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47" r:id="rId2"/>
    <p:sldId id="442" r:id="rId3"/>
    <p:sldId id="261" r:id="rId4"/>
    <p:sldId id="356" r:id="rId5"/>
    <p:sldId id="448" r:id="rId6"/>
    <p:sldId id="44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p:cViewPr varScale="1">
        <p:scale>
          <a:sx n="66" d="100"/>
          <a:sy n="66" d="100"/>
        </p:scale>
        <p:origin x="448" y="3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A836E-2A30-46DD-9FA7-4B9A0AD05D81}" type="datetimeFigureOut">
              <a:rPr lang="en-US" smtClean="0"/>
              <a:t>7/25/2021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B7464-A419-4CEF-914D-6D8207E4C517}" type="slidenum">
              <a:rPr lang="en-US" smtClean="0"/>
              <a:t>‹#›</a:t>
            </a:fld>
            <a:endParaRPr lang="en-US"/>
          </a:p>
        </p:txBody>
      </p:sp>
    </p:spTree>
    <p:extLst>
      <p:ext uri="{BB962C8B-B14F-4D97-AF65-F5344CB8AC3E}">
        <p14:creationId xmlns:p14="http://schemas.microsoft.com/office/powerpoint/2010/main" val="63223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73500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0890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7/25/2021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smtClean="0">
                  <a:solidFill>
                    <a:srgbClr val="FFFFFF"/>
                  </a:solidFill>
                  <a:latin typeface="Times New Roman" panose="02020603050405020304" pitchFamily="18" charset="0"/>
                  <a:ea typeface="Microsoft YaHei" panose="020B0503020204020204" charset="-122"/>
                  <a:cs typeface="Times New Roman" panose="02020603050405020304" pitchFamily="18" charset="0"/>
                </a:rPr>
                <a:t>VIẾT</a:t>
              </a:r>
              <a:endParaRPr lang="zh-CN" altLang="en-US" sz="80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05219492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B7F095-07DB-48C7-8D8B-0918D6B161E8}"/>
              </a:ext>
            </a:extLst>
          </p:cNvPr>
          <p:cNvSpPr txBox="1">
            <a:spLocks noChangeArrowheads="1"/>
          </p:cNvSpPr>
          <p:nvPr/>
        </p:nvSpPr>
        <p:spPr bwMode="auto">
          <a:xfrm>
            <a:off x="3971801" y="1326618"/>
            <a:ext cx="4730829" cy="9723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r>
              <a:rPr lang="en-US" altLang="en-US" sz="2800" b="1" dirty="0" smtClean="0">
                <a:latin typeface="Times New Roman" panose="02020603050405020304" pitchFamily="18" charset="0"/>
                <a:ea typeface="+mj-ea"/>
                <a:cs typeface="Times New Roman" panose="02020603050405020304" pitchFamily="18" charset="0"/>
              </a:rPr>
              <a:t>CHƠI CHONG CHÓNG</a:t>
            </a:r>
            <a:endParaRPr lang="en-US" altLang="en-US" sz="28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2" name="TextBox 1"/>
          <p:cNvSpPr txBox="1"/>
          <p:nvPr/>
        </p:nvSpPr>
        <p:spPr>
          <a:xfrm>
            <a:off x="663870" y="2662566"/>
            <a:ext cx="11077676" cy="2062103"/>
          </a:xfrm>
          <a:prstGeom prst="rect">
            <a:avLst/>
          </a:prstGeom>
          <a:noFill/>
        </p:spPr>
        <p:txBody>
          <a:bodyPr wrap="square" rtlCol="0">
            <a:spAutoFit/>
          </a:bodyPr>
          <a:lstStyle/>
          <a:p>
            <a:pPr lvl="0" algn="just">
              <a:defRPr/>
            </a:pPr>
            <a:r>
              <a:rPr lang="en-US" sz="3000" dirty="0" smtClean="0">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lang="vi-VN"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8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3213061" y="744013"/>
            <a:ext cx="5516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VIẾT TỪ NGỮ KHÓ</a:t>
            </a:r>
          </a:p>
        </p:txBody>
      </p:sp>
      <p:sp>
        <p:nvSpPr>
          <p:cNvPr id="5" name="Text Box 57"/>
          <p:cNvSpPr txBox="1">
            <a:spLocks noChangeArrowheads="1"/>
          </p:cNvSpPr>
          <p:nvPr/>
        </p:nvSpPr>
        <p:spPr bwMode="auto">
          <a:xfrm>
            <a:off x="3003511" y="2116427"/>
            <a:ext cx="91884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sz="4400" dirty="0" err="1">
                <a:solidFill>
                  <a:srgbClr val="0070C0"/>
                </a:solidFill>
                <a:latin typeface="Times New Roman" panose="02020603050405020304" pitchFamily="18" charset="0"/>
                <a:cs typeface="Times New Roman" panose="02020603050405020304" pitchFamily="18" charset="0"/>
              </a:rPr>
              <a:t>c</a:t>
            </a:r>
            <a:r>
              <a:rPr lang="en-US" sz="4400" dirty="0" err="1" smtClean="0">
                <a:solidFill>
                  <a:srgbClr val="0070C0"/>
                </a:solidFill>
                <a:latin typeface="Times New Roman" panose="02020603050405020304" pitchFamily="18" charset="0"/>
                <a:cs typeface="Times New Roman" panose="02020603050405020304" pitchFamily="18" charset="0"/>
              </a:rPr>
              <a:t>hong</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chóng</a:t>
            </a:r>
            <a:r>
              <a:rPr lang="en-US" sz="4400" dirty="0" smtClean="0">
                <a:solidFill>
                  <a:srgbClr val="0070C0"/>
                </a:solidFill>
                <a:latin typeface="Times New Roman" panose="02020603050405020304" pitchFamily="18" charset="0"/>
                <a:cs typeface="Times New Roman" panose="02020603050405020304" pitchFamily="18" charset="0"/>
              </a:rPr>
              <a:t>, quay, </a:t>
            </a:r>
            <a:r>
              <a:rPr lang="en-US" sz="4400" dirty="0" err="1" smtClean="0">
                <a:solidFill>
                  <a:srgbClr val="0070C0"/>
                </a:solidFill>
                <a:latin typeface="Times New Roman" panose="02020603050405020304" pitchFamily="18" charset="0"/>
                <a:cs typeface="Times New Roman" panose="02020603050405020304" pitchFamily="18" charset="0"/>
              </a:rPr>
              <a:t>háo</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hức</a:t>
            </a:r>
            <a:r>
              <a:rPr lang="en-US" sz="4400" dirty="0" smtClean="0">
                <a:solidFill>
                  <a:srgbClr val="0070C0"/>
                </a:solidFill>
                <a:latin typeface="Times New Roman" panose="02020603050405020304" pitchFamily="18" charset="0"/>
                <a:cs typeface="Times New Roman" panose="02020603050405020304" pitchFamily="18" charset="0"/>
              </a:rPr>
              <a:t> </a:t>
            </a:r>
            <a:endParaRPr lang="en-US" sz="4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Girl Writing Stock Illustrations – 11,134 Girl Writing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244154"/>
            <a:ext cx="3838841" cy="358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BÀI TẬP</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703985" y="548507"/>
            <a:ext cx="6273478" cy="1754326"/>
          </a:xfrm>
          <a:prstGeom prst="rect">
            <a:avLst/>
          </a:prstGeom>
          <a:noFill/>
        </p:spPr>
        <p:txBody>
          <a:bodyPr wrap="square" rtlCol="0">
            <a:spAutoFit/>
          </a:bodyPr>
          <a:lstStyle/>
          <a:p>
            <a:pPr algn="l"/>
            <a:r>
              <a:rPr lang="vi-VN" sz="3600" b="1" i="0" dirty="0">
                <a:effectLst/>
                <a:latin typeface="+mj-lt"/>
                <a:ea typeface="Arial-Rounded" panose="020B0500000000000000" pitchFamily="34" charset="0"/>
                <a:cs typeface="Arial-Rounded" panose="020B0500000000000000" pitchFamily="34" charset="0"/>
              </a:rPr>
              <a:t>2.</a:t>
            </a:r>
            <a:r>
              <a:rPr lang="vi-VN" sz="3600" b="0" i="0" dirty="0">
                <a:effectLst/>
                <a:latin typeface="+mj-lt"/>
                <a:ea typeface="Arial-Rounded" panose="020B0500000000000000" pitchFamily="34" charset="0"/>
                <a:cs typeface="Arial-Rounded" panose="020B0500000000000000" pitchFamily="34" charset="0"/>
              </a:rPr>
              <a:t> Chọn a hoặc b:</a:t>
            </a:r>
          </a:p>
          <a:p>
            <a:pPr algn="l"/>
            <a:r>
              <a:rPr lang="vi-VN" sz="3600" b="0" i="0" dirty="0">
                <a:solidFill>
                  <a:srgbClr val="0070C0"/>
                </a:solidFill>
                <a:effectLst/>
                <a:latin typeface="+mj-lt"/>
                <a:ea typeface="Arial-Rounded" panose="020B0500000000000000" pitchFamily="34" charset="0"/>
                <a:cs typeface="Arial-Rounded" panose="020B0500000000000000" pitchFamily="34" charset="0"/>
              </a:rPr>
              <a:t>a. Chọn </a:t>
            </a:r>
            <a:r>
              <a:rPr lang="vi-VN" sz="3600" b="1" i="1" dirty="0">
                <a:solidFill>
                  <a:srgbClr val="0070C0"/>
                </a:solidFill>
                <a:effectLst/>
                <a:latin typeface="+mj-lt"/>
                <a:ea typeface="Arial-Rounded" panose="020B0500000000000000" pitchFamily="34" charset="0"/>
                <a:cs typeface="Arial-Rounded" panose="020B0500000000000000" pitchFamily="34" charset="0"/>
              </a:rPr>
              <a:t>iu</a:t>
            </a:r>
            <a:r>
              <a:rPr lang="vi-VN" sz="3600" b="0" i="0" dirty="0">
                <a:solidFill>
                  <a:srgbClr val="0070C0"/>
                </a:solidFill>
                <a:effectLst/>
                <a:latin typeface="+mj-lt"/>
                <a:ea typeface="Arial-Rounded" panose="020B0500000000000000" pitchFamily="34" charset="0"/>
                <a:cs typeface="Arial-Rounded" panose="020B0500000000000000" pitchFamily="34" charset="0"/>
              </a:rPr>
              <a:t> hay </a:t>
            </a:r>
            <a:r>
              <a:rPr lang="vi-VN" sz="3600" b="1" i="1" dirty="0">
                <a:solidFill>
                  <a:srgbClr val="0070C0"/>
                </a:solidFill>
                <a:effectLst/>
                <a:latin typeface="+mj-lt"/>
                <a:ea typeface="Arial-Rounded" panose="020B0500000000000000" pitchFamily="34" charset="0"/>
                <a:cs typeface="Arial-Rounded" panose="020B0500000000000000" pitchFamily="34" charset="0"/>
              </a:rPr>
              <a:t>ưu</a:t>
            </a:r>
            <a:r>
              <a:rPr lang="vi-VN" sz="3600" b="0" i="0" dirty="0">
                <a:solidFill>
                  <a:srgbClr val="0070C0"/>
                </a:solidFill>
                <a:effectLst/>
                <a:latin typeface="+mj-lt"/>
                <a:ea typeface="Arial-Rounded" panose="020B0500000000000000" pitchFamily="34" charset="0"/>
                <a:cs typeface="Arial-Rounded" panose="020B0500000000000000" pitchFamily="34" charset="0"/>
              </a:rPr>
              <a:t> cho ô vuông:</a:t>
            </a:r>
          </a:p>
          <a:p>
            <a:endParaRPr lang="en-US" sz="3600" dirty="0">
              <a:solidFill>
                <a:srgbClr val="0070C0"/>
              </a:solidFill>
              <a:latin typeface="+mj-lt"/>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ED08BCC7-D392-49CD-A7F5-4F17557FA0E9}"/>
              </a:ext>
            </a:extLst>
          </p:cNvPr>
          <p:cNvSpPr/>
          <p:nvPr/>
        </p:nvSpPr>
        <p:spPr>
          <a:xfrm>
            <a:off x="598153" y="2445791"/>
            <a:ext cx="6643868" cy="2401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t>
            </a:r>
            <a:r>
              <a:rPr lang="vi-VN" sz="4400"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ưu</a:t>
            </a:r>
            <a:r>
              <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tầm</a:t>
            </a:r>
            <a:r>
              <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phụng</a:t>
            </a:r>
            <a:r>
              <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ph</a:t>
            </a:r>
            <a:r>
              <a:rPr lang="en-US" sz="4400" u="sng"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ịu</a:t>
            </a:r>
            <a:endParaRPr lang="en-US" sz="4400"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200000"/>
              </a:lnSpc>
            </a:pPr>
            <a:r>
              <a:rPr lang="en-US" sz="4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a:t>
            </a:r>
            <a:r>
              <a:rPr lang="en-US" sz="4400" u="sng"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ịu</a:t>
            </a:r>
            <a:r>
              <a:rPr lang="en-US" sz="4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dàng</a:t>
            </a:r>
            <a:r>
              <a:rPr lang="en-US" sz="4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a:t>
            </a:r>
            <a:r>
              <a:rPr lang="en-US" sz="4400" u="sng"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ựu</a:t>
            </a:r>
            <a:r>
              <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trường</a:t>
            </a:r>
            <a:endParaRPr lang="en-US"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BC74110-8C72-47B3-AB32-19B84FEFC2B4}"/>
              </a:ext>
            </a:extLst>
          </p:cNvPr>
          <p:cNvPicPr>
            <a:picLocks noChangeAspect="1"/>
          </p:cNvPicPr>
          <p:nvPr/>
        </p:nvPicPr>
        <p:blipFill rotWithShape="1">
          <a:blip r:embed="rId2"/>
          <a:srcRect l="84139" t="7127" r="9852" b="70886"/>
          <a:stretch/>
        </p:blipFill>
        <p:spPr>
          <a:xfrm>
            <a:off x="1399051" y="2814519"/>
            <a:ext cx="606019" cy="564615"/>
          </a:xfrm>
          <a:prstGeom prst="rect">
            <a:avLst/>
          </a:prstGeom>
        </p:spPr>
      </p:pic>
      <p:pic>
        <p:nvPicPr>
          <p:cNvPr id="7" name="Picture 6">
            <a:extLst>
              <a:ext uri="{FF2B5EF4-FFF2-40B4-BE49-F238E27FC236}">
                <a16:creationId xmlns:a16="http://schemas.microsoft.com/office/drawing/2014/main" id="{3BC74110-8C72-47B3-AB32-19B84FEFC2B4}"/>
              </a:ext>
            </a:extLst>
          </p:cNvPr>
          <p:cNvPicPr>
            <a:picLocks noChangeAspect="1"/>
          </p:cNvPicPr>
          <p:nvPr/>
        </p:nvPicPr>
        <p:blipFill rotWithShape="1">
          <a:blip r:embed="rId2"/>
          <a:srcRect l="84139" t="7127" r="9852" b="70886"/>
          <a:stretch/>
        </p:blipFill>
        <p:spPr>
          <a:xfrm>
            <a:off x="6179721" y="2814518"/>
            <a:ext cx="617686" cy="564615"/>
          </a:xfrm>
          <a:prstGeom prst="rect">
            <a:avLst/>
          </a:prstGeom>
        </p:spPr>
      </p:pic>
      <p:pic>
        <p:nvPicPr>
          <p:cNvPr id="8" name="Picture 7">
            <a:extLst>
              <a:ext uri="{FF2B5EF4-FFF2-40B4-BE49-F238E27FC236}">
                <a16:creationId xmlns:a16="http://schemas.microsoft.com/office/drawing/2014/main" id="{3BC74110-8C72-47B3-AB32-19B84FEFC2B4}"/>
              </a:ext>
            </a:extLst>
          </p:cNvPr>
          <p:cNvPicPr>
            <a:picLocks noChangeAspect="1"/>
          </p:cNvPicPr>
          <p:nvPr/>
        </p:nvPicPr>
        <p:blipFill rotWithShape="1">
          <a:blip r:embed="rId2"/>
          <a:srcRect l="84139" t="7127" r="9852" b="70886"/>
          <a:stretch/>
        </p:blipFill>
        <p:spPr>
          <a:xfrm>
            <a:off x="1399051" y="4168583"/>
            <a:ext cx="606019" cy="564615"/>
          </a:xfrm>
          <a:prstGeom prst="rect">
            <a:avLst/>
          </a:prstGeom>
        </p:spPr>
      </p:pic>
      <p:pic>
        <p:nvPicPr>
          <p:cNvPr id="9" name="Picture 8">
            <a:extLst>
              <a:ext uri="{FF2B5EF4-FFF2-40B4-BE49-F238E27FC236}">
                <a16:creationId xmlns:a16="http://schemas.microsoft.com/office/drawing/2014/main" id="{3BC74110-8C72-47B3-AB32-19B84FEFC2B4}"/>
              </a:ext>
            </a:extLst>
          </p:cNvPr>
          <p:cNvPicPr>
            <a:picLocks noChangeAspect="1"/>
          </p:cNvPicPr>
          <p:nvPr/>
        </p:nvPicPr>
        <p:blipFill rotWithShape="1">
          <a:blip r:embed="rId2"/>
          <a:srcRect l="84139" t="7127" r="9852" b="70886"/>
          <a:stretch/>
        </p:blipFill>
        <p:spPr>
          <a:xfrm>
            <a:off x="4479431" y="4168583"/>
            <a:ext cx="665446" cy="564615"/>
          </a:xfrm>
          <a:prstGeom prst="rect">
            <a:avLst/>
          </a:prstGeom>
        </p:spPr>
      </p:pic>
      <p:pic>
        <p:nvPicPr>
          <p:cNvPr id="3" name="Picture 2"/>
          <p:cNvPicPr>
            <a:picLocks noChangeAspect="1"/>
          </p:cNvPicPr>
          <p:nvPr/>
        </p:nvPicPr>
        <p:blipFill>
          <a:blip r:embed="rId3"/>
          <a:stretch>
            <a:fillRect/>
          </a:stretch>
        </p:blipFill>
        <p:spPr>
          <a:xfrm>
            <a:off x="7336722" y="1828801"/>
            <a:ext cx="4855278" cy="4855278"/>
          </a:xfrm>
          <a:prstGeom prst="rect">
            <a:avLst/>
          </a:prstGeom>
        </p:spPr>
      </p:pic>
    </p:spTree>
    <p:extLst>
      <p:ext uri="{BB962C8B-B14F-4D97-AF65-F5344CB8AC3E}">
        <p14:creationId xmlns:p14="http://schemas.microsoft.com/office/powerpoint/2010/main" val="35155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rotWithShape="1">
          <a:blip r:embed="rId2"/>
          <a:srcRect t="11944"/>
          <a:stretch/>
        </p:blipFill>
        <p:spPr>
          <a:xfrm>
            <a:off x="1457325" y="1270534"/>
            <a:ext cx="9277350" cy="4646577"/>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smtClean="0">
                <a:latin typeface="Times New Roman" panose="02020603050405020304" pitchFamily="18" charset="0"/>
                <a:ea typeface="Arial-Rounded" panose="020B0500000000000000" pitchFamily="34" charset="0"/>
                <a:cs typeface="Times New Roman" panose="02020603050405020304" pitchFamily="18" charset="0"/>
              </a:rPr>
              <a:t>lật</a:t>
            </a:r>
            <a:r>
              <a:rPr lang="en-US" sz="4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đật</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7341235" y="1270534"/>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smtClean="0">
                <a:latin typeface="Times New Roman" panose="02020603050405020304" pitchFamily="18" charset="0"/>
                <a:ea typeface="Arial-Rounded" panose="020B0500000000000000" pitchFamily="34" charset="0"/>
                <a:cs typeface="Times New Roman" panose="02020603050405020304" pitchFamily="18" charset="0"/>
              </a:rPr>
              <a:t>mắc</a:t>
            </a:r>
            <a:r>
              <a:rPr lang="en-US" sz="4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áo</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782832" y="5961627"/>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smtClean="0">
                <a:latin typeface="Times New Roman" panose="02020603050405020304" pitchFamily="18" charset="0"/>
                <a:ea typeface="Arial-Rounded" panose="020B0500000000000000" pitchFamily="34" charset="0"/>
                <a:cs typeface="Times New Roman" panose="02020603050405020304" pitchFamily="18" charset="0"/>
              </a:rPr>
              <a:t>bậc</a:t>
            </a:r>
            <a:r>
              <a:rPr lang="en-US" sz="4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a:latin typeface="Times New Roman" panose="02020603050405020304" pitchFamily="18" charset="0"/>
                <a:ea typeface="Arial-Rounded" panose="020B0500000000000000" pitchFamily="34" charset="0"/>
                <a:cs typeface="Times New Roman" panose="02020603050405020304" pitchFamily="18" charset="0"/>
              </a:rPr>
              <a:t>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smtClean="0">
                <a:latin typeface="Times New Roman" panose="02020603050405020304" pitchFamily="18" charset="0"/>
                <a:ea typeface="Arial-Rounded" panose="020B0500000000000000" pitchFamily="34" charset="0"/>
                <a:cs typeface="Times New Roman" panose="02020603050405020304" pitchFamily="18" charset="0"/>
              </a:rPr>
              <a:t>mặt</a:t>
            </a:r>
            <a:r>
              <a:rPr lang="en-US" sz="4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nạ</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0815F86-D1C6-4FAD-8417-45620981B463}"/>
              </a:ext>
            </a:extLst>
          </p:cNvPr>
          <p:cNvSpPr/>
          <p:nvPr/>
        </p:nvSpPr>
        <p:spPr>
          <a:xfrm>
            <a:off x="288968" y="347019"/>
            <a:ext cx="11807189" cy="584775"/>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tiếng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chứa</a:t>
            </a:r>
            <a:r>
              <a:rPr lang="en-US" sz="3200" b="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ăt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ăc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ât</a:t>
            </a:r>
            <a:r>
              <a:rPr lang="en-US" sz="3200" b="1" i="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hoặc</a:t>
            </a:r>
            <a:r>
              <a:rPr lang="en-US" sz="3200" b="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âc</a:t>
            </a:r>
            <a:r>
              <a:rPr lang="en-US" sz="3200" b="1" i="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112</Words>
  <Application>Microsoft Office PowerPoint</Application>
  <PresentationFormat>Widescreen</PresentationFormat>
  <Paragraphs>16</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Microsoft YaHei</vt:lpstr>
      <vt:lpstr>SimSun</vt:lpstr>
      <vt:lpstr>Arial</vt:lpstr>
      <vt:lpstr>Arial-Rounded</vt:lpstr>
      <vt:lpstr>Calibri</vt:lpstr>
      <vt:lpstr>Calibri Light</vt:lpstr>
      <vt:lpstr>Chivo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o00o</cp:lastModifiedBy>
  <cp:revision>67</cp:revision>
  <dcterms:created xsi:type="dcterms:W3CDTF">2021-05-10T11:43:51Z</dcterms:created>
  <dcterms:modified xsi:type="dcterms:W3CDTF">2021-07-25T13:48:26Z</dcterms:modified>
</cp:coreProperties>
</file>