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364" r:id="rId3"/>
    <p:sldId id="350" r:id="rId4"/>
    <p:sldId id="365" r:id="rId5"/>
    <p:sldId id="334" r:id="rId6"/>
    <p:sldId id="34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6C9A-B2CE-4EF0-9433-E6DBD22836E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F1A87-EC5B-4075-8EFB-2FF29D1C8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4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CD36F6E-7847-467D-9193-9CA85631F9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96BF3E8-3DFF-47EE-B6E4-A7659AA317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F991A27-03B2-43BF-99D5-8670A0C7E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449CC0-5F21-44B7-A0E7-CF3F3B5FFA7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F985-2AC7-4416-9750-848999323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3DC02-8FB2-4EFA-97CC-34EFCA0C3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D046-4485-466E-B812-3EEF9E40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855B4-BA0F-499E-B67F-66DA83A1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BEF04-4999-42D9-B7F0-75E9AC58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7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7AA4-1461-4F43-BFB2-EC0EC57A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C829-2FB4-4D8B-BD3A-D6A5F7140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4D006-58C0-4A9E-8270-DC3C598F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9B7E1-2E90-4BA2-B690-668D1B21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CFA55-AF0A-41AF-9406-D1FDB900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121B4-E8B1-4478-A9DF-1128DDFD2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BED26-1325-4A97-9079-E04CC8065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A4822-571F-4C19-9E45-6E4E787E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D010F-9C3F-4C14-A8CB-710397B5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99E02-D7C8-41A9-9682-8ECAD9C7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2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2A13-8CE2-44BC-94EC-6428249C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25F2-D4A2-4D88-94F4-34E3B7725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CB998-C188-4A7B-AF22-4E541251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FB440-9D4E-4172-B49D-D1460C4F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3555D-2DAF-4E38-BF03-39884E2A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6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099E-0AA2-4D32-ACF2-541F89D1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E918C-5565-48F0-BC85-DDD6B3222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5267-BABD-4268-9173-66249C79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7A2C7-7DF0-46EA-93BD-C38A7DC1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E81CB-0A97-4061-BCAA-2B76D474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30ED-83D3-4510-8C38-156A23AE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0835-95C0-49BB-A2D1-BF037F249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A105F-DE90-48BF-8740-A7BD2CD6F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F57D6-134E-4305-ABE3-5DE82B3D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2E6E7-3280-49C5-A03B-9B3A1241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D769C-67C4-427F-9639-E9B6BAA2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1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D575-834D-405B-B768-DBE4447A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42ADA-E53B-4B8D-9508-3E8ECA43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5E1E9-B954-4CFC-9E3A-02A02EB35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367B7-0CB5-4353-A922-0BD561870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681D5-3424-4A42-94F3-4DA36862E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5DCE7-6958-4C38-B73B-81D710D7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8EFE8-03B5-412E-B0D2-F287F343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B2FD9-3159-4A10-B9AE-9A92C1B7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A71A-A000-495E-8D21-3D89E1A6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253D9-18F7-4A49-B2FD-5A594BB6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61616-FCB7-4A80-B2F4-72D25DA0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5CBA8-18BE-4489-8EBE-6845EF81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B1E7A-4DE5-4F32-8D2D-6B705A73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53156-6FB3-409F-81B8-93C4F2E2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983B-6D76-4B9C-A015-55FCC038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3D66-0329-4210-BF6E-B8C6C5F8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03CDD-F04B-409C-B863-AFED1E21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3B170-1705-49C6-B457-59F22EBE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ED538-E7D3-4D3C-A951-45E00073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EFC0A-B53C-4697-9656-2B6670DA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BAB44-B43C-4F7C-8024-7D608B0D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E8D0-C2E4-4254-8D52-E7018529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40DA4-0CBB-4B40-8DA2-8978395C5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D8A7-34AE-4F64-94B1-BDD6EAAD0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7F1F6-1514-4625-9391-55E7A1E8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DE8B-C35A-4BC8-AA7E-FCC4595A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12923-7115-41F1-9185-DDA56037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733EE-6D91-4152-8DEA-1F2C87B0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818B0-0AC1-477E-B9A6-93316E5C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B935F-15E3-4369-A0B8-0DA354ECB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4A08-0181-4014-AE48-831CDFD91F24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A3D82-0B5D-432F-8B0D-2E255DE6F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F46A7-FDF9-44D6-8D17-4B6D9654A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70F7-6671-4E83-8833-56EB520F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7">
            <a:extLst>
              <a:ext uri="{FF2B5EF4-FFF2-40B4-BE49-F238E27FC236}">
                <a16:creationId xmlns:a16="http://schemas.microsoft.com/office/drawing/2014/main" id="{589C6F3E-515F-4447-97D1-D05295444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50" y="714375"/>
            <a:ext cx="88726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8CA4785E-C712-40BC-BFCF-80C6EAAB1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455989"/>
            <a:ext cx="2414587" cy="612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3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68110C8-2C47-428C-A73B-A7A214FC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63" y="4198939"/>
            <a:ext cx="302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07" name="AutoShape 155">
            <a:extLst>
              <a:ext uri="{FF2B5EF4-FFF2-40B4-BE49-F238E27FC236}">
                <a16:creationId xmlns:a16="http://schemas.microsoft.com/office/drawing/2014/main" id="{665938F0-B38E-4F33-BF03-BC2D0167FF7B}"/>
              </a:ext>
            </a:extLst>
          </p:cNvPr>
          <p:cNvSpPr>
            <a:spLocks/>
          </p:cNvSpPr>
          <p:nvPr/>
        </p:nvSpPr>
        <p:spPr bwMode="auto">
          <a:xfrm>
            <a:off x="5943600" y="2057400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30908" name="Text Box 156">
            <a:extLst>
              <a:ext uri="{FF2B5EF4-FFF2-40B4-BE49-F238E27FC236}">
                <a16:creationId xmlns:a16="http://schemas.microsoft.com/office/drawing/2014/main" id="{0DB2A903-AE83-45DA-9CD2-20B7482BD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42900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5 li</a:t>
            </a:r>
          </a:p>
        </p:txBody>
      </p:sp>
      <p:grpSp>
        <p:nvGrpSpPr>
          <p:cNvPr id="2" name="Group 173">
            <a:extLst>
              <a:ext uri="{FF2B5EF4-FFF2-40B4-BE49-F238E27FC236}">
                <a16:creationId xmlns:a16="http://schemas.microsoft.com/office/drawing/2014/main" id="{C7F4CE75-599C-4B2B-9948-3C15DBB6430D}"/>
              </a:ext>
            </a:extLst>
          </p:cNvPr>
          <p:cNvGrpSpPr>
            <a:grpSpLocks/>
          </p:cNvGrpSpPr>
          <p:nvPr/>
        </p:nvGrpSpPr>
        <p:grpSpPr bwMode="auto">
          <a:xfrm>
            <a:off x="4333876" y="2894014"/>
            <a:ext cx="2087563" cy="396875"/>
            <a:chOff x="1325" y="952"/>
            <a:chExt cx="1315" cy="250"/>
          </a:xfrm>
        </p:grpSpPr>
        <p:sp>
          <p:nvSpPr>
            <p:cNvPr id="27707" name="Line 157">
              <a:extLst>
                <a:ext uri="{FF2B5EF4-FFF2-40B4-BE49-F238E27FC236}">
                  <a16:creationId xmlns:a16="http://schemas.microsoft.com/office/drawing/2014/main" id="{8DA3EEAF-B361-48DA-8C70-32B4A1AA9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Text Box 158">
              <a:extLst>
                <a:ext uri="{FF2B5EF4-FFF2-40B4-BE49-F238E27FC236}">
                  <a16:creationId xmlns:a16="http://schemas.microsoft.com/office/drawing/2014/main" id="{215E1E42-4E34-4608-A0C4-40265ECB2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4</a:t>
              </a:r>
            </a:p>
          </p:txBody>
        </p:sp>
      </p:grpSp>
      <p:grpSp>
        <p:nvGrpSpPr>
          <p:cNvPr id="3" name="Group 172">
            <a:extLst>
              <a:ext uri="{FF2B5EF4-FFF2-40B4-BE49-F238E27FC236}">
                <a16:creationId xmlns:a16="http://schemas.microsoft.com/office/drawing/2014/main" id="{8021B95F-6904-4423-9FB6-B5BDE2DD6BA9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4127501"/>
            <a:ext cx="2133600" cy="396875"/>
            <a:chOff x="1344" y="2544"/>
            <a:chExt cx="1344" cy="250"/>
          </a:xfrm>
        </p:grpSpPr>
        <p:sp>
          <p:nvSpPr>
            <p:cNvPr id="27705" name="Text Box 159">
              <a:extLst>
                <a:ext uri="{FF2B5EF4-FFF2-40B4-BE49-F238E27FC236}">
                  <a16:creationId xmlns:a16="http://schemas.microsoft.com/office/drawing/2014/main" id="{F9521CDA-2EC9-4DDE-9206-1A0E7208E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2</a:t>
              </a:r>
            </a:p>
          </p:txBody>
        </p:sp>
        <p:sp>
          <p:nvSpPr>
            <p:cNvPr id="27706" name="Line 164">
              <a:extLst>
                <a:ext uri="{FF2B5EF4-FFF2-40B4-BE49-F238E27FC236}">
                  <a16:creationId xmlns:a16="http://schemas.microsoft.com/office/drawing/2014/main" id="{143E243C-12B0-4F82-9A1F-E7DC3048D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4">
            <a:extLst>
              <a:ext uri="{FF2B5EF4-FFF2-40B4-BE49-F238E27FC236}">
                <a16:creationId xmlns:a16="http://schemas.microsoft.com/office/drawing/2014/main" id="{260B0C25-0FEA-4FCA-A71E-1ACCEA423380}"/>
              </a:ext>
            </a:extLst>
          </p:cNvPr>
          <p:cNvGrpSpPr>
            <a:grpSpLocks/>
          </p:cNvGrpSpPr>
          <p:nvPr/>
        </p:nvGrpSpPr>
        <p:grpSpPr bwMode="auto">
          <a:xfrm>
            <a:off x="4348163" y="1679576"/>
            <a:ext cx="2209800" cy="396875"/>
            <a:chOff x="1352" y="1536"/>
            <a:chExt cx="1392" cy="250"/>
          </a:xfrm>
        </p:grpSpPr>
        <p:sp>
          <p:nvSpPr>
            <p:cNvPr id="27703" name="Text Box 162">
              <a:extLst>
                <a:ext uri="{FF2B5EF4-FFF2-40B4-BE49-F238E27FC236}">
                  <a16:creationId xmlns:a16="http://schemas.microsoft.com/office/drawing/2014/main" id="{4B0A0994-27DE-40EB-9E17-0E2D52A5A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6</a:t>
              </a:r>
            </a:p>
          </p:txBody>
        </p:sp>
        <p:sp>
          <p:nvSpPr>
            <p:cNvPr id="27704" name="Line 165">
              <a:extLst>
                <a:ext uri="{FF2B5EF4-FFF2-40B4-BE49-F238E27FC236}">
                  <a16:creationId xmlns:a16="http://schemas.microsoft.com/office/drawing/2014/main" id="{AAE3FDC7-293E-4576-BF59-DD2427194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1">
            <a:extLst>
              <a:ext uri="{FF2B5EF4-FFF2-40B4-BE49-F238E27FC236}">
                <a16:creationId xmlns:a16="http://schemas.microsoft.com/office/drawing/2014/main" id="{27DB2DBA-3F28-456C-860C-93FBFD300621}"/>
              </a:ext>
            </a:extLst>
          </p:cNvPr>
          <p:cNvGrpSpPr>
            <a:grpSpLocks/>
          </p:cNvGrpSpPr>
          <p:nvPr/>
        </p:nvGrpSpPr>
        <p:grpSpPr bwMode="auto">
          <a:xfrm>
            <a:off x="4311650" y="2309814"/>
            <a:ext cx="2209800" cy="396875"/>
            <a:chOff x="1440" y="2448"/>
            <a:chExt cx="1392" cy="250"/>
          </a:xfrm>
        </p:grpSpPr>
        <p:sp>
          <p:nvSpPr>
            <p:cNvPr id="27701" name="Text Box 161">
              <a:extLst>
                <a:ext uri="{FF2B5EF4-FFF2-40B4-BE49-F238E27FC236}">
                  <a16:creationId xmlns:a16="http://schemas.microsoft.com/office/drawing/2014/main" id="{4FF7E3EA-27D9-44B7-8317-03B23E4BB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5</a:t>
              </a:r>
            </a:p>
          </p:txBody>
        </p:sp>
        <p:sp>
          <p:nvSpPr>
            <p:cNvPr id="27702" name="Line 166">
              <a:extLst>
                <a:ext uri="{FF2B5EF4-FFF2-40B4-BE49-F238E27FC236}">
                  <a16:creationId xmlns:a16="http://schemas.microsoft.com/office/drawing/2014/main" id="{D02A772A-5139-4D2E-906E-51CC2B372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0">
            <a:extLst>
              <a:ext uri="{FF2B5EF4-FFF2-40B4-BE49-F238E27FC236}">
                <a16:creationId xmlns:a16="http://schemas.microsoft.com/office/drawing/2014/main" id="{8D44A6C3-240E-44F5-8B94-DE95FC07B22C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505201"/>
            <a:ext cx="2209800" cy="396875"/>
            <a:chOff x="1442" y="2730"/>
            <a:chExt cx="1392" cy="250"/>
          </a:xfrm>
        </p:grpSpPr>
        <p:sp>
          <p:nvSpPr>
            <p:cNvPr id="27699" name="Text Box 160">
              <a:extLst>
                <a:ext uri="{FF2B5EF4-FFF2-40B4-BE49-F238E27FC236}">
                  <a16:creationId xmlns:a16="http://schemas.microsoft.com/office/drawing/2014/main" id="{10F16A5D-CAF2-43D9-92C5-452DE741E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3</a:t>
              </a:r>
            </a:p>
          </p:txBody>
        </p:sp>
        <p:sp>
          <p:nvSpPr>
            <p:cNvPr id="27700" name="Line 167">
              <a:extLst>
                <a:ext uri="{FF2B5EF4-FFF2-40B4-BE49-F238E27FC236}">
                  <a16:creationId xmlns:a16="http://schemas.microsoft.com/office/drawing/2014/main" id="{57048F0C-4F2F-4339-B7B5-3974A8391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69">
            <a:extLst>
              <a:ext uri="{FF2B5EF4-FFF2-40B4-BE49-F238E27FC236}">
                <a16:creationId xmlns:a16="http://schemas.microsoft.com/office/drawing/2014/main" id="{C675138F-FED9-4747-9ADA-80E0394B6C6F}"/>
              </a:ext>
            </a:extLst>
          </p:cNvPr>
          <p:cNvGrpSpPr>
            <a:grpSpLocks/>
          </p:cNvGrpSpPr>
          <p:nvPr/>
        </p:nvGrpSpPr>
        <p:grpSpPr bwMode="auto">
          <a:xfrm>
            <a:off x="4292600" y="4740276"/>
            <a:ext cx="2209800" cy="396875"/>
            <a:chOff x="1294" y="2783"/>
            <a:chExt cx="1392" cy="250"/>
          </a:xfrm>
        </p:grpSpPr>
        <p:sp>
          <p:nvSpPr>
            <p:cNvPr id="27697" name="Text Box 163">
              <a:extLst>
                <a:ext uri="{FF2B5EF4-FFF2-40B4-BE49-F238E27FC236}">
                  <a16:creationId xmlns:a16="http://schemas.microsoft.com/office/drawing/2014/main" id="{6F8C987F-F638-480C-A69D-598F722FB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1</a:t>
              </a:r>
            </a:p>
          </p:txBody>
        </p:sp>
        <p:sp>
          <p:nvSpPr>
            <p:cNvPr id="27698" name="Line 168">
              <a:extLst>
                <a:ext uri="{FF2B5EF4-FFF2-40B4-BE49-F238E27FC236}">
                  <a16:creationId xmlns:a16="http://schemas.microsoft.com/office/drawing/2014/main" id="{C7D53DA4-1C31-4BE6-81B1-BBE0A4B48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6DB299C2-7A37-4F19-BF5A-E965DE801C75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2057400"/>
          <a:ext cx="32004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Rectangle 505">
            <a:extLst>
              <a:ext uri="{FF2B5EF4-FFF2-40B4-BE49-F238E27FC236}">
                <a16:creationId xmlns:a16="http://schemas.microsoft.com/office/drawing/2014/main" id="{BFE6C93E-6420-4E62-A750-029F77D20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257" y="2057400"/>
            <a:ext cx="2286666" cy="304800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Plain">
              <a:avLst>
                <a:gd name="adj" fmla="val 50877"/>
              </a:avLst>
            </a:prstTxWarp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  <a:defRPr/>
            </a:pPr>
            <a:r>
              <a:rPr lang="en-US" sz="7200" dirty="0">
                <a:solidFill>
                  <a:prstClr val="black"/>
                </a:solidFill>
                <a:latin typeface="HP001 4 hàng" panose="020B0603050302020204" pitchFamily="34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907" grpId="0" animBg="1"/>
      <p:bldP spid="330907" grpId="1" animBg="1"/>
      <p:bldP spid="330907" grpId="2" animBg="1"/>
      <p:bldP spid="330908" grpId="0"/>
      <p:bldP spid="33090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22" name="Text Box 70">
            <a:extLst>
              <a:ext uri="{FF2B5EF4-FFF2-40B4-BE49-F238E27FC236}">
                <a16:creationId xmlns:a16="http://schemas.microsoft.com/office/drawing/2014/main" id="{B2952B6F-99D2-43CD-9B07-3C93AA3A3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478339"/>
            <a:ext cx="6324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6600CC"/>
                </a:solidFill>
              </a:rPr>
              <a:t>Chữ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S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viết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hoa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cỡ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vừa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cao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mấy</a:t>
            </a:r>
            <a:r>
              <a:rPr lang="en-US" altLang="en-US" sz="3200" dirty="0">
                <a:solidFill>
                  <a:srgbClr val="6600CC"/>
                </a:solidFill>
              </a:rPr>
              <a:t> li, </a:t>
            </a:r>
            <a:r>
              <a:rPr lang="en-US" altLang="en-US" sz="3200" dirty="0" err="1">
                <a:solidFill>
                  <a:srgbClr val="6600CC"/>
                </a:solidFill>
              </a:rPr>
              <a:t>gồm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mấy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đường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kẻ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ngang</a:t>
            </a:r>
            <a:r>
              <a:rPr lang="en-US" altLang="en-US" sz="3200" dirty="0">
                <a:solidFill>
                  <a:srgbClr val="6600CC"/>
                </a:solidFill>
              </a:rPr>
              <a:t>?</a:t>
            </a:r>
          </a:p>
        </p:txBody>
      </p:sp>
      <p:sp>
        <p:nvSpPr>
          <p:cNvPr id="330904" name="Text Box 152">
            <a:extLst>
              <a:ext uri="{FF2B5EF4-FFF2-40B4-BE49-F238E27FC236}">
                <a16:creationId xmlns:a16="http://schemas.microsoft.com/office/drawing/2014/main" id="{AA94B045-307A-4F2B-8560-74D1FF89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4495804"/>
            <a:ext cx="6629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6600CC"/>
                </a:solidFill>
              </a:rPr>
              <a:t>Chữ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S </a:t>
            </a:r>
            <a:r>
              <a:rPr lang="en-US" altLang="en-US" sz="3200" dirty="0" err="1">
                <a:solidFill>
                  <a:srgbClr val="6600CC"/>
                </a:solidFill>
              </a:rPr>
              <a:t>viết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hoa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cỡ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vừa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cao</a:t>
            </a:r>
            <a:r>
              <a:rPr lang="en-US" altLang="en-US" sz="3200" dirty="0">
                <a:solidFill>
                  <a:srgbClr val="6600CC"/>
                </a:solidFill>
              </a:rPr>
              <a:t> 5 li, </a:t>
            </a:r>
            <a:r>
              <a:rPr lang="en-US" altLang="en-US" sz="3200" dirty="0" err="1">
                <a:solidFill>
                  <a:srgbClr val="6600CC"/>
                </a:solidFill>
              </a:rPr>
              <a:t>gồm</a:t>
            </a:r>
            <a:r>
              <a:rPr lang="en-US" altLang="en-US" sz="3200" dirty="0">
                <a:solidFill>
                  <a:srgbClr val="6600CC"/>
                </a:solidFill>
              </a:rPr>
              <a:t> 6 </a:t>
            </a:r>
            <a:r>
              <a:rPr lang="en-US" altLang="en-US" sz="3200" dirty="0" err="1">
                <a:solidFill>
                  <a:srgbClr val="6600CC"/>
                </a:solidFill>
              </a:rPr>
              <a:t>đường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kẻ</a:t>
            </a:r>
            <a:r>
              <a:rPr lang="en-US" altLang="en-US" sz="3200" dirty="0">
                <a:solidFill>
                  <a:srgbClr val="6600CC"/>
                </a:solidFill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</a:rPr>
              <a:t>ngang</a:t>
            </a:r>
            <a:r>
              <a:rPr lang="en-US" altLang="en-US" sz="3200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330907" name="AutoShape 155">
            <a:extLst>
              <a:ext uri="{FF2B5EF4-FFF2-40B4-BE49-F238E27FC236}">
                <a16:creationId xmlns:a16="http://schemas.microsoft.com/office/drawing/2014/main" id="{CFBF24C1-9ECE-434D-86AE-CAB8FC6CD4D8}"/>
              </a:ext>
            </a:extLst>
          </p:cNvPr>
          <p:cNvSpPr>
            <a:spLocks/>
          </p:cNvSpPr>
          <p:nvPr/>
        </p:nvSpPr>
        <p:spPr bwMode="auto">
          <a:xfrm>
            <a:off x="5308600" y="835025"/>
            <a:ext cx="457200" cy="3048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0908" name="Text Box 156">
            <a:extLst>
              <a:ext uri="{FF2B5EF4-FFF2-40B4-BE49-F238E27FC236}">
                <a16:creationId xmlns:a16="http://schemas.microsoft.com/office/drawing/2014/main" id="{E7A8D0D3-077D-4585-8784-081EAA8B1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220662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5 li</a:t>
            </a:r>
          </a:p>
        </p:txBody>
      </p:sp>
      <p:grpSp>
        <p:nvGrpSpPr>
          <p:cNvPr id="2" name="Group 173">
            <a:extLst>
              <a:ext uri="{FF2B5EF4-FFF2-40B4-BE49-F238E27FC236}">
                <a16:creationId xmlns:a16="http://schemas.microsoft.com/office/drawing/2014/main" id="{8BE8FD19-A684-41D1-84F1-079951C7045A}"/>
              </a:ext>
            </a:extLst>
          </p:cNvPr>
          <p:cNvGrpSpPr>
            <a:grpSpLocks/>
          </p:cNvGrpSpPr>
          <p:nvPr/>
        </p:nvGrpSpPr>
        <p:grpSpPr bwMode="auto">
          <a:xfrm>
            <a:off x="3698876" y="1671639"/>
            <a:ext cx="2087563" cy="396875"/>
            <a:chOff x="1325" y="952"/>
            <a:chExt cx="1315" cy="250"/>
          </a:xfrm>
        </p:grpSpPr>
        <p:sp>
          <p:nvSpPr>
            <p:cNvPr id="28733" name="Line 157">
              <a:extLst>
                <a:ext uri="{FF2B5EF4-FFF2-40B4-BE49-F238E27FC236}">
                  <a16:creationId xmlns:a16="http://schemas.microsoft.com/office/drawing/2014/main" id="{83751AA6-13C1-4C66-9AB2-59EE59CFC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Text Box 158">
              <a:extLst>
                <a:ext uri="{FF2B5EF4-FFF2-40B4-BE49-F238E27FC236}">
                  <a16:creationId xmlns:a16="http://schemas.microsoft.com/office/drawing/2014/main" id="{7B11276C-F9ED-4452-8442-89FF772C8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4</a:t>
              </a:r>
            </a:p>
          </p:txBody>
        </p:sp>
      </p:grpSp>
      <p:grpSp>
        <p:nvGrpSpPr>
          <p:cNvPr id="3" name="Group 172">
            <a:extLst>
              <a:ext uri="{FF2B5EF4-FFF2-40B4-BE49-F238E27FC236}">
                <a16:creationId xmlns:a16="http://schemas.microsoft.com/office/drawing/2014/main" id="{184EA224-802E-47CA-AF85-7A22C6F17163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905126"/>
            <a:ext cx="2133600" cy="396875"/>
            <a:chOff x="1344" y="2544"/>
            <a:chExt cx="1344" cy="250"/>
          </a:xfrm>
        </p:grpSpPr>
        <p:sp>
          <p:nvSpPr>
            <p:cNvPr id="28731" name="Text Box 159">
              <a:extLst>
                <a:ext uri="{FF2B5EF4-FFF2-40B4-BE49-F238E27FC236}">
                  <a16:creationId xmlns:a16="http://schemas.microsoft.com/office/drawing/2014/main" id="{5D181067-5D08-47FE-9BAF-7F4DC39B8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2</a:t>
              </a:r>
            </a:p>
          </p:txBody>
        </p:sp>
        <p:sp>
          <p:nvSpPr>
            <p:cNvPr id="28732" name="Line 164">
              <a:extLst>
                <a:ext uri="{FF2B5EF4-FFF2-40B4-BE49-F238E27FC236}">
                  <a16:creationId xmlns:a16="http://schemas.microsoft.com/office/drawing/2014/main" id="{FF2EB71C-0214-4C99-8629-16E50DBFD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4">
            <a:extLst>
              <a:ext uri="{FF2B5EF4-FFF2-40B4-BE49-F238E27FC236}">
                <a16:creationId xmlns:a16="http://schemas.microsoft.com/office/drawing/2014/main" id="{DB0B957D-C3B4-4D59-AE18-F3762AF82404}"/>
              </a:ext>
            </a:extLst>
          </p:cNvPr>
          <p:cNvGrpSpPr>
            <a:grpSpLocks/>
          </p:cNvGrpSpPr>
          <p:nvPr/>
        </p:nvGrpSpPr>
        <p:grpSpPr bwMode="auto">
          <a:xfrm>
            <a:off x="3713163" y="457201"/>
            <a:ext cx="2209800" cy="396875"/>
            <a:chOff x="1352" y="1536"/>
            <a:chExt cx="1392" cy="250"/>
          </a:xfrm>
        </p:grpSpPr>
        <p:sp>
          <p:nvSpPr>
            <p:cNvPr id="28729" name="Text Box 162">
              <a:extLst>
                <a:ext uri="{FF2B5EF4-FFF2-40B4-BE49-F238E27FC236}">
                  <a16:creationId xmlns:a16="http://schemas.microsoft.com/office/drawing/2014/main" id="{E72C644C-091E-4C2A-8093-20B80DD11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6</a:t>
              </a:r>
            </a:p>
          </p:txBody>
        </p:sp>
        <p:sp>
          <p:nvSpPr>
            <p:cNvPr id="28730" name="Line 165">
              <a:extLst>
                <a:ext uri="{FF2B5EF4-FFF2-40B4-BE49-F238E27FC236}">
                  <a16:creationId xmlns:a16="http://schemas.microsoft.com/office/drawing/2014/main" id="{F2F980C4-E017-4FCB-9B72-C09D032F4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1">
            <a:extLst>
              <a:ext uri="{FF2B5EF4-FFF2-40B4-BE49-F238E27FC236}">
                <a16:creationId xmlns:a16="http://schemas.microsoft.com/office/drawing/2014/main" id="{4CD852C1-D0D8-4026-A545-1B2986F090E5}"/>
              </a:ext>
            </a:extLst>
          </p:cNvPr>
          <p:cNvGrpSpPr>
            <a:grpSpLocks/>
          </p:cNvGrpSpPr>
          <p:nvPr/>
        </p:nvGrpSpPr>
        <p:grpSpPr bwMode="auto">
          <a:xfrm>
            <a:off x="3676650" y="1087439"/>
            <a:ext cx="2209800" cy="396875"/>
            <a:chOff x="1440" y="2448"/>
            <a:chExt cx="1392" cy="250"/>
          </a:xfrm>
        </p:grpSpPr>
        <p:sp>
          <p:nvSpPr>
            <p:cNvPr id="28727" name="Text Box 161">
              <a:extLst>
                <a:ext uri="{FF2B5EF4-FFF2-40B4-BE49-F238E27FC236}">
                  <a16:creationId xmlns:a16="http://schemas.microsoft.com/office/drawing/2014/main" id="{068925B5-3694-4D08-B043-BE726FFBE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5</a:t>
              </a:r>
            </a:p>
          </p:txBody>
        </p:sp>
        <p:sp>
          <p:nvSpPr>
            <p:cNvPr id="28728" name="Line 166">
              <a:extLst>
                <a:ext uri="{FF2B5EF4-FFF2-40B4-BE49-F238E27FC236}">
                  <a16:creationId xmlns:a16="http://schemas.microsoft.com/office/drawing/2014/main" id="{E54E7057-44D7-427F-BA29-617DC71DB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0">
            <a:extLst>
              <a:ext uri="{FF2B5EF4-FFF2-40B4-BE49-F238E27FC236}">
                <a16:creationId xmlns:a16="http://schemas.microsoft.com/office/drawing/2014/main" id="{8E547B41-BBC7-4004-B3B1-3EFC0714339D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2282826"/>
            <a:ext cx="2209800" cy="396875"/>
            <a:chOff x="1442" y="2730"/>
            <a:chExt cx="1392" cy="250"/>
          </a:xfrm>
        </p:grpSpPr>
        <p:sp>
          <p:nvSpPr>
            <p:cNvPr id="28725" name="Text Box 160">
              <a:extLst>
                <a:ext uri="{FF2B5EF4-FFF2-40B4-BE49-F238E27FC236}">
                  <a16:creationId xmlns:a16="http://schemas.microsoft.com/office/drawing/2014/main" id="{D130073D-8AC7-4B3E-92F7-BA40A80D9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3</a:t>
              </a:r>
            </a:p>
          </p:txBody>
        </p:sp>
        <p:sp>
          <p:nvSpPr>
            <p:cNvPr id="28726" name="Line 167">
              <a:extLst>
                <a:ext uri="{FF2B5EF4-FFF2-40B4-BE49-F238E27FC236}">
                  <a16:creationId xmlns:a16="http://schemas.microsoft.com/office/drawing/2014/main" id="{7AE5425F-2868-4B84-ABA3-1DB3CEF86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69">
            <a:extLst>
              <a:ext uri="{FF2B5EF4-FFF2-40B4-BE49-F238E27FC236}">
                <a16:creationId xmlns:a16="http://schemas.microsoft.com/office/drawing/2014/main" id="{C84EC8BD-D96F-49E5-96B7-5BD7927FFFF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17901"/>
            <a:ext cx="2209800" cy="396875"/>
            <a:chOff x="1294" y="2783"/>
            <a:chExt cx="1392" cy="250"/>
          </a:xfrm>
        </p:grpSpPr>
        <p:sp>
          <p:nvSpPr>
            <p:cNvPr id="28723" name="Text Box 163">
              <a:extLst>
                <a:ext uri="{FF2B5EF4-FFF2-40B4-BE49-F238E27FC236}">
                  <a16:creationId xmlns:a16="http://schemas.microsoft.com/office/drawing/2014/main" id="{B949789B-8AE4-450C-89E6-52EA319E5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0066"/>
                  </a:solidFill>
                </a:rPr>
                <a:t>Đường kẻ ngang 1</a:t>
              </a:r>
            </a:p>
          </p:txBody>
        </p:sp>
        <p:sp>
          <p:nvSpPr>
            <p:cNvPr id="28724" name="Line 168">
              <a:extLst>
                <a:ext uri="{FF2B5EF4-FFF2-40B4-BE49-F238E27FC236}">
                  <a16:creationId xmlns:a16="http://schemas.microsoft.com/office/drawing/2014/main" id="{99D9194F-C4E0-4A22-9431-37380CADC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4C611F8-E123-43B3-B1DC-47CC2E3FD777}"/>
              </a:ext>
            </a:extLst>
          </p:cNvPr>
          <p:cNvGraphicFramePr>
            <a:graphicFrameLocks noGrp="1"/>
          </p:cNvGraphicFramePr>
          <p:nvPr/>
        </p:nvGraphicFramePr>
        <p:xfrm>
          <a:off x="5765800" y="835025"/>
          <a:ext cx="32004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3266" marR="93266" marT="43889" marB="438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Rectangle 505">
            <a:extLst>
              <a:ext uri="{FF2B5EF4-FFF2-40B4-BE49-F238E27FC236}">
                <a16:creationId xmlns:a16="http://schemas.microsoft.com/office/drawing/2014/main" id="{764816E9-1949-497B-84BE-2B48669F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257" y="835025"/>
            <a:ext cx="2269656" cy="304800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Plain">
              <a:avLst>
                <a:gd name="adj" fmla="val 50877"/>
              </a:avLst>
            </a:prstTxWarp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  <a:defRPr/>
            </a:pPr>
            <a:r>
              <a:rPr lang="en-US" sz="7200" dirty="0">
                <a:latin typeface="HP001 4 hàng" panose="020B0603050302020204" pitchFamily="34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22" grpId="0"/>
      <p:bldP spid="330822" grpId="1"/>
      <p:bldP spid="330904" grpId="0"/>
      <p:bldP spid="330907" grpId="0" animBg="1"/>
      <p:bldP spid="330907" grpId="1" animBg="1"/>
      <p:bldP spid="330908" grpId="0"/>
      <p:bldP spid="33090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166">
            <a:extLst>
              <a:ext uri="{FF2B5EF4-FFF2-40B4-BE49-F238E27FC236}">
                <a16:creationId xmlns:a16="http://schemas.microsoft.com/office/drawing/2014/main" id="{75651436-18B1-4EB2-960E-4C7C20DE4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850" y="-1573213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229">
            <a:extLst>
              <a:ext uri="{FF2B5EF4-FFF2-40B4-BE49-F238E27FC236}">
                <a16:creationId xmlns:a16="http://schemas.microsoft.com/office/drawing/2014/main" id="{0A8E1434-31C3-42C5-AAAC-F88717E8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1" y="5461001"/>
            <a:ext cx="6403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6600CC"/>
                </a:solidFill>
              </a:rPr>
              <a:t>Chữ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hoa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S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được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viết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bởi</a:t>
            </a:r>
            <a:r>
              <a:rPr lang="en-US" altLang="en-US" sz="3600" dirty="0">
                <a:solidFill>
                  <a:srgbClr val="6600CC"/>
                </a:solidFill>
              </a:rPr>
              <a:t> 1 </a:t>
            </a:r>
            <a:r>
              <a:rPr lang="en-US" altLang="en-US" sz="3600" dirty="0" err="1">
                <a:solidFill>
                  <a:srgbClr val="6600CC"/>
                </a:solidFill>
              </a:rPr>
              <a:t>nét</a:t>
            </a:r>
            <a:r>
              <a:rPr lang="en-US" altLang="en-US" sz="3600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9" name="Text Box 229">
            <a:extLst>
              <a:ext uri="{FF2B5EF4-FFF2-40B4-BE49-F238E27FC236}">
                <a16:creationId xmlns:a16="http://schemas.microsoft.com/office/drawing/2014/main" id="{2660451A-778A-4531-8CEF-C02D1C3A2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444" y="5461001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6600CC"/>
                </a:solidFill>
              </a:rPr>
              <a:t>Chữ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hoa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6600CC"/>
                </a:solidFill>
                <a:latin typeface="HP001 4 hàng" panose="020B0603050302020204" pitchFamily="34" charset="0"/>
              </a:rPr>
              <a:t>S</a:t>
            </a:r>
            <a:r>
              <a:rPr lang="en-US" altLang="en-US" sz="3600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được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viết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bởi</a:t>
            </a:r>
            <a:r>
              <a:rPr lang="en-US" altLang="en-US" sz="3600" dirty="0">
                <a:solidFill>
                  <a:srgbClr val="6600CC"/>
                </a:solidFill>
              </a:rPr>
              <a:t> </a:t>
            </a:r>
            <a:r>
              <a:rPr lang="en-US" altLang="en-US" sz="3600" dirty="0" err="1">
                <a:solidFill>
                  <a:srgbClr val="6600CC"/>
                </a:solidFill>
              </a:rPr>
              <a:t>mấy</a:t>
            </a:r>
            <a:r>
              <a:rPr lang="en-US" altLang="en-US" sz="3600" dirty="0">
                <a:solidFill>
                  <a:srgbClr val="6600CC"/>
                </a:solidFill>
              </a:rPr>
              <a:t>  </a:t>
            </a:r>
            <a:r>
              <a:rPr lang="en-US" altLang="en-US" sz="3600" dirty="0" err="1">
                <a:solidFill>
                  <a:srgbClr val="6600CC"/>
                </a:solidFill>
              </a:rPr>
              <a:t>nét</a:t>
            </a:r>
            <a:r>
              <a:rPr lang="en-US" altLang="en-US" sz="3600" dirty="0">
                <a:solidFill>
                  <a:srgbClr val="6600CC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F3DE83-8EB8-4F50-A625-CA070F3F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18" y="2318116"/>
            <a:ext cx="5955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Nét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cong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dưới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móc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ngược</a:t>
            </a:r>
            <a:r>
              <a:rPr lang="en-US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ahoma" panose="020B0604030504040204" pitchFamily="34" charset="0"/>
              </a:rPr>
              <a:t>trái</a:t>
            </a:r>
            <a:r>
              <a:rPr lang="vi-VN" altLang="en-US" sz="3200" b="1" dirty="0">
                <a:latin typeface="HP001 4 hàng" panose="020B060305030202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7B510217-652F-4C7D-92FD-ACC3E52C8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590386"/>
            <a:ext cx="3700008" cy="4625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" grpId="0"/>
      <p:bldP spid="9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>
            <a:extLst>
              <a:ext uri="{FF2B5EF4-FFF2-40B4-BE49-F238E27FC236}">
                <a16:creationId xmlns:a16="http://schemas.microsoft.com/office/drawing/2014/main" id="{AB329814-8319-47C4-9F64-1302DC8ED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6003609"/>
            <a:ext cx="3028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2" name="Hướng dẫn viết chữ S hoa (Tập viết Lớp 2 - Tuần 22)">
            <a:hlinkClick r:id="" action="ppaction://media"/>
            <a:extLst>
              <a:ext uri="{FF2B5EF4-FFF2-40B4-BE49-F238E27FC236}">
                <a16:creationId xmlns:a16="http://schemas.microsoft.com/office/drawing/2014/main" id="{D48EE420-0C63-4222-9D83-1968DA5073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6699" y="1"/>
            <a:ext cx="8288021" cy="606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786F974D-FF13-4D5F-B495-98248D8A6513}"/>
              </a:ext>
            </a:extLst>
          </p:cNvPr>
          <p:cNvGraphicFramePr>
            <a:graphicFrameLocks noGrp="1"/>
          </p:cNvGraphicFramePr>
          <p:nvPr/>
        </p:nvGraphicFramePr>
        <p:xfrm>
          <a:off x="2633664" y="2514601"/>
          <a:ext cx="7361239" cy="1725610"/>
        </p:xfrm>
        <a:graphic>
          <a:graphicData uri="http://schemas.openxmlformats.org/drawingml/2006/table">
            <a:tbl>
              <a:tblPr/>
              <a:tblGrid>
                <a:gridCol w="104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844" name="Rectangle 115">
            <a:extLst>
              <a:ext uri="{FF2B5EF4-FFF2-40B4-BE49-F238E27FC236}">
                <a16:creationId xmlns:a16="http://schemas.microsoft.com/office/drawing/2014/main" id="{45528DDD-7E65-4A31-8129-85B7EDB73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4" y="2951164"/>
            <a:ext cx="7361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Suối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chảy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ǟóc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ǟách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qua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khe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HP001 4 hàng" panose="020B0603050302020204" pitchFamily="34" charset="0"/>
              </a:rPr>
              <a:t>đá</a:t>
            </a:r>
            <a:r>
              <a:rPr lang="en-US" altLang="en-US" sz="4000" b="1" dirty="0">
                <a:solidFill>
                  <a:srgbClr val="FF0066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130</Words>
  <Application>Microsoft Office PowerPoint</Application>
  <PresentationFormat>Widescreen</PresentationFormat>
  <Paragraphs>26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Nguyễn Thị Chung Thủy</cp:lastModifiedBy>
  <cp:revision>3</cp:revision>
  <dcterms:created xsi:type="dcterms:W3CDTF">2021-07-03T09:54:20Z</dcterms:created>
  <dcterms:modified xsi:type="dcterms:W3CDTF">2021-07-25T16:42:53Z</dcterms:modified>
</cp:coreProperties>
</file>