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465" r:id="rId3"/>
    <p:sldId id="440" r:id="rId4"/>
    <p:sldId id="450" r:id="rId5"/>
    <p:sldId id="442" r:id="rId6"/>
    <p:sldId id="457" r:id="rId7"/>
    <p:sldId id="458" r:id="rId8"/>
    <p:sldId id="459" r:id="rId9"/>
    <p:sldId id="460" r:id="rId10"/>
    <p:sldId id="362" r:id="rId11"/>
    <p:sldId id="451" r:id="rId12"/>
    <p:sldId id="466" r:id="rId13"/>
    <p:sldId id="461" r:id="rId14"/>
    <p:sldId id="462" r:id="rId15"/>
    <p:sldId id="463" r:id="rId16"/>
    <p:sldId id="464" r:id="rId17"/>
    <p:sldId id="456" r:id="rId18"/>
    <p:sldId id="448" r:id="rId19"/>
    <p:sldId id="44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75" autoAdjust="0"/>
    <p:restoredTop sz="94660"/>
  </p:normalViewPr>
  <p:slideViewPr>
    <p:cSldViewPr snapToGrid="0">
      <p:cViewPr varScale="1">
        <p:scale>
          <a:sx n="67" d="100"/>
          <a:sy n="67" d="100"/>
        </p:scale>
        <p:origin x="252" y="44"/>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8CCC23D-CC49-4D1C-8102-8F27974667DE}" type="datetimeFigureOut">
              <a:rPr lang="en-US" smtClean="0"/>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3744469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CC23D-CC49-4D1C-8102-8F27974667DE}" type="datetimeFigureOut">
              <a:rPr lang="en-US" smtClean="0"/>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1857138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CC23D-CC49-4D1C-8102-8F27974667DE}" type="datetimeFigureOut">
              <a:rPr lang="en-US" smtClean="0"/>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1473758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CC23D-CC49-4D1C-8102-8F27974667DE}" type="datetimeFigureOut">
              <a:rPr lang="en-US" smtClean="0"/>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2991357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CCC23D-CC49-4D1C-8102-8F27974667DE}" type="datetimeFigureOut">
              <a:rPr lang="en-US" smtClean="0"/>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2137155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CC23D-CC49-4D1C-8102-8F27974667DE}" type="datetimeFigureOut">
              <a:rPr lang="en-US" smtClean="0"/>
              <a:t>7/26/2021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2792242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CC23D-CC49-4D1C-8102-8F27974667DE}" type="datetimeFigureOut">
              <a:rPr lang="en-US" smtClean="0"/>
              <a:t>7/26/2021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754932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CC23D-CC49-4D1C-8102-8F27974667DE}" type="datetimeFigureOut">
              <a:rPr lang="en-US" smtClean="0"/>
              <a:t>7/26/2021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1317026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CC23D-CC49-4D1C-8102-8F27974667DE}" type="datetimeFigureOut">
              <a:rPr lang="en-US" smtClean="0"/>
              <a:t>7/26/2021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3927552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CCC23D-CC49-4D1C-8102-8F27974667DE}" type="datetimeFigureOut">
              <a:rPr lang="en-US" smtClean="0"/>
              <a:t>7/26/2021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1657371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CCC23D-CC49-4D1C-8102-8F27974667DE}" type="datetimeFigureOut">
              <a:rPr lang="en-US" smtClean="0"/>
              <a:t>7/26/2021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3030983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CC23D-CC49-4D1C-8102-8F27974667DE}" type="datetimeFigureOut">
              <a:rPr lang="en-US" smtClean="0"/>
              <a:t>7/26/2021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98CD67-DBA6-400A-93A5-922E9EDE5DED}" type="slidenum">
              <a:rPr lang="en-US" smtClean="0"/>
              <a:t>‹#›</a:t>
            </a:fld>
            <a:endParaRPr lang="en-US"/>
          </a:p>
        </p:txBody>
      </p:sp>
    </p:spTree>
    <p:extLst>
      <p:ext uri="{BB962C8B-B14F-4D97-AF65-F5344CB8AC3E}">
        <p14:creationId xmlns:p14="http://schemas.microsoft.com/office/powerpoint/2010/main" val="1420930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81099"/>
            <a:ext cx="10058400" cy="5517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2"/>
          <p:cNvSpPr txBox="1">
            <a:spLocks noChangeArrowheads="1"/>
          </p:cNvSpPr>
          <p:nvPr/>
        </p:nvSpPr>
        <p:spPr bwMode="auto">
          <a:xfrm>
            <a:off x="2562225" y="3781425"/>
            <a:ext cx="5219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400" b="1" dirty="0">
                <a:solidFill>
                  <a:srgbClr val="C00000"/>
                </a:solidFill>
                <a:latin typeface="Times New Roman" panose="02020603050405020304" pitchFamily="18" charset="0"/>
                <a:cs typeface="Times New Roman" panose="02020603050405020304" pitchFamily="18" charset="0"/>
              </a:rPr>
              <a:t>NÓI VÀ NGHE</a:t>
            </a:r>
          </a:p>
        </p:txBody>
      </p:sp>
    </p:spTree>
    <p:extLst>
      <p:ext uri="{BB962C8B-B14F-4D97-AF65-F5344CB8AC3E}">
        <p14:creationId xmlns:p14="http://schemas.microsoft.com/office/powerpoint/2010/main" val="3787608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6" r="2" b="6882"/>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9" b="6879"/>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a16="http://schemas.microsoft.com/office/drawing/2014/main" id="{A3E69F00-A847-49EA-8CC4-EE78A5F6C015}"/>
              </a:ext>
            </a:extLst>
          </p:cNvPr>
          <p:cNvSpPr txBox="1"/>
          <p:nvPr/>
        </p:nvSpPr>
        <p:spPr>
          <a:xfrm>
            <a:off x="1133580" y="2413337"/>
            <a:ext cx="9731163" cy="2041585"/>
          </a:xfrm>
          <a:prstGeom prst="rect">
            <a:avLst/>
          </a:prstGeom>
          <a:noFill/>
        </p:spPr>
        <p:txBody>
          <a:bodyPr wrap="square" rtlCol="0" anchor="t">
            <a:spAutoFit/>
          </a:bodyPr>
          <a:lstStyle/>
          <a:p>
            <a:pPr marL="0" indent="0" algn="ctr">
              <a:spcBef>
                <a:spcPts val="800"/>
              </a:spcBef>
              <a:buFont typeface="Chivo Light"/>
              <a:buNone/>
            </a:pPr>
            <a:r>
              <a:rPr lang="en-US" sz="6000" b="1" kern="0" dirty="0">
                <a:ln/>
                <a:solidFill>
                  <a:srgbClr val="C00000"/>
                </a:solidFill>
                <a:latin typeface="Times New Roman" panose="02020603050405020304" pitchFamily="18" charset="0"/>
                <a:cs typeface="Times New Roman" panose="02020603050405020304" pitchFamily="18" charset="0"/>
                <a:sym typeface="+mn-ea"/>
              </a:rPr>
              <a:t>NGHE KỂ CHUYỆN</a:t>
            </a:r>
          </a:p>
          <a:p>
            <a:pPr marL="0" indent="0" algn="ctr">
              <a:spcBef>
                <a:spcPts val="800"/>
              </a:spcBef>
              <a:buFont typeface="Chivo Light"/>
              <a:buNone/>
            </a:pPr>
            <a:r>
              <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rPr>
              <a:t>LẦN 1</a:t>
            </a:r>
          </a:p>
        </p:txBody>
      </p:sp>
    </p:spTree>
    <p:extLst>
      <p:ext uri="{BB962C8B-B14F-4D97-AF65-F5344CB8AC3E}">
        <p14:creationId xmlns:p14="http://schemas.microsoft.com/office/powerpoint/2010/main" val="2121407610"/>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2097972-67DF-44F0-9124-B83AC079CB36}"/>
              </a:ext>
            </a:extLst>
          </p:cNvPr>
          <p:cNvSpPr txBox="1"/>
          <p:nvPr/>
        </p:nvSpPr>
        <p:spPr>
          <a:xfrm>
            <a:off x="61912" y="173355"/>
            <a:ext cx="12068175" cy="6494085"/>
          </a:xfrm>
          <a:prstGeom prst="rect">
            <a:avLst/>
          </a:prstGeom>
          <a:noFill/>
        </p:spPr>
        <p:txBody>
          <a:bodyPr wrap="square" rtlCol="0">
            <a:spAutoFit/>
          </a:bodyPr>
          <a:lstStyle/>
          <a:p>
            <a:pPr algn="ctr"/>
            <a:r>
              <a:rPr lang="en-US" sz="2600" b="1" dirty="0">
                <a:latin typeface="Times New Roman" panose="02020603050405020304" pitchFamily="18" charset="0"/>
                <a:cs typeface="Times New Roman" panose="02020603050405020304" pitchFamily="18" charset="0"/>
              </a:rPr>
              <a:t>BÀ CHÁU</a:t>
            </a:r>
          </a:p>
          <a:p>
            <a:pPr algn="just"/>
            <a:r>
              <a:rPr lang="en-US" sz="2600" dirty="0">
                <a:latin typeface="Times New Roman" panose="02020603050405020304" pitchFamily="18" charset="0"/>
                <a:cs typeface="Times New Roman" panose="02020603050405020304" pitchFamily="18" charset="0"/>
              </a:rPr>
              <a:t>     </a:t>
            </a:r>
            <a:r>
              <a:rPr lang="vi-VN" sz="2800" b="0" i="0" dirty="0">
                <a:solidFill>
                  <a:srgbClr val="000000"/>
                </a:solidFill>
                <a:effectLst/>
                <a:latin typeface="Times New Roman" panose="02020603050405020304" pitchFamily="18" charset="0"/>
                <a:cs typeface="Times New Roman" panose="02020603050405020304" pitchFamily="18" charset="0"/>
              </a:rPr>
              <a:t>Ngày xưa, ở làng kia, có hai em bé ở với bà. Ba bà cháu rau cháo nuôi nhau, tuy vất vả nhưng cảnh nhà lúc nào cũng đầm ấm.</a:t>
            </a:r>
          </a:p>
          <a:p>
            <a:pPr algn="just"/>
            <a:r>
              <a:rPr lang="vi-VN" sz="2800" b="0" i="0" dirty="0">
                <a:solidFill>
                  <a:srgbClr val="000000"/>
                </a:solidFill>
                <a:effectLst/>
                <a:latin typeface="Times New Roman" panose="02020603050405020304" pitchFamily="18" charset="0"/>
                <a:cs typeface="Times New Roman" panose="02020603050405020304" pitchFamily="18" charset="0"/>
              </a:rPr>
              <a:t>    Một hôm, có cô tiên đi ngang qua cho một hạt đào và dặn : "Khi bà mất, gieo hạt đào này bên mộ, các cháu sẽ giàu sang, sung sướng."</a:t>
            </a:r>
          </a:p>
          <a:p>
            <a:pPr algn="just"/>
            <a:r>
              <a:rPr lang="en-US" sz="2800" b="0" i="0" dirty="0">
                <a:solidFill>
                  <a:srgbClr val="000000"/>
                </a:solidFill>
                <a:effectLst/>
                <a:latin typeface="Times New Roman" panose="02020603050405020304" pitchFamily="18" charset="0"/>
                <a:cs typeface="Times New Roman" panose="02020603050405020304" pitchFamily="18" charset="0"/>
              </a:rPr>
              <a:t>    </a:t>
            </a:r>
            <a:r>
              <a:rPr lang="vi-VN" sz="2800" b="0" i="0" dirty="0">
                <a:solidFill>
                  <a:srgbClr val="000000"/>
                </a:solidFill>
                <a:effectLst/>
                <a:latin typeface="Times New Roman" panose="02020603050405020304" pitchFamily="18" charset="0"/>
                <a:cs typeface="Times New Roman" panose="02020603050405020304" pitchFamily="18" charset="0"/>
              </a:rPr>
              <a:t>Bà mất. Hai anh em đem hạt đào gieo bên mộ bà. Hạt đào vừa gieo xuống đã nảy mầm, ra lá, đơm hoa, kết bao nhiêu trái vàng, trái bạc.</a:t>
            </a:r>
          </a:p>
          <a:p>
            <a:pPr algn="just"/>
            <a:r>
              <a:rPr lang="en-US" sz="2800" b="0" i="0" dirty="0">
                <a:solidFill>
                  <a:srgbClr val="000000"/>
                </a:solidFill>
                <a:effectLst/>
                <a:latin typeface="Times New Roman" panose="02020603050405020304" pitchFamily="18" charset="0"/>
                <a:cs typeface="Times New Roman" panose="02020603050405020304" pitchFamily="18" charset="0"/>
              </a:rPr>
              <a:t>    </a:t>
            </a:r>
            <a:r>
              <a:rPr lang="vi-VN" sz="2800" b="0" i="0" dirty="0">
                <a:solidFill>
                  <a:srgbClr val="000000"/>
                </a:solidFill>
                <a:effectLst/>
                <a:latin typeface="Times New Roman" panose="02020603050405020304" pitchFamily="18" charset="0"/>
                <a:cs typeface="Times New Roman" panose="02020603050405020304" pitchFamily="18" charset="0"/>
              </a:rPr>
              <a:t>Nhưng vàng bạc, châu báu không thay được tình thương ấm áp của bà. Nhớ bà, hai anh em càng ngày càng buồn bã.</a:t>
            </a:r>
          </a:p>
          <a:p>
            <a:pPr algn="just"/>
            <a:r>
              <a:rPr lang="en-US" sz="2800" b="0" i="0" dirty="0">
                <a:solidFill>
                  <a:srgbClr val="000000"/>
                </a:solidFill>
                <a:effectLst/>
                <a:latin typeface="Times New Roman" panose="02020603050405020304" pitchFamily="18" charset="0"/>
                <a:cs typeface="Times New Roman" panose="02020603050405020304" pitchFamily="18" charset="0"/>
              </a:rPr>
              <a:t>    </a:t>
            </a:r>
            <a:r>
              <a:rPr lang="vi-VN" sz="2800" b="0" i="0" dirty="0">
                <a:solidFill>
                  <a:srgbClr val="000000"/>
                </a:solidFill>
                <a:effectLst/>
                <a:latin typeface="Times New Roman" panose="02020603050405020304" pitchFamily="18" charset="0"/>
                <a:cs typeface="Times New Roman" panose="02020603050405020304" pitchFamily="18" charset="0"/>
              </a:rPr>
              <a:t>Cô tiên lại hiện lên. Hai anh em òa khóc xin cô hóa phép cho bà sống lại. Cô tiên nói: “Nếu bà sống lại thì ba bà cháu sẽ cực khổ như xưa, các cháu có chịu không?”</a:t>
            </a:r>
            <a:r>
              <a:rPr lang="en-US" sz="2800" dirty="0">
                <a:solidFill>
                  <a:srgbClr val="000000"/>
                </a:solidFill>
                <a:latin typeface="Times New Roman" panose="02020603050405020304" pitchFamily="18" charset="0"/>
                <a:cs typeface="Times New Roman" panose="02020603050405020304" pitchFamily="18" charset="0"/>
              </a:rPr>
              <a:t>.</a:t>
            </a:r>
            <a:r>
              <a:rPr lang="vi-VN" sz="2800" b="0" i="0" dirty="0">
                <a:solidFill>
                  <a:srgbClr val="000000"/>
                </a:solidFill>
                <a:effectLst/>
                <a:latin typeface="Times New Roman" panose="02020603050405020304" pitchFamily="18" charset="0"/>
                <a:cs typeface="Times New Roman" panose="02020603050405020304" pitchFamily="18" charset="0"/>
              </a:rPr>
              <a:t>  Hai anh em cùng nói: "Chúng cháu chỉ cần bà sống lại."</a:t>
            </a:r>
          </a:p>
          <a:p>
            <a:r>
              <a:rPr lang="vi-VN" sz="2800" b="0" i="0" dirty="0">
                <a:solidFill>
                  <a:srgbClr val="000000"/>
                </a:solidFill>
                <a:effectLst/>
                <a:latin typeface="Times New Roman" panose="02020603050405020304" pitchFamily="18" charset="0"/>
                <a:cs typeface="Times New Roman" panose="02020603050405020304" pitchFamily="18" charset="0"/>
              </a:rPr>
              <a:t>    Cô tiên phất chiếc quạt màu nhiệm. Lâu đài, ruộng vườn phút chốc biến mất. Bà hiện ra móm mém, hiền từ, dang tay ôm hai đứa cháu hiếu thảo vào lòng.</a:t>
            </a:r>
            <a:br>
              <a:rPr lang="vi-VN" sz="2800" b="0" i="0" dirty="0">
                <a:solidFill>
                  <a:srgbClr val="000000"/>
                </a:solidFill>
                <a:effectLst/>
                <a:latin typeface="Times New Roman" panose="02020603050405020304" pitchFamily="18" charset="0"/>
                <a:cs typeface="Times New Roman" panose="02020603050405020304" pitchFamily="18" charset="0"/>
              </a:rPr>
            </a:b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(Theo </a:t>
            </a:r>
            <a:r>
              <a:rPr lang="en-US" sz="2600" b="1" i="1" dirty="0" err="1">
                <a:latin typeface="Times New Roman" panose="02020603050405020304" pitchFamily="18" charset="0"/>
                <a:cs typeface="Times New Roman" panose="02020603050405020304" pitchFamily="18" charset="0"/>
              </a:rPr>
              <a:t>Trần</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Hoài</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Dương</a:t>
            </a:r>
            <a:r>
              <a:rPr lang="en-US" sz="2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68488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6" r="2" b="6882"/>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9" b="6879"/>
          <a:stretch>
            <a:fillRect/>
          </a:stretch>
        </p:blipFill>
        <p:spPr bwMode="auto">
          <a:xfrm>
            <a:off x="6105525"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a16="http://schemas.microsoft.com/office/drawing/2014/main" id="{A3E69F00-A847-49EA-8CC4-EE78A5F6C015}"/>
              </a:ext>
            </a:extLst>
          </p:cNvPr>
          <p:cNvSpPr txBox="1"/>
          <p:nvPr/>
        </p:nvSpPr>
        <p:spPr>
          <a:xfrm>
            <a:off x="1133580" y="2413337"/>
            <a:ext cx="9731163" cy="2041585"/>
          </a:xfrm>
          <a:prstGeom prst="rect">
            <a:avLst/>
          </a:prstGeom>
          <a:noFill/>
        </p:spPr>
        <p:txBody>
          <a:bodyPr wrap="square" rtlCol="0" anchor="t">
            <a:spAutoFit/>
          </a:bodyPr>
          <a:lstStyle/>
          <a:p>
            <a:pPr marL="0" indent="0" algn="ctr">
              <a:spcBef>
                <a:spcPts val="800"/>
              </a:spcBef>
              <a:buFont typeface="Chivo Light"/>
              <a:buNone/>
            </a:pPr>
            <a:r>
              <a:rPr lang="en-US" sz="6000" b="1" kern="0" dirty="0">
                <a:ln/>
                <a:solidFill>
                  <a:srgbClr val="C00000"/>
                </a:solidFill>
                <a:latin typeface="Times New Roman" panose="02020603050405020304" pitchFamily="18" charset="0"/>
                <a:cs typeface="Times New Roman" panose="02020603050405020304" pitchFamily="18" charset="0"/>
                <a:sym typeface="+mn-ea"/>
              </a:rPr>
              <a:t>NGHE KỂ CHUYỆN</a:t>
            </a:r>
          </a:p>
          <a:p>
            <a:pPr marL="0" indent="0" algn="ctr">
              <a:spcBef>
                <a:spcPts val="800"/>
              </a:spcBef>
              <a:buFont typeface="Chivo Light"/>
              <a:buNone/>
            </a:pPr>
            <a:r>
              <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rPr>
              <a:t>LẦN 2</a:t>
            </a:r>
          </a:p>
        </p:txBody>
      </p:sp>
    </p:spTree>
    <p:extLst>
      <p:ext uri="{BB962C8B-B14F-4D97-AF65-F5344CB8AC3E}">
        <p14:creationId xmlns:p14="http://schemas.microsoft.com/office/powerpoint/2010/main" val="3081624556"/>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6469030-69B8-45E4-92A3-0CBF666DAD45}"/>
              </a:ext>
            </a:extLst>
          </p:cNvPr>
          <p:cNvSpPr txBox="1"/>
          <p:nvPr/>
        </p:nvSpPr>
        <p:spPr>
          <a:xfrm>
            <a:off x="6096000" y="443210"/>
            <a:ext cx="5676899" cy="5632311"/>
          </a:xfrm>
          <a:prstGeom prst="rect">
            <a:avLst/>
          </a:prstGeom>
          <a:noFill/>
        </p:spPr>
        <p:txBody>
          <a:bodyPr wrap="square">
            <a:spAutoFit/>
          </a:bodyPr>
          <a:lstStyle/>
          <a:p>
            <a:pPr algn="just"/>
            <a:r>
              <a:rPr lang="en-US" sz="3600" dirty="0">
                <a:latin typeface="Times New Roman" panose="02020603050405020304" pitchFamily="18" charset="0"/>
                <a:cs typeface="Times New Roman" panose="02020603050405020304" pitchFamily="18" charset="0"/>
              </a:rPr>
              <a:t>    </a:t>
            </a:r>
            <a:r>
              <a:rPr lang="vi-VN" sz="3600" dirty="0">
                <a:solidFill>
                  <a:srgbClr val="000000"/>
                </a:solidFill>
                <a:latin typeface="Times New Roman" panose="02020603050405020304" pitchFamily="18" charset="0"/>
                <a:cs typeface="Times New Roman" panose="02020603050405020304" pitchFamily="18" charset="0"/>
              </a:rPr>
              <a:t>Ngày xưa, ở làng kia, có hai em bé ở với bà. Ba bà cháu rau cháo nuôi nhau, tuy vất vả nhưng cảnh nhà lúc nào cũng đầm ấm.</a:t>
            </a:r>
          </a:p>
          <a:p>
            <a:pPr algn="just"/>
            <a:r>
              <a:rPr lang="vi-VN" sz="3600" dirty="0">
                <a:solidFill>
                  <a:srgbClr val="000000"/>
                </a:solidFill>
                <a:latin typeface="Times New Roman" panose="02020603050405020304" pitchFamily="18" charset="0"/>
                <a:cs typeface="Times New Roman" panose="02020603050405020304" pitchFamily="18" charset="0"/>
              </a:rPr>
              <a:t> </a:t>
            </a:r>
            <a:r>
              <a:rPr lang="en-US" sz="3600" dirty="0">
                <a:solidFill>
                  <a:srgbClr val="000000"/>
                </a:solidFill>
                <a:latin typeface="Times New Roman" panose="02020603050405020304" pitchFamily="18" charset="0"/>
                <a:cs typeface="Times New Roman" panose="02020603050405020304" pitchFamily="18" charset="0"/>
              </a:rPr>
              <a:t> </a:t>
            </a:r>
            <a:r>
              <a:rPr lang="vi-VN" sz="3600" dirty="0">
                <a:solidFill>
                  <a:srgbClr val="000000"/>
                </a:solidFill>
                <a:latin typeface="Times New Roman" panose="02020603050405020304" pitchFamily="18" charset="0"/>
                <a:cs typeface="Times New Roman" panose="02020603050405020304" pitchFamily="18" charset="0"/>
              </a:rPr>
              <a:t>Một hôm, có cô tiên đi ngang qua cho một hạt đào và dặn : "Khi bà mất, gieo hạt đào này bên mộ, các cháu sẽ giàu sang, sung sướng."</a:t>
            </a:r>
            <a:endParaRPr lang="en-US" sz="36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460B77D-529D-4F6C-AB00-814BB0BAA59B}"/>
              </a:ext>
            </a:extLst>
          </p:cNvPr>
          <p:cNvPicPr>
            <a:picLocks noChangeAspect="1"/>
          </p:cNvPicPr>
          <p:nvPr/>
        </p:nvPicPr>
        <p:blipFill>
          <a:blip r:embed="rId2"/>
          <a:stretch>
            <a:fillRect/>
          </a:stretch>
        </p:blipFill>
        <p:spPr>
          <a:xfrm>
            <a:off x="171105" y="337156"/>
            <a:ext cx="5715345" cy="5687200"/>
          </a:xfrm>
          <a:prstGeom prst="rect">
            <a:avLst/>
          </a:prstGeom>
        </p:spPr>
      </p:pic>
    </p:spTree>
    <p:extLst>
      <p:ext uri="{BB962C8B-B14F-4D97-AF65-F5344CB8AC3E}">
        <p14:creationId xmlns:p14="http://schemas.microsoft.com/office/powerpoint/2010/main" val="206940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662571-D438-4424-9CF2-7C56602EEE75}"/>
              </a:ext>
            </a:extLst>
          </p:cNvPr>
          <p:cNvSpPr txBox="1"/>
          <p:nvPr/>
        </p:nvSpPr>
        <p:spPr>
          <a:xfrm>
            <a:off x="6096000" y="1880443"/>
            <a:ext cx="5895975" cy="2862322"/>
          </a:xfrm>
          <a:prstGeom prst="rect">
            <a:avLst/>
          </a:prstGeom>
          <a:noFill/>
        </p:spPr>
        <p:txBody>
          <a:bodyPr wrap="square">
            <a:spAutoFit/>
          </a:bodyPr>
          <a:lstStyle/>
          <a:p>
            <a:pPr algn="just"/>
            <a:r>
              <a:rPr lang="en-US" sz="3600" dirty="0">
                <a:latin typeface="Times New Roman" panose="02020603050405020304" pitchFamily="18" charset="0"/>
                <a:cs typeface="Times New Roman" panose="02020603050405020304" pitchFamily="18" charset="0"/>
              </a:rPr>
              <a:t>     </a:t>
            </a:r>
            <a:r>
              <a:rPr lang="vi-VN" sz="3600" dirty="0">
                <a:solidFill>
                  <a:srgbClr val="000000"/>
                </a:solidFill>
                <a:latin typeface="Times New Roman" panose="02020603050405020304" pitchFamily="18" charset="0"/>
                <a:cs typeface="Times New Roman" panose="02020603050405020304" pitchFamily="18" charset="0"/>
              </a:rPr>
              <a:t>Bà mất. Hai anh em đem hạt đào gieo bên mộ bà. Hạt đào vừa gieo xuống đã nảy mầm, ra lá, đơm hoa, kết bao nhiêu trái vàng, trái bạc.</a:t>
            </a:r>
          </a:p>
        </p:txBody>
      </p:sp>
      <p:pic>
        <p:nvPicPr>
          <p:cNvPr id="5" name="Picture 4">
            <a:extLst>
              <a:ext uri="{FF2B5EF4-FFF2-40B4-BE49-F238E27FC236}">
                <a16:creationId xmlns:a16="http://schemas.microsoft.com/office/drawing/2014/main" id="{68434333-8806-4286-ADA7-AB176B2A3477}"/>
              </a:ext>
            </a:extLst>
          </p:cNvPr>
          <p:cNvPicPr>
            <a:picLocks noChangeAspect="1"/>
          </p:cNvPicPr>
          <p:nvPr/>
        </p:nvPicPr>
        <p:blipFill>
          <a:blip r:embed="rId2"/>
          <a:stretch>
            <a:fillRect/>
          </a:stretch>
        </p:blipFill>
        <p:spPr>
          <a:xfrm>
            <a:off x="176981" y="406309"/>
            <a:ext cx="5751871" cy="5630697"/>
          </a:xfrm>
          <a:prstGeom prst="rect">
            <a:avLst/>
          </a:prstGeom>
        </p:spPr>
      </p:pic>
    </p:spTree>
    <p:extLst>
      <p:ext uri="{BB962C8B-B14F-4D97-AF65-F5344CB8AC3E}">
        <p14:creationId xmlns:p14="http://schemas.microsoft.com/office/powerpoint/2010/main" val="173836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7E62CED-2DB4-44C9-9211-F4AD77AD2561}"/>
              </a:ext>
            </a:extLst>
          </p:cNvPr>
          <p:cNvSpPr txBox="1"/>
          <p:nvPr/>
        </p:nvSpPr>
        <p:spPr>
          <a:xfrm>
            <a:off x="6315074" y="2145090"/>
            <a:ext cx="5400675" cy="2062103"/>
          </a:xfrm>
          <a:prstGeom prst="rect">
            <a:avLst/>
          </a:prstGeom>
          <a:noFill/>
        </p:spPr>
        <p:txBody>
          <a:bodyPr wrap="square">
            <a:spAutoFit/>
          </a:bodyPr>
          <a:lstStyle/>
          <a:p>
            <a:pPr algn="just"/>
            <a:r>
              <a:rPr lang="en-US" sz="3200" dirty="0">
                <a:latin typeface="Times New Roman" panose="02020603050405020304" pitchFamily="18" charset="0"/>
                <a:cs typeface="Times New Roman" panose="02020603050405020304" pitchFamily="18" charset="0"/>
              </a:rPr>
              <a:t>      </a:t>
            </a:r>
            <a:r>
              <a:rPr lang="vi-VN" sz="3200" dirty="0">
                <a:solidFill>
                  <a:srgbClr val="000000"/>
                </a:solidFill>
                <a:latin typeface="Times New Roman" panose="02020603050405020304" pitchFamily="18" charset="0"/>
                <a:cs typeface="Times New Roman" panose="02020603050405020304" pitchFamily="18" charset="0"/>
              </a:rPr>
              <a:t>Nhưng vàng bạc, châu báu không thay được tình thương ấm áp của bà. Nhớ bà, hai anh em càng ngày càng buồn bã.</a:t>
            </a:r>
          </a:p>
        </p:txBody>
      </p:sp>
      <p:pic>
        <p:nvPicPr>
          <p:cNvPr id="5" name="Picture 4">
            <a:extLst>
              <a:ext uri="{FF2B5EF4-FFF2-40B4-BE49-F238E27FC236}">
                <a16:creationId xmlns:a16="http://schemas.microsoft.com/office/drawing/2014/main" id="{5B740220-E64E-4F71-B84B-FC3602E2E4F8}"/>
              </a:ext>
            </a:extLst>
          </p:cNvPr>
          <p:cNvPicPr>
            <a:picLocks noChangeAspect="1"/>
          </p:cNvPicPr>
          <p:nvPr/>
        </p:nvPicPr>
        <p:blipFill>
          <a:blip r:embed="rId2"/>
          <a:stretch>
            <a:fillRect/>
          </a:stretch>
        </p:blipFill>
        <p:spPr>
          <a:xfrm>
            <a:off x="216734" y="479782"/>
            <a:ext cx="5555415" cy="5898433"/>
          </a:xfrm>
          <a:prstGeom prst="rect">
            <a:avLst/>
          </a:prstGeom>
        </p:spPr>
      </p:pic>
    </p:spTree>
    <p:extLst>
      <p:ext uri="{BB962C8B-B14F-4D97-AF65-F5344CB8AC3E}">
        <p14:creationId xmlns:p14="http://schemas.microsoft.com/office/powerpoint/2010/main" val="82941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5BE38C8-EAFC-4199-BC77-CD9921287702}"/>
              </a:ext>
            </a:extLst>
          </p:cNvPr>
          <p:cNvSpPr txBox="1"/>
          <p:nvPr/>
        </p:nvSpPr>
        <p:spPr>
          <a:xfrm>
            <a:off x="5983818" y="444208"/>
            <a:ext cx="6096000" cy="6001643"/>
          </a:xfrm>
          <a:prstGeom prst="rect">
            <a:avLst/>
          </a:prstGeom>
          <a:noFill/>
        </p:spPr>
        <p:txBody>
          <a:bodyPr wrap="square">
            <a:spAutoFit/>
          </a:bodyPr>
          <a:lstStyle/>
          <a:p>
            <a:pPr algn="just"/>
            <a:r>
              <a:rPr lang="en-US" sz="3200" dirty="0">
                <a:latin typeface="Times New Roman" panose="02020603050405020304" pitchFamily="18" charset="0"/>
                <a:cs typeface="Times New Roman" panose="02020603050405020304" pitchFamily="18" charset="0"/>
              </a:rPr>
              <a:t>    </a:t>
            </a:r>
            <a:r>
              <a:rPr lang="vi-VN" sz="3200" dirty="0">
                <a:solidFill>
                  <a:srgbClr val="000000"/>
                </a:solidFill>
                <a:latin typeface="Times New Roman" panose="02020603050405020304" pitchFamily="18" charset="0"/>
                <a:cs typeface="Times New Roman" panose="02020603050405020304" pitchFamily="18" charset="0"/>
              </a:rPr>
              <a:t>Cô tiên lại hiện lên. Hai anh em òa khóc xin cô hóa phép cho bà sống lại. Cô tiên nói: “Nếu bà sống lại thì ba bà cháu sẽ cực khổ như xưa, các cháu có chịu không?”</a:t>
            </a:r>
            <a:r>
              <a:rPr lang="en-US" sz="3200" dirty="0">
                <a:solidFill>
                  <a:srgbClr val="000000"/>
                </a:solidFill>
                <a:latin typeface="Times New Roman" panose="02020603050405020304" pitchFamily="18" charset="0"/>
                <a:cs typeface="Times New Roman" panose="02020603050405020304" pitchFamily="18" charset="0"/>
              </a:rPr>
              <a:t>.</a:t>
            </a:r>
            <a:r>
              <a:rPr lang="vi-VN" sz="3200" dirty="0">
                <a:solidFill>
                  <a:srgbClr val="000000"/>
                </a:solidFill>
                <a:latin typeface="Times New Roman" panose="02020603050405020304" pitchFamily="18" charset="0"/>
                <a:cs typeface="Times New Roman" panose="02020603050405020304" pitchFamily="18" charset="0"/>
              </a:rPr>
              <a:t>  Hai anh em cùng nói: "Chúng cháu chỉ cần bà sống lại."</a:t>
            </a:r>
          </a:p>
          <a:p>
            <a:pPr algn="just"/>
            <a:r>
              <a:rPr lang="vi-VN" sz="3200" dirty="0">
                <a:solidFill>
                  <a:srgbClr val="000000"/>
                </a:solidFill>
                <a:latin typeface="Times New Roman" panose="02020603050405020304" pitchFamily="18" charset="0"/>
                <a:cs typeface="Times New Roman" panose="02020603050405020304" pitchFamily="18" charset="0"/>
              </a:rPr>
              <a:t>    Cô tiên phất chiếc quạt màu nhiệm. Lâu đài, ruộng vườn phút chốc biến mất. Bà hiện ra móm mém, hiền từ, dang tay ôm hai đứa cháu hiếu thảo vào lòng.</a:t>
            </a:r>
            <a:endParaRPr lang="en-US" sz="3200" dirty="0"/>
          </a:p>
        </p:txBody>
      </p:sp>
      <p:pic>
        <p:nvPicPr>
          <p:cNvPr id="4" name="Picture 3">
            <a:extLst>
              <a:ext uri="{FF2B5EF4-FFF2-40B4-BE49-F238E27FC236}">
                <a16:creationId xmlns:a16="http://schemas.microsoft.com/office/drawing/2014/main" id="{93BF714C-EDA0-4F50-9214-B066CAD39905}"/>
              </a:ext>
            </a:extLst>
          </p:cNvPr>
          <p:cNvPicPr>
            <a:picLocks noChangeAspect="1"/>
          </p:cNvPicPr>
          <p:nvPr/>
        </p:nvPicPr>
        <p:blipFill>
          <a:blip r:embed="rId2"/>
          <a:stretch>
            <a:fillRect/>
          </a:stretch>
        </p:blipFill>
        <p:spPr>
          <a:xfrm>
            <a:off x="112182" y="444208"/>
            <a:ext cx="5827424" cy="5290764"/>
          </a:xfrm>
          <a:prstGeom prst="rect">
            <a:avLst/>
          </a:prstGeom>
        </p:spPr>
      </p:pic>
    </p:spTree>
    <p:extLst>
      <p:ext uri="{BB962C8B-B14F-4D97-AF65-F5344CB8AC3E}">
        <p14:creationId xmlns:p14="http://schemas.microsoft.com/office/powerpoint/2010/main" val="148437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6" r="2" b="6882"/>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9" b="6879"/>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a16="http://schemas.microsoft.com/office/drawing/2014/main" id="{A3E69F00-A847-49EA-8CC4-EE78A5F6C015}"/>
              </a:ext>
            </a:extLst>
          </p:cNvPr>
          <p:cNvSpPr txBox="1"/>
          <p:nvPr/>
        </p:nvSpPr>
        <p:spPr>
          <a:xfrm>
            <a:off x="144380" y="2557718"/>
            <a:ext cx="11947358" cy="1015663"/>
          </a:xfrm>
          <a:prstGeom prst="rect">
            <a:avLst/>
          </a:prstGeom>
          <a:noFill/>
        </p:spPr>
        <p:txBody>
          <a:bodyPr wrap="square" rtlCol="0" anchor="t">
            <a:spAutoFit/>
          </a:bodyPr>
          <a:lstStyle/>
          <a:p>
            <a:pPr marL="0" indent="0" algn="ctr">
              <a:spcBef>
                <a:spcPts val="800"/>
              </a:spcBef>
              <a:buFont typeface="Chivo Light"/>
              <a:buNone/>
            </a:pPr>
            <a:r>
              <a:rPr lang="en-US" sz="6000" b="1" kern="0" dirty="0">
                <a:ln/>
                <a:solidFill>
                  <a:srgbClr val="C00000"/>
                </a:solidFill>
                <a:latin typeface="Times New Roman" panose="02020603050405020304" pitchFamily="18" charset="0"/>
                <a:cs typeface="Times New Roman" panose="02020603050405020304" pitchFamily="18" charset="0"/>
                <a:sym typeface="+mn-ea"/>
              </a:rPr>
              <a:t>KỂ LẠI CHUYỆN THEO TRANH</a:t>
            </a:r>
            <a:endPar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638142092"/>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70">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7" name="Picture 72">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4" name="TextBox 3">
            <a:extLst>
              <a:ext uri="{FF2B5EF4-FFF2-40B4-BE49-F238E27FC236}">
                <a16:creationId xmlns:a16="http://schemas.microsoft.com/office/drawing/2014/main" id="{29170D76-484F-4B78-B02A-253D71924F88}"/>
              </a:ext>
            </a:extLst>
          </p:cNvPr>
          <p:cNvSpPr txBox="1"/>
          <p:nvPr/>
        </p:nvSpPr>
        <p:spPr>
          <a:xfrm>
            <a:off x="323719" y="160664"/>
            <a:ext cx="11544562" cy="897417"/>
          </a:xfrm>
          <a:prstGeom prst="rect">
            <a:avLst/>
          </a:prstGeom>
        </p:spPr>
        <p:txBody>
          <a:bodyPr vert="horz" lIns="91440" tIns="45720" rIns="91440" bIns="45720" rtlCol="0" anchor="t">
            <a:normAutofit/>
          </a:bodyPr>
          <a:lstStyle/>
          <a:p>
            <a:pPr marL="0" marR="0" algn="just">
              <a:lnSpc>
                <a:spcPct val="90000"/>
              </a:lnSpc>
              <a:spcBef>
                <a:spcPct val="0"/>
              </a:spcBef>
              <a:spcAft>
                <a:spcPts val="800"/>
              </a:spcAft>
            </a:pPr>
            <a:r>
              <a:rPr lang="en-US" sz="4100" b="1" dirty="0" err="1">
                <a:solidFill>
                  <a:srgbClr val="000000"/>
                </a:solidFill>
                <a:effectLst/>
                <a:latin typeface="Times New Roman" panose="02020603050405020304" pitchFamily="18" charset="0"/>
                <a:ea typeface="+mj-ea"/>
                <a:cs typeface="Times New Roman" panose="02020603050405020304" pitchFamily="18" charset="0"/>
              </a:rPr>
              <a:t>Bài</a:t>
            </a:r>
            <a:r>
              <a:rPr lang="en-US" sz="4100" b="1" dirty="0">
                <a:solidFill>
                  <a:srgbClr val="000000"/>
                </a:solidFill>
                <a:effectLst/>
                <a:latin typeface="Times New Roman" panose="02020603050405020304" pitchFamily="18" charset="0"/>
                <a:ea typeface="+mj-ea"/>
                <a:cs typeface="Times New Roman" panose="02020603050405020304" pitchFamily="18" charset="0"/>
              </a:rPr>
              <a:t> 2. </a:t>
            </a:r>
            <a:r>
              <a:rPr lang="en-US" sz="4100" dirty="0" err="1">
                <a:solidFill>
                  <a:srgbClr val="000000"/>
                </a:solidFill>
                <a:effectLst/>
                <a:latin typeface="Times New Roman" panose="02020603050405020304" pitchFamily="18" charset="0"/>
                <a:ea typeface="+mj-ea"/>
                <a:cs typeface="Times New Roman" panose="02020603050405020304" pitchFamily="18" charset="0"/>
              </a:rPr>
              <a:t>Chọn</a:t>
            </a:r>
            <a:r>
              <a:rPr lang="en-US" sz="4100" dirty="0">
                <a:solidFill>
                  <a:srgbClr val="000000"/>
                </a:solidFill>
                <a:effectLst/>
                <a:latin typeface="Times New Roman" panose="02020603050405020304" pitchFamily="18" charset="0"/>
                <a:ea typeface="+mj-ea"/>
                <a:cs typeface="Times New Roman" panose="02020603050405020304" pitchFamily="18" charset="0"/>
              </a:rPr>
              <a:t> </a:t>
            </a:r>
            <a:r>
              <a:rPr lang="en-US" sz="4100" dirty="0" err="1">
                <a:solidFill>
                  <a:srgbClr val="000000"/>
                </a:solidFill>
                <a:effectLst/>
                <a:latin typeface="Times New Roman" panose="02020603050405020304" pitchFamily="18" charset="0"/>
                <a:ea typeface="+mj-ea"/>
                <a:cs typeface="Times New Roman" panose="02020603050405020304" pitchFamily="18" charset="0"/>
              </a:rPr>
              <a:t>kể</a:t>
            </a:r>
            <a:r>
              <a:rPr lang="en-US" sz="4100" dirty="0">
                <a:solidFill>
                  <a:srgbClr val="000000"/>
                </a:solidFill>
                <a:effectLst/>
                <a:latin typeface="Times New Roman" panose="02020603050405020304" pitchFamily="18" charset="0"/>
                <a:ea typeface="+mj-ea"/>
                <a:cs typeface="Times New Roman" panose="02020603050405020304" pitchFamily="18" charset="0"/>
              </a:rPr>
              <a:t> 1 – 2 </a:t>
            </a:r>
            <a:r>
              <a:rPr lang="en-US" sz="4100" dirty="0" err="1">
                <a:solidFill>
                  <a:srgbClr val="000000"/>
                </a:solidFill>
                <a:effectLst/>
                <a:latin typeface="Times New Roman" panose="02020603050405020304" pitchFamily="18" charset="0"/>
                <a:ea typeface="+mj-ea"/>
                <a:cs typeface="Times New Roman" panose="02020603050405020304" pitchFamily="18" charset="0"/>
              </a:rPr>
              <a:t>đoạn</a:t>
            </a:r>
            <a:r>
              <a:rPr lang="en-US" sz="4100" dirty="0">
                <a:solidFill>
                  <a:srgbClr val="000000"/>
                </a:solidFill>
                <a:effectLst/>
                <a:latin typeface="Times New Roman" panose="02020603050405020304" pitchFamily="18" charset="0"/>
                <a:ea typeface="+mj-ea"/>
                <a:cs typeface="Times New Roman" panose="02020603050405020304" pitchFamily="18" charset="0"/>
              </a:rPr>
              <a:t> </a:t>
            </a:r>
            <a:r>
              <a:rPr lang="en-US" sz="4100" dirty="0" err="1">
                <a:solidFill>
                  <a:srgbClr val="000000"/>
                </a:solidFill>
                <a:effectLst/>
                <a:latin typeface="Times New Roman" panose="02020603050405020304" pitchFamily="18" charset="0"/>
                <a:ea typeface="+mj-ea"/>
                <a:cs typeface="Times New Roman" panose="02020603050405020304" pitchFamily="18" charset="0"/>
              </a:rPr>
              <a:t>của</a:t>
            </a:r>
            <a:r>
              <a:rPr lang="en-US" sz="4100" dirty="0">
                <a:solidFill>
                  <a:srgbClr val="000000"/>
                </a:solidFill>
                <a:effectLst/>
                <a:latin typeface="Times New Roman" panose="02020603050405020304" pitchFamily="18" charset="0"/>
                <a:ea typeface="+mj-ea"/>
                <a:cs typeface="Times New Roman" panose="02020603050405020304" pitchFamily="18" charset="0"/>
              </a:rPr>
              <a:t> </a:t>
            </a:r>
            <a:r>
              <a:rPr lang="en-US" sz="4100" dirty="0" err="1">
                <a:solidFill>
                  <a:srgbClr val="000000"/>
                </a:solidFill>
                <a:effectLst/>
                <a:latin typeface="Times New Roman" panose="02020603050405020304" pitchFamily="18" charset="0"/>
                <a:ea typeface="+mj-ea"/>
                <a:cs typeface="Times New Roman" panose="02020603050405020304" pitchFamily="18" charset="0"/>
              </a:rPr>
              <a:t>câu</a:t>
            </a:r>
            <a:r>
              <a:rPr lang="en-US" sz="4100" dirty="0">
                <a:solidFill>
                  <a:srgbClr val="000000"/>
                </a:solidFill>
                <a:effectLst/>
                <a:latin typeface="Times New Roman" panose="02020603050405020304" pitchFamily="18" charset="0"/>
                <a:ea typeface="+mj-ea"/>
                <a:cs typeface="Times New Roman" panose="02020603050405020304" pitchFamily="18" charset="0"/>
              </a:rPr>
              <a:t> </a:t>
            </a:r>
            <a:r>
              <a:rPr lang="en-US" sz="4100" dirty="0" err="1">
                <a:solidFill>
                  <a:srgbClr val="000000"/>
                </a:solidFill>
                <a:effectLst/>
                <a:latin typeface="Times New Roman" panose="02020603050405020304" pitchFamily="18" charset="0"/>
                <a:ea typeface="+mj-ea"/>
                <a:cs typeface="Times New Roman" panose="02020603050405020304" pitchFamily="18" charset="0"/>
              </a:rPr>
              <a:t>chuyện</a:t>
            </a:r>
            <a:r>
              <a:rPr lang="en-US" sz="4100" dirty="0">
                <a:solidFill>
                  <a:srgbClr val="000000"/>
                </a:solidFill>
                <a:effectLst/>
                <a:latin typeface="Times New Roman" panose="02020603050405020304" pitchFamily="18" charset="0"/>
                <a:ea typeface="+mj-ea"/>
                <a:cs typeface="Times New Roman" panose="02020603050405020304" pitchFamily="18" charset="0"/>
              </a:rPr>
              <a:t> </a:t>
            </a:r>
            <a:r>
              <a:rPr lang="en-US" sz="4100" dirty="0" err="1">
                <a:solidFill>
                  <a:srgbClr val="000000"/>
                </a:solidFill>
                <a:effectLst/>
                <a:latin typeface="Times New Roman" panose="02020603050405020304" pitchFamily="18" charset="0"/>
                <a:ea typeface="+mj-ea"/>
                <a:cs typeface="Times New Roman" panose="02020603050405020304" pitchFamily="18" charset="0"/>
              </a:rPr>
              <a:t>theo</a:t>
            </a:r>
            <a:r>
              <a:rPr lang="en-US" sz="4100" dirty="0">
                <a:solidFill>
                  <a:srgbClr val="000000"/>
                </a:solidFill>
                <a:effectLst/>
                <a:latin typeface="Times New Roman" panose="02020603050405020304" pitchFamily="18" charset="0"/>
                <a:ea typeface="+mj-ea"/>
                <a:cs typeface="Times New Roman" panose="02020603050405020304" pitchFamily="18" charset="0"/>
              </a:rPr>
              <a:t> </a:t>
            </a:r>
            <a:r>
              <a:rPr lang="en-US" sz="4100" dirty="0" err="1">
                <a:solidFill>
                  <a:srgbClr val="000000"/>
                </a:solidFill>
                <a:effectLst/>
                <a:latin typeface="Times New Roman" panose="02020603050405020304" pitchFamily="18" charset="0"/>
                <a:ea typeface="+mj-ea"/>
                <a:cs typeface="Times New Roman" panose="02020603050405020304" pitchFamily="18" charset="0"/>
              </a:rPr>
              <a:t>tranh</a:t>
            </a:r>
            <a:r>
              <a:rPr lang="en-US" sz="4100" dirty="0">
                <a:solidFill>
                  <a:srgbClr val="000000"/>
                </a:solidFill>
                <a:effectLst/>
                <a:latin typeface="Times New Roman" panose="02020603050405020304" pitchFamily="18" charset="0"/>
                <a:ea typeface="+mj-ea"/>
                <a:cs typeface="Times New Roman" panose="02020603050405020304" pitchFamily="18" charset="0"/>
              </a:rPr>
              <a:t>.</a:t>
            </a:r>
          </a:p>
        </p:txBody>
      </p:sp>
      <p:sp>
        <p:nvSpPr>
          <p:cNvPr id="15" name="Rectangle 14">
            <a:extLst>
              <a:ext uri="{FF2B5EF4-FFF2-40B4-BE49-F238E27FC236}">
                <a16:creationId xmlns:a16="http://schemas.microsoft.com/office/drawing/2014/main" id="{917F9C43-4B27-42E4-AD73-EDD07408C328}"/>
              </a:ext>
            </a:extLst>
          </p:cNvPr>
          <p:cNvSpPr/>
          <p:nvPr/>
        </p:nvSpPr>
        <p:spPr>
          <a:xfrm>
            <a:off x="5484112" y="806080"/>
            <a:ext cx="1787670" cy="646331"/>
          </a:xfrm>
          <a:prstGeom prst="rect">
            <a:avLst/>
          </a:prstGeom>
          <a:noFill/>
        </p:spPr>
        <p:txBody>
          <a:bodyPr wrap="none" lIns="91440" tIns="45720" rIns="91440" bIns="45720">
            <a:spAutoFit/>
          </a:bodyPr>
          <a:lstStyle/>
          <a:p>
            <a:pPr algn="ctr"/>
            <a:r>
              <a:rPr lang="en-US" sz="3600" b="1" cap="none" spc="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a:t>
            </a:r>
            <a:r>
              <a:rPr lang="en-US" sz="36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cap="none" spc="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cháu</a:t>
            </a:r>
            <a:endParaRPr lang="en-US" sz="36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8FCB3C72-F85B-42C6-AD9F-7AC2F0EEC999}"/>
              </a:ext>
            </a:extLst>
          </p:cNvPr>
          <p:cNvPicPr>
            <a:picLocks noChangeAspect="1"/>
          </p:cNvPicPr>
          <p:nvPr/>
        </p:nvPicPr>
        <p:blipFill>
          <a:blip r:embed="rId3"/>
          <a:stretch>
            <a:fillRect/>
          </a:stretch>
        </p:blipFill>
        <p:spPr>
          <a:xfrm>
            <a:off x="904530" y="1379237"/>
            <a:ext cx="5096220" cy="2815089"/>
          </a:xfrm>
          <a:prstGeom prst="rect">
            <a:avLst/>
          </a:prstGeom>
        </p:spPr>
      </p:pic>
      <p:pic>
        <p:nvPicPr>
          <p:cNvPr id="11" name="Picture 10">
            <a:extLst>
              <a:ext uri="{FF2B5EF4-FFF2-40B4-BE49-F238E27FC236}">
                <a16:creationId xmlns:a16="http://schemas.microsoft.com/office/drawing/2014/main" id="{FBF6FED8-D8DC-4DCD-B586-16ECDFDCDF35}"/>
              </a:ext>
            </a:extLst>
          </p:cNvPr>
          <p:cNvPicPr>
            <a:picLocks noChangeAspect="1"/>
          </p:cNvPicPr>
          <p:nvPr/>
        </p:nvPicPr>
        <p:blipFill>
          <a:blip r:embed="rId4"/>
          <a:stretch>
            <a:fillRect/>
          </a:stretch>
        </p:blipFill>
        <p:spPr>
          <a:xfrm>
            <a:off x="6419851" y="1448391"/>
            <a:ext cx="4940904" cy="2662613"/>
          </a:xfrm>
          <a:prstGeom prst="rect">
            <a:avLst/>
          </a:prstGeom>
        </p:spPr>
      </p:pic>
      <p:pic>
        <p:nvPicPr>
          <p:cNvPr id="12" name="Picture 11">
            <a:extLst>
              <a:ext uri="{FF2B5EF4-FFF2-40B4-BE49-F238E27FC236}">
                <a16:creationId xmlns:a16="http://schemas.microsoft.com/office/drawing/2014/main" id="{5EE0BA11-F248-417C-A12B-44A4911E2F52}"/>
              </a:ext>
            </a:extLst>
          </p:cNvPr>
          <p:cNvPicPr>
            <a:picLocks noChangeAspect="1"/>
          </p:cNvPicPr>
          <p:nvPr/>
        </p:nvPicPr>
        <p:blipFill>
          <a:blip r:embed="rId5"/>
          <a:stretch>
            <a:fillRect/>
          </a:stretch>
        </p:blipFill>
        <p:spPr>
          <a:xfrm>
            <a:off x="904530" y="4194857"/>
            <a:ext cx="5096219" cy="2662612"/>
          </a:xfrm>
          <a:prstGeom prst="rect">
            <a:avLst/>
          </a:prstGeom>
        </p:spPr>
      </p:pic>
      <p:pic>
        <p:nvPicPr>
          <p:cNvPr id="13" name="Picture 12">
            <a:extLst>
              <a:ext uri="{FF2B5EF4-FFF2-40B4-BE49-F238E27FC236}">
                <a16:creationId xmlns:a16="http://schemas.microsoft.com/office/drawing/2014/main" id="{8D963639-D046-465C-AEE6-521E6CF7D032}"/>
              </a:ext>
            </a:extLst>
          </p:cNvPr>
          <p:cNvPicPr>
            <a:picLocks noChangeAspect="1"/>
          </p:cNvPicPr>
          <p:nvPr/>
        </p:nvPicPr>
        <p:blipFill>
          <a:blip r:embed="rId6"/>
          <a:stretch>
            <a:fillRect/>
          </a:stretch>
        </p:blipFill>
        <p:spPr>
          <a:xfrm>
            <a:off x="6324599" y="4058040"/>
            <a:ext cx="5036155" cy="2662613"/>
          </a:xfrm>
          <a:prstGeom prst="rect">
            <a:avLst/>
          </a:prstGeom>
        </p:spPr>
      </p:pic>
    </p:spTree>
    <p:extLst>
      <p:ext uri="{BB962C8B-B14F-4D97-AF65-F5344CB8AC3E}">
        <p14:creationId xmlns:p14="http://schemas.microsoft.com/office/powerpoint/2010/main" val="2770219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a:extLst>
              <a:ext uri="{FF2B5EF4-FFF2-40B4-BE49-F238E27FC236}">
                <a16:creationId xmlns:a16="http://schemas.microsoft.com/office/drawing/2014/main" id="{0FACEB4D-3206-4AD2-ADC1-8D884A586429}"/>
              </a:ext>
            </a:extLst>
          </p:cNvPr>
          <p:cNvSpPr txBox="1"/>
          <p:nvPr/>
        </p:nvSpPr>
        <p:spPr>
          <a:xfrm>
            <a:off x="1727829" y="2255221"/>
            <a:ext cx="9731163" cy="769441"/>
          </a:xfrm>
          <a:prstGeom prst="rect">
            <a:avLst/>
          </a:prstGeom>
          <a:noFill/>
        </p:spPr>
        <p:txBody>
          <a:bodyPr wrap="square" rtlCol="0" anchor="t">
            <a:spAutoFit/>
          </a:bodyPr>
          <a:lstStyle/>
          <a:p>
            <a:pPr marL="0" indent="0" algn="ctr">
              <a:spcBef>
                <a:spcPts val="800"/>
              </a:spcBef>
              <a:buFont typeface="Chivo Light"/>
              <a:buNone/>
            </a:pPr>
            <a:r>
              <a:rPr lang="en-US" sz="4400" b="1" kern="0" dirty="0">
                <a:ln/>
                <a:solidFill>
                  <a:srgbClr val="C00000"/>
                </a:solidFill>
                <a:latin typeface="Times New Roman" panose="02020603050405020304" pitchFamily="18" charset="0"/>
                <a:cs typeface="Times New Roman" panose="02020603050405020304" pitchFamily="18" charset="0"/>
                <a:sym typeface="+mn-ea"/>
              </a:rPr>
              <a:t>VẬN DỤNG</a:t>
            </a:r>
            <a:endParaRPr lang="en-US" sz="44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
        <p:nvSpPr>
          <p:cNvPr id="4" name="Text Box 1">
            <a:extLst>
              <a:ext uri="{FF2B5EF4-FFF2-40B4-BE49-F238E27FC236}">
                <a16:creationId xmlns:a16="http://schemas.microsoft.com/office/drawing/2014/main" id="{F9E4DB74-21E4-4147-BB1C-B55981E69420}"/>
              </a:ext>
            </a:extLst>
          </p:cNvPr>
          <p:cNvSpPr txBox="1"/>
          <p:nvPr/>
        </p:nvSpPr>
        <p:spPr>
          <a:xfrm>
            <a:off x="568625" y="3012777"/>
            <a:ext cx="11880583" cy="769441"/>
          </a:xfrm>
          <a:prstGeom prst="rect">
            <a:avLst/>
          </a:prstGeom>
          <a:noFill/>
        </p:spPr>
        <p:txBody>
          <a:bodyPr wrap="square" rtlCol="0" anchor="t">
            <a:spAutoFit/>
          </a:bodyPr>
          <a:lstStyle/>
          <a:p>
            <a:pPr marL="0" indent="0">
              <a:spcBef>
                <a:spcPts val="800"/>
              </a:spcBef>
              <a:buFont typeface="Chivo Light"/>
              <a:buNone/>
            </a:pPr>
            <a:r>
              <a:rPr lang="en-US" sz="4400" kern="0" dirty="0" err="1">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mn-ea"/>
              </a:rPr>
              <a:t>Kể</a:t>
            </a:r>
            <a:r>
              <a:rPr lang="en-US" sz="4400" kern="0" dirty="0">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mn-ea"/>
              </a:rPr>
              <a:t> </a:t>
            </a:r>
            <a:r>
              <a:rPr lang="en-US" sz="4400" kern="0" dirty="0" err="1">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mn-ea"/>
              </a:rPr>
              <a:t>cho</a:t>
            </a:r>
            <a:r>
              <a:rPr lang="en-US" sz="4400" kern="0" dirty="0">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mn-ea"/>
              </a:rPr>
              <a:t> </a:t>
            </a:r>
            <a:r>
              <a:rPr lang="en-US" sz="4400" kern="0" dirty="0" err="1">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mn-ea"/>
              </a:rPr>
              <a:t>người</a:t>
            </a:r>
            <a:r>
              <a:rPr lang="en-US" sz="4400" kern="0" dirty="0">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mn-ea"/>
              </a:rPr>
              <a:t> </a:t>
            </a:r>
            <a:r>
              <a:rPr lang="en-US" sz="4400" kern="0" dirty="0" err="1">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mn-ea"/>
              </a:rPr>
              <a:t>thân</a:t>
            </a:r>
            <a:r>
              <a:rPr lang="en-US" sz="4400" kern="0" dirty="0">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mn-ea"/>
              </a:rPr>
              <a:t> </a:t>
            </a:r>
            <a:r>
              <a:rPr lang="en-US" sz="4400" kern="0" dirty="0" err="1">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mn-ea"/>
              </a:rPr>
              <a:t>nghe</a:t>
            </a:r>
            <a:r>
              <a:rPr lang="en-US" sz="4400" kern="0" dirty="0">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mn-ea"/>
              </a:rPr>
              <a:t> </a:t>
            </a:r>
            <a:r>
              <a:rPr lang="en-US" sz="4400" kern="0" dirty="0" err="1">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mn-ea"/>
              </a:rPr>
              <a:t>câu</a:t>
            </a:r>
            <a:r>
              <a:rPr lang="en-US" sz="4400" kern="0" dirty="0">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mn-ea"/>
              </a:rPr>
              <a:t> </a:t>
            </a:r>
            <a:r>
              <a:rPr lang="en-US" sz="4400" kern="0" dirty="0" err="1">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mn-ea"/>
              </a:rPr>
              <a:t>chuyện</a:t>
            </a:r>
            <a:r>
              <a:rPr lang="en-US" sz="4400" kern="0" dirty="0">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mn-ea"/>
              </a:rPr>
              <a:t> </a:t>
            </a:r>
            <a:r>
              <a:rPr lang="en-US" sz="4400" kern="0" dirty="0" err="1">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mn-ea"/>
              </a:rPr>
              <a:t>Bà</a:t>
            </a:r>
            <a:r>
              <a:rPr lang="en-US" sz="4400" kern="0" dirty="0">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mn-ea"/>
              </a:rPr>
              <a:t> </a:t>
            </a:r>
            <a:r>
              <a:rPr lang="en-US" sz="4400" kern="0" dirty="0" err="1">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mn-ea"/>
              </a:rPr>
              <a:t>cháu</a:t>
            </a:r>
            <a:r>
              <a:rPr lang="en-US" sz="4400" kern="0" dirty="0">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mn-ea"/>
              </a:rPr>
              <a:t>.</a:t>
            </a:r>
            <a:endParaRPr lang="en-US" sz="4400" kern="0" dirty="0">
              <a:ln/>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286042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00AEB9-F81C-4488-ACAC-D0EFA6940C84}"/>
              </a:ext>
            </a:extLst>
          </p:cNvPr>
          <p:cNvSpPr txBox="1"/>
          <p:nvPr/>
        </p:nvSpPr>
        <p:spPr>
          <a:xfrm>
            <a:off x="2038350" y="1619250"/>
            <a:ext cx="7324725"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THẢO LUẬN NHÓM ĐÔI</a:t>
            </a:r>
          </a:p>
        </p:txBody>
      </p:sp>
      <p:sp>
        <p:nvSpPr>
          <p:cNvPr id="3" name="TextBox 2">
            <a:extLst>
              <a:ext uri="{FF2B5EF4-FFF2-40B4-BE49-F238E27FC236}">
                <a16:creationId xmlns:a16="http://schemas.microsoft.com/office/drawing/2014/main" id="{081661C3-D9E9-4EE0-8A47-9AF75E35B576}"/>
              </a:ext>
            </a:extLst>
          </p:cNvPr>
          <p:cNvSpPr txBox="1"/>
          <p:nvPr/>
        </p:nvSpPr>
        <p:spPr>
          <a:xfrm>
            <a:off x="1914525" y="2371725"/>
            <a:ext cx="9267825" cy="2219838"/>
          </a:xfrm>
          <a:prstGeom prst="rect">
            <a:avLst/>
          </a:prstGeom>
          <a:noFill/>
        </p:spPr>
        <p:txBody>
          <a:bodyPr wrap="square" rtlCol="0">
            <a:spAutoFit/>
          </a:bodyPr>
          <a:lstStyle/>
          <a:p>
            <a:pPr>
              <a:lnSpc>
                <a:spcPct val="150000"/>
              </a:lnSpc>
            </a:pPr>
            <a:r>
              <a:rPr lang="en-US" sz="3200" dirty="0" err="1">
                <a:latin typeface="Times New Roman" panose="02020603050405020304" pitchFamily="18" charset="0"/>
                <a:cs typeface="Times New Roman" panose="02020603050405020304" pitchFamily="18" charset="0"/>
              </a:rPr>
              <a:t>Lắng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hát</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hiền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lắm</a:t>
            </a:r>
            <a:r>
              <a:rPr lang="en-US" sz="3200" i="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a:t>
            </a:r>
          </a:p>
          <a:p>
            <a:pPr marL="342900" indent="-342900">
              <a:lnSpc>
                <a:spcPct val="150000"/>
              </a:lnSpc>
              <a:buAutoNum type="arabicPeriod"/>
            </a:pP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a:t>
            </a:r>
          </a:p>
          <a:p>
            <a:pPr marL="342900" indent="-342900">
              <a:lnSpc>
                <a:spcPct val="150000"/>
              </a:lnSpc>
              <a:buAutoNum type="arabicPeriod"/>
            </a:pP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a:t>
            </a:r>
            <a:r>
              <a:rPr lang="en-US" sz="3200" dirty="0">
                <a:latin typeface="Times New Roman" panose="02020603050405020304" pitchFamily="18" charset="0"/>
                <a:cs typeface="Times New Roman" panose="02020603050405020304" pitchFamily="18" charset="0"/>
              </a:rPr>
              <a:t> ra </a:t>
            </a:r>
            <a:r>
              <a:rPr lang="en-US" sz="3200" dirty="0" err="1">
                <a:latin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06152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B6C10B-6023-4934-9C9B-91FC16EBAABB}"/>
              </a:ext>
            </a:extLst>
          </p:cNvPr>
          <p:cNvSpPr txBox="1"/>
          <p:nvPr/>
        </p:nvSpPr>
        <p:spPr>
          <a:xfrm>
            <a:off x="3048000" y="3244334"/>
            <a:ext cx="6096000" cy="369332"/>
          </a:xfrm>
          <a:prstGeom prst="rect">
            <a:avLst/>
          </a:prstGeom>
          <a:noFill/>
        </p:spPr>
        <p:txBody>
          <a:bodyPr wrap="square">
            <a:spAutoFit/>
          </a:bodyPr>
          <a:lstStyle/>
          <a:p>
            <a:r>
              <a:rPr lang="en-US" dirty="0"/>
              <a:t>https://www.youtube.com/watch?v=lZZCNPBVRp8</a:t>
            </a:r>
          </a:p>
        </p:txBody>
      </p:sp>
    </p:spTree>
    <p:extLst>
      <p:ext uri="{BB962C8B-B14F-4D97-AF65-F5344CB8AC3E}">
        <p14:creationId xmlns:p14="http://schemas.microsoft.com/office/powerpoint/2010/main" val="120580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图片 2" descr="Text&#10;&#10;Description automatically generated">
            <a:extLst>
              <a:ext uri="{FF2B5EF4-FFF2-40B4-BE49-F238E27FC236}">
                <a16:creationId xmlns:a16="http://schemas.microsoft.com/office/drawing/2014/main" id="{52901902-13B2-44C9-8A45-E80113C0A1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7225" b="3285"/>
          <a:stretch/>
        </p:blipFill>
        <p:spPr>
          <a:xfrm>
            <a:off x="20" y="296557"/>
            <a:ext cx="12191980" cy="6856718"/>
          </a:xfrm>
          <a:prstGeom prst="rect">
            <a:avLst/>
          </a:prstGeom>
        </p:spPr>
      </p:pic>
      <p:sp>
        <p:nvSpPr>
          <p:cNvPr id="5" name="Rectangle 4">
            <a:extLst>
              <a:ext uri="{FF2B5EF4-FFF2-40B4-BE49-F238E27FC236}">
                <a16:creationId xmlns:a16="http://schemas.microsoft.com/office/drawing/2014/main" id="{4A6E7C6C-2B40-4BF5-A9FD-4071112A82CF}"/>
              </a:ext>
            </a:extLst>
          </p:cNvPr>
          <p:cNvSpPr/>
          <p:nvPr/>
        </p:nvSpPr>
        <p:spPr>
          <a:xfrm>
            <a:off x="4127039" y="2119610"/>
            <a:ext cx="4166526"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KỂ CHUYỆN</a:t>
            </a:r>
          </a:p>
        </p:txBody>
      </p:sp>
      <p:sp>
        <p:nvSpPr>
          <p:cNvPr id="7" name="Rectangle 6">
            <a:extLst>
              <a:ext uri="{FF2B5EF4-FFF2-40B4-BE49-F238E27FC236}">
                <a16:creationId xmlns:a16="http://schemas.microsoft.com/office/drawing/2014/main" id="{AA41B898-52A8-4D82-B6CB-AD7FA8646CED}"/>
              </a:ext>
            </a:extLst>
          </p:cNvPr>
          <p:cNvSpPr/>
          <p:nvPr/>
        </p:nvSpPr>
        <p:spPr>
          <a:xfrm>
            <a:off x="4540529" y="3565475"/>
            <a:ext cx="3358613" cy="923330"/>
          </a:xfrm>
          <a:prstGeom prst="rect">
            <a:avLst/>
          </a:prstGeom>
          <a:noFill/>
        </p:spPr>
        <p:txBody>
          <a:bodyPr wrap="none" lIns="91440" tIns="45720" rIns="91440" bIns="45720">
            <a:spAutoFit/>
          </a:bodyPr>
          <a:lstStyle/>
          <a:p>
            <a:pPr algn="ctr"/>
            <a:r>
              <a:rPr lang="en-US" sz="54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 CHÁU</a:t>
            </a:r>
          </a:p>
        </p:txBody>
      </p:sp>
    </p:spTree>
    <p:extLst>
      <p:ext uri="{BB962C8B-B14F-4D97-AF65-F5344CB8AC3E}">
        <p14:creationId xmlns:p14="http://schemas.microsoft.com/office/powerpoint/2010/main" val="1194745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797C54-E74B-4877-9468-D21977DE73A7}"/>
              </a:ext>
            </a:extLst>
          </p:cNvPr>
          <p:cNvSpPr txBox="1"/>
          <p:nvPr/>
        </p:nvSpPr>
        <p:spPr>
          <a:xfrm>
            <a:off x="219073" y="58668"/>
            <a:ext cx="10163177"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1. </a:t>
            </a:r>
            <a:r>
              <a:rPr lang="en-US" sz="2800" dirty="0" err="1">
                <a:latin typeface="Times New Roman" panose="02020603050405020304" pitchFamily="18" charset="0"/>
                <a:cs typeface="Times New Roman" panose="02020603050405020304" pitchFamily="18" charset="0"/>
              </a:rPr>
              <a:t>Dựa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đoán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B895198E-F80D-4410-9522-90D2796D8FB8}"/>
              </a:ext>
            </a:extLst>
          </p:cNvPr>
          <p:cNvSpPr/>
          <p:nvPr/>
        </p:nvSpPr>
        <p:spPr>
          <a:xfrm>
            <a:off x="5136193" y="547360"/>
            <a:ext cx="2300630" cy="646331"/>
          </a:xfrm>
          <a:prstGeom prst="rect">
            <a:avLst/>
          </a:prstGeom>
          <a:noFill/>
        </p:spPr>
        <p:txBody>
          <a:bodyPr wrap="none" lIns="91440" tIns="45720" rIns="91440" bIns="45720">
            <a:spAutoFit/>
          </a:bodyPr>
          <a:lstStyle/>
          <a:p>
            <a:pPr algn="ctr"/>
            <a:r>
              <a:rPr lang="en-US" sz="36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 CHÁU</a:t>
            </a:r>
          </a:p>
        </p:txBody>
      </p:sp>
      <p:sp>
        <p:nvSpPr>
          <p:cNvPr id="16" name="TextBox 15">
            <a:extLst>
              <a:ext uri="{FF2B5EF4-FFF2-40B4-BE49-F238E27FC236}">
                <a16:creationId xmlns:a16="http://schemas.microsoft.com/office/drawing/2014/main" id="{CE36E03B-A165-4D54-821F-ECE0FDD5D5C6}"/>
              </a:ext>
            </a:extLst>
          </p:cNvPr>
          <p:cNvSpPr txBox="1"/>
          <p:nvPr/>
        </p:nvSpPr>
        <p:spPr>
          <a:xfrm>
            <a:off x="768492" y="3332204"/>
            <a:ext cx="4324350"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Cô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gì</a:t>
            </a:r>
            <a:r>
              <a:rPr lang="en-US" sz="2000" dirty="0">
                <a:latin typeface="Times New Roman" panose="02020603050405020304" pitchFamily="18" charset="0"/>
                <a:cs typeface="Times New Roman" panose="02020603050405020304" pitchFamily="18" charset="0"/>
              </a:rPr>
              <a:t>?</a:t>
            </a:r>
          </a:p>
        </p:txBody>
      </p:sp>
      <p:sp>
        <p:nvSpPr>
          <p:cNvPr id="17" name="TextBox 16">
            <a:extLst>
              <a:ext uri="{FF2B5EF4-FFF2-40B4-BE49-F238E27FC236}">
                <a16:creationId xmlns:a16="http://schemas.microsoft.com/office/drawing/2014/main" id="{3D948210-09AF-4D37-BFFC-173E9678C9B6}"/>
              </a:ext>
            </a:extLst>
          </p:cNvPr>
          <p:cNvSpPr txBox="1"/>
          <p:nvPr/>
        </p:nvSpPr>
        <p:spPr>
          <a:xfrm>
            <a:off x="6286506" y="3380712"/>
            <a:ext cx="432435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Khi </a:t>
            </a:r>
            <a:r>
              <a:rPr lang="en-US" sz="2000" dirty="0" err="1">
                <a:latin typeface="Times New Roman" panose="02020603050405020304" pitchFamily="18" charset="0"/>
                <a:cs typeface="Times New Roman" panose="02020603050405020304" pitchFamily="18" charset="0"/>
              </a:rPr>
              <a:t>bà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gì</a:t>
            </a:r>
            <a:r>
              <a:rPr lang="en-US" sz="2000" dirty="0">
                <a:latin typeface="Times New Roman" panose="02020603050405020304" pitchFamily="18" charset="0"/>
                <a:cs typeface="Times New Roman" panose="02020603050405020304" pitchFamily="18" charset="0"/>
              </a:rPr>
              <a:t>?</a:t>
            </a:r>
          </a:p>
        </p:txBody>
      </p:sp>
      <p:sp>
        <p:nvSpPr>
          <p:cNvPr id="18" name="TextBox 17">
            <a:extLst>
              <a:ext uri="{FF2B5EF4-FFF2-40B4-BE49-F238E27FC236}">
                <a16:creationId xmlns:a16="http://schemas.microsoft.com/office/drawing/2014/main" id="{798B82B6-6950-48F9-B585-6B7D5BA46D2D}"/>
              </a:ext>
            </a:extLst>
          </p:cNvPr>
          <p:cNvSpPr txBox="1"/>
          <p:nvPr/>
        </p:nvSpPr>
        <p:spPr>
          <a:xfrm>
            <a:off x="733639" y="6388179"/>
            <a:ext cx="4713746"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Vắng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a:t>
            </a:r>
          </a:p>
        </p:txBody>
      </p:sp>
      <p:sp>
        <p:nvSpPr>
          <p:cNvPr id="19" name="TextBox 18">
            <a:extLst>
              <a:ext uri="{FF2B5EF4-FFF2-40B4-BE49-F238E27FC236}">
                <a16:creationId xmlns:a16="http://schemas.microsoft.com/office/drawing/2014/main" id="{B47930FF-AEAE-4985-9433-C7BF34AF28F1}"/>
              </a:ext>
            </a:extLst>
          </p:cNvPr>
          <p:cNvSpPr txBox="1"/>
          <p:nvPr/>
        </p:nvSpPr>
        <p:spPr>
          <a:xfrm>
            <a:off x="6442609" y="6380556"/>
            <a:ext cx="4012143"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chuyện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thúc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0CF6AC4C-6AF1-430D-834D-37FEC812BA00}"/>
              </a:ext>
            </a:extLst>
          </p:cNvPr>
          <p:cNvPicPr>
            <a:picLocks noChangeAspect="1"/>
          </p:cNvPicPr>
          <p:nvPr/>
        </p:nvPicPr>
        <p:blipFill>
          <a:blip r:embed="rId2"/>
          <a:stretch>
            <a:fillRect/>
          </a:stretch>
        </p:blipFill>
        <p:spPr>
          <a:xfrm>
            <a:off x="656880" y="1070580"/>
            <a:ext cx="3905595" cy="2320319"/>
          </a:xfrm>
          <a:prstGeom prst="rect">
            <a:avLst/>
          </a:prstGeom>
        </p:spPr>
      </p:pic>
      <p:pic>
        <p:nvPicPr>
          <p:cNvPr id="8" name="Picture 7">
            <a:extLst>
              <a:ext uri="{FF2B5EF4-FFF2-40B4-BE49-F238E27FC236}">
                <a16:creationId xmlns:a16="http://schemas.microsoft.com/office/drawing/2014/main" id="{71C56B50-B0BE-4E6E-B72A-D68F67643BFF}"/>
              </a:ext>
            </a:extLst>
          </p:cNvPr>
          <p:cNvPicPr>
            <a:picLocks noChangeAspect="1"/>
          </p:cNvPicPr>
          <p:nvPr/>
        </p:nvPicPr>
        <p:blipFill>
          <a:blip r:embed="rId3"/>
          <a:stretch>
            <a:fillRect/>
          </a:stretch>
        </p:blipFill>
        <p:spPr>
          <a:xfrm>
            <a:off x="6330887" y="1139735"/>
            <a:ext cx="4782217" cy="2240978"/>
          </a:xfrm>
          <a:prstGeom prst="rect">
            <a:avLst/>
          </a:prstGeom>
        </p:spPr>
      </p:pic>
      <p:pic>
        <p:nvPicPr>
          <p:cNvPr id="11" name="Picture 10">
            <a:extLst>
              <a:ext uri="{FF2B5EF4-FFF2-40B4-BE49-F238E27FC236}">
                <a16:creationId xmlns:a16="http://schemas.microsoft.com/office/drawing/2014/main" id="{2BABC8D6-4D12-4765-A01E-921E79992688}"/>
              </a:ext>
            </a:extLst>
          </p:cNvPr>
          <p:cNvPicPr>
            <a:picLocks noChangeAspect="1"/>
          </p:cNvPicPr>
          <p:nvPr/>
        </p:nvPicPr>
        <p:blipFill>
          <a:blip r:embed="rId4"/>
          <a:stretch>
            <a:fillRect/>
          </a:stretch>
        </p:blipFill>
        <p:spPr>
          <a:xfrm>
            <a:off x="768492" y="3886200"/>
            <a:ext cx="3994008" cy="2513022"/>
          </a:xfrm>
          <a:prstGeom prst="rect">
            <a:avLst/>
          </a:prstGeom>
        </p:spPr>
      </p:pic>
      <p:pic>
        <p:nvPicPr>
          <p:cNvPr id="14" name="Picture 13">
            <a:extLst>
              <a:ext uri="{FF2B5EF4-FFF2-40B4-BE49-F238E27FC236}">
                <a16:creationId xmlns:a16="http://schemas.microsoft.com/office/drawing/2014/main" id="{8D375599-8577-4DF5-A905-15D4297AABB2}"/>
              </a:ext>
            </a:extLst>
          </p:cNvPr>
          <p:cNvPicPr>
            <a:picLocks noChangeAspect="1"/>
          </p:cNvPicPr>
          <p:nvPr/>
        </p:nvPicPr>
        <p:blipFill>
          <a:blip r:embed="rId5"/>
          <a:stretch>
            <a:fillRect/>
          </a:stretch>
        </p:blipFill>
        <p:spPr>
          <a:xfrm>
            <a:off x="6455832" y="3749383"/>
            <a:ext cx="4470017" cy="2662613"/>
          </a:xfrm>
          <a:prstGeom prst="rect">
            <a:avLst/>
          </a:prstGeom>
        </p:spPr>
      </p:pic>
    </p:spTree>
    <p:extLst>
      <p:ext uri="{BB962C8B-B14F-4D97-AF65-F5344CB8AC3E}">
        <p14:creationId xmlns:p14="http://schemas.microsoft.com/office/powerpoint/2010/main" val="731987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1ACF3C8A-AFB9-4C6A-87FF-0BC920A894C4}"/>
              </a:ext>
            </a:extLst>
          </p:cNvPr>
          <p:cNvPicPr>
            <a:picLocks noChangeAspect="1"/>
          </p:cNvPicPr>
          <p:nvPr/>
        </p:nvPicPr>
        <p:blipFill>
          <a:blip r:embed="rId2"/>
          <a:stretch>
            <a:fillRect/>
          </a:stretch>
        </p:blipFill>
        <p:spPr>
          <a:xfrm>
            <a:off x="171105" y="537181"/>
            <a:ext cx="5715345" cy="5687200"/>
          </a:xfrm>
          <a:prstGeom prst="rect">
            <a:avLst/>
          </a:prstGeom>
        </p:spPr>
      </p:pic>
      <p:sp>
        <p:nvSpPr>
          <p:cNvPr id="11" name="TextBox 10">
            <a:extLst>
              <a:ext uri="{FF2B5EF4-FFF2-40B4-BE49-F238E27FC236}">
                <a16:creationId xmlns:a16="http://schemas.microsoft.com/office/drawing/2014/main" id="{C75A2627-5987-43D9-A3A4-F544D7E07504}"/>
              </a:ext>
            </a:extLst>
          </p:cNvPr>
          <p:cNvSpPr txBox="1"/>
          <p:nvPr/>
        </p:nvSpPr>
        <p:spPr>
          <a:xfrm>
            <a:off x="6160008" y="1946018"/>
            <a:ext cx="6096000" cy="2308324"/>
          </a:xfrm>
          <a:prstGeom prst="rect">
            <a:avLst/>
          </a:prstGeom>
          <a:noFill/>
        </p:spPr>
        <p:txBody>
          <a:bodyPr wrap="square">
            <a:spAutoFit/>
          </a:bodyPr>
          <a:lstStyle/>
          <a:p>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Tranh</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vẽ</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cảnh</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gì</a:t>
            </a:r>
            <a:r>
              <a:rPr lang="en-US" sz="3600" dirty="0">
                <a:effectLst/>
                <a:latin typeface="Times New Roman" panose="02020603050405020304" pitchFamily="18" charset="0"/>
                <a:ea typeface="Calibri" panose="020F0502020204030204" pitchFamily="34" charset="0"/>
              </a:rPr>
              <a:t>?</a:t>
            </a:r>
          </a:p>
          <a:p>
            <a:r>
              <a:rPr lang="en-US" sz="3600" dirty="0">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Trong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tranh</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có</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những</a:t>
            </a:r>
            <a:r>
              <a:rPr lang="en-US" sz="3600" dirty="0">
                <a:effectLst/>
                <a:latin typeface="Times New Roman" panose="02020603050405020304" pitchFamily="18" charset="0"/>
                <a:ea typeface="Calibri" panose="020F0502020204030204" pitchFamily="34" charset="0"/>
              </a:rPr>
              <a:t> ai?</a:t>
            </a:r>
          </a:p>
          <a:p>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Cuộc</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sống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của</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họ</a:t>
            </a:r>
            <a:r>
              <a:rPr lang="en-US" sz="3600" dirty="0">
                <a:effectLst/>
                <a:latin typeface="Times New Roman" panose="02020603050405020304" pitchFamily="18" charset="0"/>
                <a:ea typeface="Calibri" panose="020F0502020204030204" pitchFamily="34" charset="0"/>
              </a:rPr>
              <a:t> ra </a:t>
            </a:r>
            <a:r>
              <a:rPr lang="en-US" sz="3600" dirty="0" err="1">
                <a:effectLst/>
                <a:latin typeface="Times New Roman" panose="02020603050405020304" pitchFamily="18" charset="0"/>
                <a:ea typeface="Calibri" panose="020F0502020204030204" pitchFamily="34" charset="0"/>
              </a:rPr>
              <a:t>sao</a:t>
            </a:r>
            <a:r>
              <a:rPr lang="en-US" sz="3600" dirty="0">
                <a:effectLst/>
                <a:latin typeface="Times New Roman" panose="02020603050405020304" pitchFamily="18" charset="0"/>
                <a:ea typeface="Calibri" panose="020F0502020204030204" pitchFamily="34" charset="0"/>
              </a:rPr>
              <a:t>?</a:t>
            </a:r>
          </a:p>
          <a:p>
            <a:r>
              <a:rPr lang="en-US" sz="3600" dirty="0">
                <a:latin typeface="Times New Roman" panose="02020603050405020304" pitchFamily="18" charset="0"/>
              </a:rPr>
              <a:t>- </a:t>
            </a:r>
            <a:r>
              <a:rPr lang="en-US" sz="3600" dirty="0" err="1">
                <a:latin typeface="Times New Roman" panose="02020603050405020304" pitchFamily="18" charset="0"/>
              </a:rPr>
              <a:t>Cô</a:t>
            </a:r>
            <a:r>
              <a:rPr lang="en-US" sz="3600" dirty="0">
                <a:latin typeface="Times New Roman" panose="02020603050405020304" pitchFamily="18" charset="0"/>
              </a:rPr>
              <a:t> </a:t>
            </a:r>
            <a:r>
              <a:rPr lang="en-US" sz="3600" dirty="0" err="1">
                <a:latin typeface="Times New Roman" panose="02020603050405020304" pitchFamily="18" charset="0"/>
              </a:rPr>
              <a:t>tiên</a:t>
            </a:r>
            <a:r>
              <a:rPr lang="en-US" sz="3600" dirty="0">
                <a:latin typeface="Times New Roman" panose="02020603050405020304" pitchFamily="18" charset="0"/>
              </a:rPr>
              <a:t> </a:t>
            </a:r>
            <a:r>
              <a:rPr lang="en-US" sz="3600" dirty="0" err="1">
                <a:latin typeface="Times New Roman" panose="02020603050405020304" pitchFamily="18" charset="0"/>
              </a:rPr>
              <a:t>cho</a:t>
            </a:r>
            <a:r>
              <a:rPr lang="en-US" sz="3600" dirty="0">
                <a:latin typeface="Times New Roman" panose="02020603050405020304" pitchFamily="18" charset="0"/>
              </a:rPr>
              <a:t> </a:t>
            </a:r>
            <a:r>
              <a:rPr lang="en-US" sz="3600" dirty="0" err="1">
                <a:latin typeface="Times New Roman" panose="02020603050405020304" pitchFamily="18" charset="0"/>
              </a:rPr>
              <a:t>hai</a:t>
            </a:r>
            <a:r>
              <a:rPr lang="en-US" sz="3600" dirty="0">
                <a:latin typeface="Times New Roman" panose="02020603050405020304" pitchFamily="18" charset="0"/>
              </a:rPr>
              <a:t> </a:t>
            </a:r>
            <a:r>
              <a:rPr lang="en-US" sz="3600" dirty="0" err="1">
                <a:latin typeface="Times New Roman" panose="02020603050405020304" pitchFamily="18" charset="0"/>
              </a:rPr>
              <a:t>anh</a:t>
            </a:r>
            <a:r>
              <a:rPr lang="en-US" sz="3600" dirty="0">
                <a:latin typeface="Times New Roman" panose="02020603050405020304" pitchFamily="18" charset="0"/>
              </a:rPr>
              <a:t> </a:t>
            </a:r>
            <a:r>
              <a:rPr lang="en-US" sz="3600" dirty="0" err="1">
                <a:latin typeface="Times New Roman" panose="02020603050405020304" pitchFamily="18" charset="0"/>
              </a:rPr>
              <a:t>em</a:t>
            </a:r>
            <a:r>
              <a:rPr lang="en-US" sz="3600" dirty="0">
                <a:latin typeface="Times New Roman" panose="02020603050405020304" pitchFamily="18" charset="0"/>
              </a:rPr>
              <a:t> </a:t>
            </a:r>
            <a:r>
              <a:rPr lang="en-US" sz="3600" dirty="0" err="1">
                <a:latin typeface="Times New Roman" panose="02020603050405020304" pitchFamily="18" charset="0"/>
              </a:rPr>
              <a:t>cái</a:t>
            </a:r>
            <a:r>
              <a:rPr lang="en-US" sz="3600" dirty="0">
                <a:latin typeface="Times New Roman" panose="02020603050405020304" pitchFamily="18" charset="0"/>
              </a:rPr>
              <a:t> </a:t>
            </a:r>
            <a:r>
              <a:rPr lang="en-US" sz="3600" dirty="0" err="1">
                <a:latin typeface="Times New Roman" panose="02020603050405020304" pitchFamily="18" charset="0"/>
              </a:rPr>
              <a:t>gì</a:t>
            </a:r>
            <a:r>
              <a:rPr lang="en-US" sz="3600" dirty="0">
                <a:latin typeface="Times New Roman" panose="02020603050405020304" pitchFamily="18" charset="0"/>
              </a:rPr>
              <a:t>? </a:t>
            </a:r>
            <a:endParaRPr lang="en-US" sz="3600" dirty="0"/>
          </a:p>
        </p:txBody>
      </p:sp>
      <p:sp>
        <p:nvSpPr>
          <p:cNvPr id="15" name="TextBox 14">
            <a:extLst>
              <a:ext uri="{FF2B5EF4-FFF2-40B4-BE49-F238E27FC236}">
                <a16:creationId xmlns:a16="http://schemas.microsoft.com/office/drawing/2014/main" id="{FA61F184-6668-45EE-8394-699863A24440}"/>
              </a:ext>
            </a:extLst>
          </p:cNvPr>
          <p:cNvSpPr txBox="1"/>
          <p:nvPr/>
        </p:nvSpPr>
        <p:spPr>
          <a:xfrm>
            <a:off x="6181552" y="3077260"/>
            <a:ext cx="5715345" cy="2308324"/>
          </a:xfrm>
          <a:prstGeom prst="rect">
            <a:avLst/>
          </a:prstGeom>
          <a:noFill/>
        </p:spPr>
        <p:txBody>
          <a:bodyPr wrap="square">
            <a:spAutoFit/>
          </a:bodyPr>
          <a:lstStyle/>
          <a:p>
            <a:pPr algn="just"/>
            <a:r>
              <a:rPr lang="vi-VN" sz="3600" dirty="0">
                <a:solidFill>
                  <a:srgbClr val="FF0000"/>
                </a:solidFill>
                <a:effectLst/>
                <a:latin typeface="Times New Roman" panose="02020603050405020304" pitchFamily="18" charset="0"/>
                <a:ea typeface="Calibri" panose="020F0502020204030204" pitchFamily="34" charset="0"/>
              </a:rPr>
              <a:t>Cảnh nhà ba bà cháu, nhà tranh vách đất nghèo khổ, cô tiên cho hai anh em một một hạt đào</a:t>
            </a:r>
            <a:r>
              <a:rPr lang="en-US" sz="3600" dirty="0">
                <a:solidFill>
                  <a:srgbClr val="FF0000"/>
                </a:solidFill>
                <a:effectLst/>
                <a:latin typeface="Times New Roman" panose="02020603050405020304" pitchFamily="18" charset="0"/>
                <a:ea typeface="Calibri" panose="020F0502020204030204" pitchFamily="34" charset="0"/>
              </a:rPr>
              <a:t>.</a:t>
            </a:r>
            <a:endParaRPr lang="en-US" sz="3600" dirty="0">
              <a:solidFill>
                <a:srgbClr val="FF0000"/>
              </a:solidFill>
            </a:endParaRPr>
          </a:p>
        </p:txBody>
      </p:sp>
    </p:spTree>
    <p:extLst>
      <p:ext uri="{BB962C8B-B14F-4D97-AF65-F5344CB8AC3E}">
        <p14:creationId xmlns:p14="http://schemas.microsoft.com/office/powerpoint/2010/main" val="264336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3" presetClass="exit" presetSubtype="10" fill="hold" grpId="1" nodeType="withEffect">
                                  <p:stCondLst>
                                    <p:cond delay="0"/>
                                  </p:stCondLst>
                                  <p:childTnLst>
                                    <p:animEffect transition="out" filter="blinds(horizontal)">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237B9576-F61E-4A9A-8F2B-1C8726D6A476}"/>
              </a:ext>
            </a:extLst>
          </p:cNvPr>
          <p:cNvPicPr>
            <a:picLocks noChangeAspect="1"/>
          </p:cNvPicPr>
          <p:nvPr/>
        </p:nvPicPr>
        <p:blipFill>
          <a:blip r:embed="rId2"/>
          <a:stretch>
            <a:fillRect/>
          </a:stretch>
        </p:blipFill>
        <p:spPr>
          <a:xfrm>
            <a:off x="176981" y="406309"/>
            <a:ext cx="5751871" cy="5630697"/>
          </a:xfrm>
          <a:prstGeom prst="rect">
            <a:avLst/>
          </a:prstGeom>
        </p:spPr>
      </p:pic>
      <p:sp>
        <p:nvSpPr>
          <p:cNvPr id="9" name="TextBox 8">
            <a:extLst>
              <a:ext uri="{FF2B5EF4-FFF2-40B4-BE49-F238E27FC236}">
                <a16:creationId xmlns:a16="http://schemas.microsoft.com/office/drawing/2014/main" id="{F081A50B-FF48-4AEF-BDBF-595C39352872}"/>
              </a:ext>
            </a:extLst>
          </p:cNvPr>
          <p:cNvSpPr txBox="1"/>
          <p:nvPr/>
        </p:nvSpPr>
        <p:spPr>
          <a:xfrm>
            <a:off x="6457950" y="1209571"/>
            <a:ext cx="5370255" cy="2062103"/>
          </a:xfrm>
          <a:prstGeom prst="rect">
            <a:avLst/>
          </a:prstGeom>
          <a:noFill/>
        </p:spPr>
        <p:txBody>
          <a:bodyPr wrap="square">
            <a:spAutoFit/>
          </a:bodyPr>
          <a:lstStyle/>
          <a:p>
            <a:r>
              <a:rPr lang="en-US" sz="3200" dirty="0">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Tranh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vẽ</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cảnh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gì</a:t>
            </a:r>
            <a:r>
              <a:rPr lang="en-US" sz="3200" dirty="0">
                <a:effectLst/>
                <a:latin typeface="Times New Roman" panose="02020603050405020304" pitchFamily="18" charset="0"/>
                <a:ea typeface="Calibri" panose="020F0502020204030204" pitchFamily="34" charset="0"/>
              </a:rPr>
              <a:t>?</a:t>
            </a:r>
          </a:p>
          <a:p>
            <a:r>
              <a:rPr lang="en-US" sz="3200" dirty="0">
                <a:latin typeface="Times New Roman" panose="02020603050405020304" pitchFamily="18" charset="0"/>
                <a:ea typeface="Calibri" panose="020F0502020204030204" pitchFamily="34" charset="0"/>
              </a:rPr>
              <a:t>+ Hai </a:t>
            </a:r>
            <a:r>
              <a:rPr lang="en-US" sz="3200" dirty="0" err="1">
                <a:latin typeface="Times New Roman" panose="02020603050405020304" pitchFamily="18" charset="0"/>
                <a:ea typeface="Calibri" panose="020F0502020204030204" pitchFamily="34" charset="0"/>
              </a:rPr>
              <a:t>anh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em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đã</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làm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gì</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với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hạt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đào</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mà</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cô</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tiên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cho</a:t>
            </a:r>
            <a:r>
              <a:rPr lang="en-US" sz="3200" dirty="0">
                <a:latin typeface="Times New Roman" panose="02020603050405020304" pitchFamily="18" charset="0"/>
                <a:ea typeface="Calibri" panose="020F0502020204030204" pitchFamily="34" charset="0"/>
              </a:rPr>
              <a:t>?</a:t>
            </a:r>
            <a:endParaRPr lang="en-US" sz="3200" dirty="0">
              <a:effectLst/>
              <a:latin typeface="Times New Roman" panose="02020603050405020304" pitchFamily="18" charset="0"/>
              <a:ea typeface="Calibri" panose="020F0502020204030204" pitchFamily="34" charset="0"/>
            </a:endParaRPr>
          </a:p>
          <a:p>
            <a:r>
              <a:rPr lang="en-US" sz="3200" dirty="0">
                <a:latin typeface="Times New Roman" panose="02020603050405020304" pitchFamily="18" charset="0"/>
              </a:rPr>
              <a:t>+ </a:t>
            </a:r>
            <a:r>
              <a:rPr lang="en-US" sz="3200" dirty="0" err="1">
                <a:latin typeface="Times New Roman" panose="02020603050405020304" pitchFamily="18" charset="0"/>
              </a:rPr>
              <a:t>Cây</a:t>
            </a:r>
            <a:r>
              <a:rPr lang="en-US" sz="3200" dirty="0">
                <a:latin typeface="Times New Roman" panose="02020603050405020304" pitchFamily="18" charset="0"/>
              </a:rPr>
              <a:t> </a:t>
            </a:r>
            <a:r>
              <a:rPr lang="en-US" sz="3200" dirty="0" err="1">
                <a:latin typeface="Times New Roman" panose="02020603050405020304" pitchFamily="18" charset="0"/>
              </a:rPr>
              <a:t>đào</a:t>
            </a:r>
            <a:r>
              <a:rPr lang="en-US" sz="3200" dirty="0">
                <a:latin typeface="Times New Roman" panose="02020603050405020304" pitchFamily="18" charset="0"/>
              </a:rPr>
              <a:t> </a:t>
            </a:r>
            <a:r>
              <a:rPr lang="en-US" sz="3200" dirty="0" err="1">
                <a:latin typeface="Times New Roman" panose="02020603050405020304" pitchFamily="18" charset="0"/>
              </a:rPr>
              <a:t>có</a:t>
            </a:r>
            <a:r>
              <a:rPr lang="en-US" sz="3200" dirty="0">
                <a:latin typeface="Times New Roman" panose="02020603050405020304" pitchFamily="18" charset="0"/>
              </a:rPr>
              <a:t> </a:t>
            </a:r>
            <a:r>
              <a:rPr lang="en-US" sz="3200" dirty="0" err="1">
                <a:latin typeface="Times New Roman" panose="02020603050405020304" pitchFamily="18" charset="0"/>
              </a:rPr>
              <a:t>gì</a:t>
            </a:r>
            <a:r>
              <a:rPr lang="en-US" sz="3200" dirty="0">
                <a:latin typeface="Times New Roman" panose="02020603050405020304" pitchFamily="18" charset="0"/>
              </a:rPr>
              <a:t> </a:t>
            </a:r>
            <a:r>
              <a:rPr lang="en-US" sz="3200" dirty="0" err="1">
                <a:latin typeface="Times New Roman" panose="02020603050405020304" pitchFamily="18" charset="0"/>
              </a:rPr>
              <a:t>đặc</a:t>
            </a:r>
            <a:r>
              <a:rPr lang="en-US" sz="3200" dirty="0">
                <a:latin typeface="Times New Roman" panose="02020603050405020304" pitchFamily="18" charset="0"/>
              </a:rPr>
              <a:t> </a:t>
            </a:r>
            <a:r>
              <a:rPr lang="en-US" sz="3200" dirty="0" err="1">
                <a:latin typeface="Times New Roman" panose="02020603050405020304" pitchFamily="18" charset="0"/>
              </a:rPr>
              <a:t>biệt</a:t>
            </a:r>
            <a:r>
              <a:rPr lang="en-US" sz="3200" dirty="0">
                <a:latin typeface="Times New Roman" panose="02020603050405020304" pitchFamily="18" charset="0"/>
              </a:rPr>
              <a:t>?</a:t>
            </a:r>
            <a:endParaRPr lang="en-US" sz="3200" dirty="0"/>
          </a:p>
        </p:txBody>
      </p:sp>
      <p:sp>
        <p:nvSpPr>
          <p:cNvPr id="11" name="TextBox 10">
            <a:extLst>
              <a:ext uri="{FF2B5EF4-FFF2-40B4-BE49-F238E27FC236}">
                <a16:creationId xmlns:a16="http://schemas.microsoft.com/office/drawing/2014/main" id="{8AE83C6C-7BC8-44C5-B4AA-C69F52F742D8}"/>
              </a:ext>
            </a:extLst>
          </p:cNvPr>
          <p:cNvSpPr txBox="1"/>
          <p:nvPr/>
        </p:nvSpPr>
        <p:spPr>
          <a:xfrm>
            <a:off x="6094475" y="2810560"/>
            <a:ext cx="6067425" cy="2062103"/>
          </a:xfrm>
          <a:prstGeom prst="rect">
            <a:avLst/>
          </a:prstGeom>
          <a:noFill/>
        </p:spPr>
        <p:txBody>
          <a:bodyPr wrap="square">
            <a:spAutoFit/>
          </a:bodyPr>
          <a:lstStyle/>
          <a:p>
            <a:pPr algn="just"/>
            <a:r>
              <a:rPr lang="en-US" sz="3200" dirty="0">
                <a:solidFill>
                  <a:srgbClr val="FF0000"/>
                </a:solidFill>
                <a:latin typeface="Times New Roman" panose="02020603050405020304" pitchFamily="18" charset="0"/>
                <a:ea typeface="Calibri" panose="020F0502020204030204" pitchFamily="34" charset="0"/>
              </a:rPr>
              <a:t>B</a:t>
            </a:r>
            <a:r>
              <a:rPr lang="vi-VN" sz="3200" dirty="0">
                <a:solidFill>
                  <a:srgbClr val="FF0000"/>
                </a:solidFill>
                <a:effectLst/>
                <a:latin typeface="Times New Roman" panose="02020603050405020304" pitchFamily="18" charset="0"/>
                <a:ea typeface="Calibri" panose="020F0502020204030204" pitchFamily="34" charset="0"/>
              </a:rPr>
              <a:t>à mất, hai anh em bên mộ bà, cây đào </a:t>
            </a:r>
            <a:r>
              <a:rPr lang="en-US" sz="3200" dirty="0" err="1">
                <a:solidFill>
                  <a:srgbClr val="FF0000"/>
                </a:solidFill>
                <a:latin typeface="Times New Roman" panose="02020603050405020304" pitchFamily="18" charset="0"/>
                <a:ea typeface="Calibri" panose="020F0502020204030204" pitchFamily="34" charset="0"/>
              </a:rPr>
              <a:t>mọc</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lên</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từ</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hạt</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mà</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cô</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tiên</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cho</a:t>
            </a:r>
            <a:r>
              <a:rPr lang="en-US" sz="3200" dirty="0">
                <a:solidFill>
                  <a:srgbClr val="FF0000"/>
                </a:solidFill>
                <a:latin typeface="Times New Roman" panose="02020603050405020304" pitchFamily="18" charset="0"/>
                <a:ea typeface="Calibri" panose="020F0502020204030204" pitchFamily="34" charset="0"/>
              </a:rPr>
              <a:t> ra </a:t>
            </a:r>
            <a:r>
              <a:rPr lang="vi-VN" sz="3200" dirty="0">
                <a:solidFill>
                  <a:srgbClr val="FF0000"/>
                </a:solidFill>
                <a:effectLst/>
                <a:latin typeface="Times New Roman" panose="02020603050405020304" pitchFamily="18" charset="0"/>
                <a:ea typeface="Calibri" panose="020F0502020204030204" pitchFamily="34" charset="0"/>
              </a:rPr>
              <a:t>sai quả các quả lóng lánh như vàng bạc</a:t>
            </a:r>
            <a:r>
              <a:rPr lang="en-US" sz="3200" dirty="0">
                <a:solidFill>
                  <a:srgbClr val="FF0000"/>
                </a:solidFill>
                <a:effectLst/>
                <a:latin typeface="Times New Roman" panose="02020603050405020304" pitchFamily="18" charset="0"/>
                <a:ea typeface="Calibri" panose="020F0502020204030204" pitchFamily="34" charset="0"/>
              </a:rPr>
              <a:t>.</a:t>
            </a:r>
            <a:endParaRPr lang="en-US" sz="3200" dirty="0">
              <a:solidFill>
                <a:srgbClr val="FF0000"/>
              </a:solidFill>
            </a:endParaRPr>
          </a:p>
        </p:txBody>
      </p:sp>
    </p:spTree>
    <p:extLst>
      <p:ext uri="{BB962C8B-B14F-4D97-AF65-F5344CB8AC3E}">
        <p14:creationId xmlns:p14="http://schemas.microsoft.com/office/powerpoint/2010/main" val="227608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3" presetClass="exit" presetSubtype="10" fill="hold" grpId="1" nodeType="withEffect">
                                  <p:stCondLst>
                                    <p:cond delay="0"/>
                                  </p:stCondLst>
                                  <p:childTnLst>
                                    <p:animEffect transition="out" filter="blinds(horizontal)">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961"/>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181"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3" name="Picture 12">
            <a:extLst>
              <a:ext uri="{FF2B5EF4-FFF2-40B4-BE49-F238E27FC236}">
                <a16:creationId xmlns:a16="http://schemas.microsoft.com/office/drawing/2014/main" id="{B3C46C13-E794-4FB5-8602-3641A0319013}"/>
              </a:ext>
            </a:extLst>
          </p:cNvPr>
          <p:cNvPicPr>
            <a:picLocks noChangeAspect="1"/>
          </p:cNvPicPr>
          <p:nvPr/>
        </p:nvPicPr>
        <p:blipFill>
          <a:blip r:embed="rId2"/>
          <a:stretch>
            <a:fillRect/>
          </a:stretch>
        </p:blipFill>
        <p:spPr>
          <a:xfrm>
            <a:off x="216734" y="479782"/>
            <a:ext cx="5555415" cy="5898433"/>
          </a:xfrm>
          <a:prstGeom prst="rect">
            <a:avLst/>
          </a:prstGeom>
        </p:spPr>
      </p:pic>
      <p:sp>
        <p:nvSpPr>
          <p:cNvPr id="15" name="TextBox 14">
            <a:extLst>
              <a:ext uri="{FF2B5EF4-FFF2-40B4-BE49-F238E27FC236}">
                <a16:creationId xmlns:a16="http://schemas.microsoft.com/office/drawing/2014/main" id="{1C66A55B-595D-4DB2-A4A4-9DEB70BCC409}"/>
              </a:ext>
            </a:extLst>
          </p:cNvPr>
          <p:cNvSpPr txBox="1"/>
          <p:nvPr/>
        </p:nvSpPr>
        <p:spPr>
          <a:xfrm>
            <a:off x="6184718" y="1536443"/>
            <a:ext cx="6096000" cy="2862322"/>
          </a:xfrm>
          <a:prstGeom prst="rect">
            <a:avLst/>
          </a:prstGeom>
          <a:noFill/>
        </p:spPr>
        <p:txBody>
          <a:bodyPr wrap="square">
            <a:spAutoFit/>
          </a:bodyPr>
          <a:lstStyle/>
          <a:p>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Tranh</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vẽ</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cảnh</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gì</a:t>
            </a:r>
            <a:r>
              <a:rPr lang="en-US" sz="3600" dirty="0">
                <a:effectLst/>
                <a:latin typeface="Times New Roman" panose="02020603050405020304" pitchFamily="18" charset="0"/>
                <a:ea typeface="Calibri" panose="020F0502020204030204" pitchFamily="34" charset="0"/>
              </a:rPr>
              <a:t>?</a:t>
            </a:r>
          </a:p>
          <a:p>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Cuộc</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sống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của</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hai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anh</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em</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thay</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đổi</a:t>
            </a:r>
            <a:r>
              <a:rPr lang="en-US" sz="3600" dirty="0">
                <a:effectLst/>
                <a:latin typeface="Times New Roman" panose="02020603050405020304" pitchFamily="18" charset="0"/>
                <a:ea typeface="Calibri" panose="020F0502020204030204" pitchFamily="34" charset="0"/>
              </a:rPr>
              <a:t> ra </a:t>
            </a:r>
            <a:r>
              <a:rPr lang="en-US" sz="3600" dirty="0" err="1">
                <a:effectLst/>
                <a:latin typeface="Times New Roman" panose="02020603050405020304" pitchFamily="18" charset="0"/>
                <a:ea typeface="Calibri" panose="020F0502020204030204" pitchFamily="34" charset="0"/>
              </a:rPr>
              <a:t>sao</a:t>
            </a:r>
            <a:r>
              <a:rPr lang="en-US" sz="3600" dirty="0">
                <a:effectLst/>
                <a:latin typeface="Times New Roman" panose="02020603050405020304" pitchFamily="18" charset="0"/>
                <a:ea typeface="Calibri" panose="020F0502020204030204" pitchFamily="34" charset="0"/>
              </a:rPr>
              <a:t>?</a:t>
            </a:r>
          </a:p>
          <a:p>
            <a:r>
              <a:rPr lang="en-US" sz="3600" dirty="0">
                <a:latin typeface="Times New Roman" panose="02020603050405020304" pitchFamily="18" charset="0"/>
              </a:rPr>
              <a:t>- </a:t>
            </a:r>
            <a:r>
              <a:rPr lang="en-US" sz="3600" dirty="0" err="1">
                <a:latin typeface="Times New Roman" panose="02020603050405020304" pitchFamily="18" charset="0"/>
              </a:rPr>
              <a:t>Nét</a:t>
            </a:r>
            <a:r>
              <a:rPr lang="en-US" sz="3600" dirty="0">
                <a:latin typeface="Times New Roman" panose="02020603050405020304" pitchFamily="18" charset="0"/>
              </a:rPr>
              <a:t> </a:t>
            </a:r>
            <a:r>
              <a:rPr lang="en-US" sz="3600" dirty="0" err="1">
                <a:latin typeface="Times New Roman" panose="02020603050405020304" pitchFamily="18" charset="0"/>
              </a:rPr>
              <a:t>mặt</a:t>
            </a:r>
            <a:r>
              <a:rPr lang="en-US" sz="3600" dirty="0">
                <a:latin typeface="Times New Roman" panose="02020603050405020304" pitchFamily="18" charset="0"/>
              </a:rPr>
              <a:t> </a:t>
            </a:r>
            <a:r>
              <a:rPr lang="en-US" sz="3600" dirty="0" err="1">
                <a:latin typeface="Times New Roman" panose="02020603050405020304" pitchFamily="18" charset="0"/>
              </a:rPr>
              <a:t>của</a:t>
            </a:r>
            <a:r>
              <a:rPr lang="en-US" sz="3600" dirty="0">
                <a:latin typeface="Times New Roman" panose="02020603050405020304" pitchFamily="18" charset="0"/>
              </a:rPr>
              <a:t> </a:t>
            </a:r>
            <a:r>
              <a:rPr lang="en-US" sz="3600" dirty="0" err="1">
                <a:latin typeface="Times New Roman" panose="02020603050405020304" pitchFamily="18" charset="0"/>
              </a:rPr>
              <a:t>hai</a:t>
            </a:r>
            <a:r>
              <a:rPr lang="en-US" sz="3600" dirty="0">
                <a:latin typeface="Times New Roman" panose="02020603050405020304" pitchFamily="18" charset="0"/>
              </a:rPr>
              <a:t> </a:t>
            </a:r>
            <a:r>
              <a:rPr lang="en-US" sz="3600" dirty="0" err="1">
                <a:latin typeface="Times New Roman" panose="02020603050405020304" pitchFamily="18" charset="0"/>
              </a:rPr>
              <a:t>anh</a:t>
            </a:r>
            <a:r>
              <a:rPr lang="en-US" sz="3600" dirty="0">
                <a:latin typeface="Times New Roman" panose="02020603050405020304" pitchFamily="18" charset="0"/>
              </a:rPr>
              <a:t> </a:t>
            </a:r>
            <a:r>
              <a:rPr lang="en-US" sz="3600" dirty="0" err="1">
                <a:latin typeface="Times New Roman" panose="02020603050405020304" pitchFamily="18" charset="0"/>
              </a:rPr>
              <a:t>em</a:t>
            </a:r>
            <a:r>
              <a:rPr lang="en-US" sz="3600" dirty="0">
                <a:latin typeface="Times New Roman" panose="02020603050405020304" pitchFamily="18" charset="0"/>
              </a:rPr>
              <a:t> </a:t>
            </a:r>
            <a:r>
              <a:rPr lang="en-US" sz="3600" dirty="0" err="1">
                <a:latin typeface="Times New Roman" panose="02020603050405020304" pitchFamily="18" charset="0"/>
              </a:rPr>
              <a:t>thế</a:t>
            </a:r>
            <a:r>
              <a:rPr lang="en-US" sz="3600" dirty="0">
                <a:latin typeface="Times New Roman" panose="02020603050405020304" pitchFamily="18" charset="0"/>
              </a:rPr>
              <a:t> </a:t>
            </a:r>
            <a:r>
              <a:rPr lang="en-US" sz="3600" dirty="0" err="1">
                <a:latin typeface="Times New Roman" panose="02020603050405020304" pitchFamily="18" charset="0"/>
              </a:rPr>
              <a:t>nào</a:t>
            </a:r>
            <a:r>
              <a:rPr lang="en-US" sz="3600" dirty="0">
                <a:latin typeface="Times New Roman" panose="02020603050405020304" pitchFamily="18" charset="0"/>
              </a:rPr>
              <a:t>? </a:t>
            </a:r>
            <a:endParaRPr lang="en-US" sz="3600" dirty="0"/>
          </a:p>
        </p:txBody>
      </p:sp>
      <p:sp>
        <p:nvSpPr>
          <p:cNvPr id="17" name="TextBox 16">
            <a:extLst>
              <a:ext uri="{FF2B5EF4-FFF2-40B4-BE49-F238E27FC236}">
                <a16:creationId xmlns:a16="http://schemas.microsoft.com/office/drawing/2014/main" id="{CD5420E6-D9B9-4B8C-A428-8C0B166135C6}"/>
              </a:ext>
            </a:extLst>
          </p:cNvPr>
          <p:cNvSpPr txBox="1"/>
          <p:nvPr/>
        </p:nvSpPr>
        <p:spPr>
          <a:xfrm>
            <a:off x="6324601" y="2281922"/>
            <a:ext cx="5555415" cy="1754326"/>
          </a:xfrm>
          <a:prstGeom prst="rect">
            <a:avLst/>
          </a:prstGeom>
          <a:noFill/>
        </p:spPr>
        <p:txBody>
          <a:bodyPr wrap="square">
            <a:spAutoFit/>
          </a:bodyPr>
          <a:lstStyle/>
          <a:p>
            <a:r>
              <a:rPr lang="vi-VN" sz="3600" dirty="0">
                <a:solidFill>
                  <a:srgbClr val="FF0000"/>
                </a:solidFill>
                <a:effectLst/>
                <a:latin typeface="Times New Roman" panose="02020603050405020304" pitchFamily="18" charset="0"/>
                <a:ea typeface="Calibri" panose="020F0502020204030204" pitchFamily="34" charset="0"/>
              </a:rPr>
              <a:t>Ngôi nhà của hai anh em đã khang trang hơn nhưng hai anh</a:t>
            </a:r>
            <a:r>
              <a:rPr lang="en-US" sz="3600" dirty="0">
                <a:solidFill>
                  <a:srgbClr val="FF0000"/>
                </a:solidFill>
                <a:effectLst/>
                <a:latin typeface="Times New Roman" panose="02020603050405020304" pitchFamily="18" charset="0"/>
                <a:ea typeface="Calibri" panose="020F0502020204030204" pitchFamily="34" charset="0"/>
              </a:rPr>
              <a:t> </a:t>
            </a:r>
            <a:r>
              <a:rPr lang="vi-VN" sz="3600" dirty="0">
                <a:solidFill>
                  <a:srgbClr val="FF0000"/>
                </a:solidFill>
                <a:effectLst/>
                <a:latin typeface="Times New Roman" panose="02020603050405020304" pitchFamily="18" charset="0"/>
                <a:ea typeface="Calibri" panose="020F0502020204030204" pitchFamily="34" charset="0"/>
              </a:rPr>
              <a:t>em vẫn rất buồn</a:t>
            </a:r>
            <a:r>
              <a:rPr lang="en-US" sz="3600" dirty="0">
                <a:solidFill>
                  <a:srgbClr val="FF0000"/>
                </a:solidFill>
                <a:effectLst/>
                <a:latin typeface="Times New Roman" panose="02020603050405020304" pitchFamily="18" charset="0"/>
                <a:ea typeface="Calibri" panose="020F0502020204030204" pitchFamily="34" charset="0"/>
              </a:rPr>
              <a:t>.</a:t>
            </a:r>
            <a:endParaRPr lang="en-US" sz="3600" dirty="0">
              <a:solidFill>
                <a:srgbClr val="FF0000"/>
              </a:solidFill>
            </a:endParaRPr>
          </a:p>
        </p:txBody>
      </p:sp>
    </p:spTree>
    <p:extLst>
      <p:ext uri="{BB962C8B-B14F-4D97-AF65-F5344CB8AC3E}">
        <p14:creationId xmlns:p14="http://schemas.microsoft.com/office/powerpoint/2010/main" val="82798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par>
                                <p:cTn id="13" presetID="3" presetClass="exit" presetSubtype="10" fill="hold" grpId="1" nodeType="withEffect">
                                  <p:stCondLst>
                                    <p:cond delay="0"/>
                                  </p:stCondLst>
                                  <p:childTnLst>
                                    <p:animEffect transition="out" filter="blinds(horizontal)">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86F2BCA-1A38-4978-BEE0-5788F5818AC1}"/>
              </a:ext>
            </a:extLst>
          </p:cNvPr>
          <p:cNvPicPr>
            <a:picLocks noChangeAspect="1"/>
          </p:cNvPicPr>
          <p:nvPr/>
        </p:nvPicPr>
        <p:blipFill>
          <a:blip r:embed="rId2"/>
          <a:stretch>
            <a:fillRect/>
          </a:stretch>
        </p:blipFill>
        <p:spPr>
          <a:xfrm>
            <a:off x="140757" y="225133"/>
            <a:ext cx="5827424" cy="5290764"/>
          </a:xfrm>
          <a:prstGeom prst="rect">
            <a:avLst/>
          </a:prstGeom>
        </p:spPr>
      </p:pic>
      <p:sp>
        <p:nvSpPr>
          <p:cNvPr id="13" name="TextBox 12">
            <a:extLst>
              <a:ext uri="{FF2B5EF4-FFF2-40B4-BE49-F238E27FC236}">
                <a16:creationId xmlns:a16="http://schemas.microsoft.com/office/drawing/2014/main" id="{92F8DC52-BB6B-4BD5-BA62-7D762FFCBC79}"/>
              </a:ext>
            </a:extLst>
          </p:cNvPr>
          <p:cNvSpPr txBox="1"/>
          <p:nvPr/>
        </p:nvSpPr>
        <p:spPr>
          <a:xfrm>
            <a:off x="6184718" y="1536443"/>
            <a:ext cx="6096000" cy="1754326"/>
          </a:xfrm>
          <a:prstGeom prst="rect">
            <a:avLst/>
          </a:prstGeom>
          <a:noFill/>
        </p:spPr>
        <p:txBody>
          <a:bodyPr wrap="square">
            <a:spAutoFit/>
          </a:bodyPr>
          <a:lstStyle/>
          <a:p>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Tranh</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vẽ</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cảnh</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gì</a:t>
            </a:r>
            <a:r>
              <a:rPr lang="en-US" sz="3600" dirty="0">
                <a:effectLst/>
                <a:latin typeface="Times New Roman" panose="02020603050405020304" pitchFamily="18" charset="0"/>
                <a:ea typeface="Calibri" panose="020F0502020204030204" pitchFamily="34" charset="0"/>
              </a:rPr>
              <a:t>?</a:t>
            </a:r>
          </a:p>
          <a:p>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Cảnh</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vật</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trong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tranh</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thế</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nào</a:t>
            </a:r>
            <a:r>
              <a:rPr lang="en-US" sz="3600" dirty="0">
                <a:latin typeface="Times New Roman" panose="02020603050405020304" pitchFamily="18" charset="0"/>
                <a:ea typeface="Calibri" panose="020F0502020204030204" pitchFamily="34" charset="0"/>
              </a:rPr>
              <a:t>?</a:t>
            </a:r>
            <a:endParaRPr lang="en-US" sz="3600" dirty="0">
              <a:effectLst/>
              <a:latin typeface="Times New Roman" panose="02020603050405020304" pitchFamily="18" charset="0"/>
              <a:ea typeface="Calibri" panose="020F0502020204030204" pitchFamily="34" charset="0"/>
            </a:endParaRPr>
          </a:p>
          <a:p>
            <a:r>
              <a:rPr lang="en-US" sz="3600" dirty="0">
                <a:latin typeface="Times New Roman" panose="02020603050405020304" pitchFamily="18" charset="0"/>
              </a:rPr>
              <a:t>- </a:t>
            </a:r>
            <a:r>
              <a:rPr lang="en-US" sz="3600" dirty="0" err="1">
                <a:latin typeface="Times New Roman" panose="02020603050405020304" pitchFamily="18" charset="0"/>
              </a:rPr>
              <a:t>Câu</a:t>
            </a:r>
            <a:r>
              <a:rPr lang="en-US" sz="3600" dirty="0">
                <a:latin typeface="Times New Roman" panose="02020603050405020304" pitchFamily="18" charset="0"/>
              </a:rPr>
              <a:t> </a:t>
            </a:r>
            <a:r>
              <a:rPr lang="en-US" sz="3600" dirty="0" err="1">
                <a:latin typeface="Times New Roman" panose="02020603050405020304" pitchFamily="18" charset="0"/>
              </a:rPr>
              <a:t>chuyện</a:t>
            </a:r>
            <a:r>
              <a:rPr lang="en-US" sz="3600" dirty="0">
                <a:latin typeface="Times New Roman" panose="02020603050405020304" pitchFamily="18" charset="0"/>
              </a:rPr>
              <a:t> </a:t>
            </a:r>
            <a:r>
              <a:rPr lang="en-US" sz="3600" dirty="0" err="1">
                <a:latin typeface="Times New Roman" panose="02020603050405020304" pitchFamily="18" charset="0"/>
              </a:rPr>
              <a:t>kết</a:t>
            </a:r>
            <a:r>
              <a:rPr lang="en-US" sz="3600" dirty="0">
                <a:latin typeface="Times New Roman" panose="02020603050405020304" pitchFamily="18" charset="0"/>
              </a:rPr>
              <a:t> </a:t>
            </a:r>
            <a:r>
              <a:rPr lang="en-US" sz="3600" dirty="0" err="1">
                <a:latin typeface="Times New Roman" panose="02020603050405020304" pitchFamily="18" charset="0"/>
              </a:rPr>
              <a:t>thúc</a:t>
            </a:r>
            <a:r>
              <a:rPr lang="en-US" sz="3600" dirty="0">
                <a:latin typeface="Times New Roman" panose="02020603050405020304" pitchFamily="18" charset="0"/>
              </a:rPr>
              <a:t> ra </a:t>
            </a:r>
            <a:r>
              <a:rPr lang="en-US" sz="3600" dirty="0" err="1">
                <a:latin typeface="Times New Roman" panose="02020603050405020304" pitchFamily="18" charset="0"/>
              </a:rPr>
              <a:t>sao</a:t>
            </a:r>
            <a:r>
              <a:rPr lang="en-US" sz="3600" dirty="0">
                <a:latin typeface="Times New Roman" panose="02020603050405020304" pitchFamily="18" charset="0"/>
              </a:rPr>
              <a:t>? </a:t>
            </a:r>
            <a:endParaRPr lang="en-US" sz="3600" dirty="0"/>
          </a:p>
        </p:txBody>
      </p:sp>
      <p:sp>
        <p:nvSpPr>
          <p:cNvPr id="14" name="TextBox 13">
            <a:extLst>
              <a:ext uri="{FF2B5EF4-FFF2-40B4-BE49-F238E27FC236}">
                <a16:creationId xmlns:a16="http://schemas.microsoft.com/office/drawing/2014/main" id="{ADC0DE9F-1A8F-464D-8663-C722C3CE3B76}"/>
              </a:ext>
            </a:extLst>
          </p:cNvPr>
          <p:cNvSpPr txBox="1"/>
          <p:nvPr/>
        </p:nvSpPr>
        <p:spPr>
          <a:xfrm>
            <a:off x="6108938" y="1387269"/>
            <a:ext cx="5995219" cy="2308324"/>
          </a:xfrm>
          <a:prstGeom prst="rect">
            <a:avLst/>
          </a:prstGeom>
          <a:noFill/>
        </p:spPr>
        <p:txBody>
          <a:bodyPr wrap="square">
            <a:spAutoFit/>
          </a:bodyPr>
          <a:lstStyle/>
          <a:p>
            <a:pPr algn="just"/>
            <a:r>
              <a:rPr lang="vi-VN" sz="3600" dirty="0">
                <a:solidFill>
                  <a:srgbClr val="FF0000"/>
                </a:solidFill>
                <a:effectLst/>
                <a:latin typeface="Times New Roman" panose="02020603050405020304" pitchFamily="18" charset="0"/>
                <a:ea typeface="Calibri" panose="020F0502020204030204" pitchFamily="34" charset="0"/>
              </a:rPr>
              <a:t>Bà trở về với hai anh em</a:t>
            </a:r>
            <a:r>
              <a:rPr lang="en-US" sz="3600" dirty="0">
                <a:solidFill>
                  <a:srgbClr val="FF0000"/>
                </a:solidFill>
                <a:effectLst/>
                <a:latin typeface="Times New Roman" panose="02020603050405020304" pitchFamily="18" charset="0"/>
                <a:ea typeface="Calibri" panose="020F0502020204030204" pitchFamily="34" charset="0"/>
              </a:rPr>
              <a:t>. N</a:t>
            </a:r>
            <a:r>
              <a:rPr lang="vi-VN" sz="3600" dirty="0">
                <a:solidFill>
                  <a:srgbClr val="FF0000"/>
                </a:solidFill>
                <a:effectLst/>
                <a:latin typeface="Times New Roman" panose="02020603050405020304" pitchFamily="18" charset="0"/>
                <a:ea typeface="Calibri" panose="020F0502020204030204" pitchFamily="34" charset="0"/>
              </a:rPr>
              <a:t>hà lại nghèo như xưa nhưng gương mặt của ba bà cháu rất rạng rỡ</a:t>
            </a:r>
            <a:r>
              <a:rPr lang="en-US" sz="3600" dirty="0">
                <a:solidFill>
                  <a:srgbClr val="FF0000"/>
                </a:solidFill>
                <a:effectLst/>
                <a:latin typeface="Times New Roman" panose="02020603050405020304" pitchFamily="18" charset="0"/>
                <a:ea typeface="Calibri" panose="020F0502020204030204" pitchFamily="34" charset="0"/>
              </a:rPr>
              <a:t>.</a:t>
            </a:r>
            <a:endParaRPr lang="en-US" sz="3600" dirty="0">
              <a:solidFill>
                <a:srgbClr val="FF0000"/>
              </a:solidFill>
            </a:endParaRPr>
          </a:p>
        </p:txBody>
      </p:sp>
    </p:spTree>
    <p:extLst>
      <p:ext uri="{BB962C8B-B14F-4D97-AF65-F5344CB8AC3E}">
        <p14:creationId xmlns:p14="http://schemas.microsoft.com/office/powerpoint/2010/main" val="330121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3" presetClass="exit" presetSubtype="10" fill="hold" grpId="1" nodeType="withEffect">
                                  <p:stCondLst>
                                    <p:cond delay="0"/>
                                  </p:stCondLst>
                                  <p:childTnLst>
                                    <p:animEffect transition="out" filter="blinds(horizontal)">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745</TotalTime>
  <Words>873</Words>
  <Application>Microsoft Office PowerPoint</Application>
  <PresentationFormat>Widescreen</PresentationFormat>
  <Paragraphs>53</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Chivo Light</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NHÍM NÂU KẾT BẠN Trong khu rừng nọ, có chú nhím nâu hiền lành, nhút nhát. Một buổi sáng, chú đang kiếm quả cây thì thấy nhím trắng chạy tới. Nhím trắng vồn vã: “Chào bạn! Rất vui được gặp bạn!”. Nhím nâu lúng túng, nói lí nhí: “ Chào bạn!”, rồi nấp vào bụi cây. Chú cuộn tròn người lại mà vẫn sợ hãi. Mùa đông đến, nhím nâu đi tìm nơi để trú ngụ. Bất chợt, mưa kéo đến. Nhím nâu vội bước vào cái hang nhỏ. Thì ra là nhà nhím trắng. Nhím nâu run run: “ Xin lỗi, tôi không biết đây là nhà của bạn.”. Nhím trắng tươi cười: “ Đừng ngại! Gặp lại bạn, tôi rất vui.</dc:title>
  <dc:creator>Admin</dc:creator>
  <cp:lastModifiedBy>Phạm Tuấn Kiệt</cp:lastModifiedBy>
  <cp:revision>72</cp:revision>
  <dcterms:created xsi:type="dcterms:W3CDTF">2021-05-10T11:43:51Z</dcterms:created>
  <dcterms:modified xsi:type="dcterms:W3CDTF">2021-07-26T10:54:41Z</dcterms:modified>
</cp:coreProperties>
</file>