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439" r:id="rId3"/>
    <p:sldId id="455" r:id="rId4"/>
    <p:sldId id="457" r:id="rId5"/>
    <p:sldId id="459" r:id="rId6"/>
    <p:sldId id="458" r:id="rId7"/>
    <p:sldId id="456" r:id="rId8"/>
    <p:sldId id="4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3" autoAdjust="0"/>
    <p:restoredTop sz="94660"/>
  </p:normalViewPr>
  <p:slideViewPr>
    <p:cSldViewPr snapToGrid="0">
      <p:cViewPr varScale="1">
        <p:scale>
          <a:sx n="73" d="100"/>
          <a:sy n="73" d="100"/>
        </p:scale>
        <p:origin x="450" y="6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8E6D7-F6F7-45D2-8777-C2EA540325EF}"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2E7F-B9B9-4749-BB19-FF03EA1077C6}" type="slidenum">
              <a:rPr lang="en-US" smtClean="0"/>
              <a:t>‹#›</a:t>
            </a:fld>
            <a:endParaRPr lang="en-US"/>
          </a:p>
        </p:txBody>
      </p:sp>
    </p:spTree>
    <p:extLst>
      <p:ext uri="{BB962C8B-B14F-4D97-AF65-F5344CB8AC3E}">
        <p14:creationId xmlns:p14="http://schemas.microsoft.com/office/powerpoint/2010/main" val="401537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6633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79001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1475974" y="3335154"/>
            <a:ext cx="6715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rgbClr val="C00000"/>
                </a:solidFill>
                <a:latin typeface="Times New Roman" panose="02020603050405020304" pitchFamily="18" charset="0"/>
                <a:cs typeface="Times New Roman" panose="02020603050405020304" pitchFamily="18" charset="0"/>
              </a:rPr>
              <a:t>LUYỆN VIẾT ĐOẠN</a:t>
            </a:r>
          </a:p>
        </p:txBody>
      </p:sp>
    </p:spTree>
    <p:extLst>
      <p:ext uri="{BB962C8B-B14F-4D97-AF65-F5344CB8AC3E}">
        <p14:creationId xmlns:p14="http://schemas.microsoft.com/office/powerpoint/2010/main" val="378760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778A8-246E-4B62-B5A5-6F393F9E5BF2}"/>
              </a:ext>
            </a:extLst>
          </p:cNvPr>
          <p:cNvSpPr txBox="1"/>
          <p:nvPr/>
        </p:nvSpPr>
        <p:spPr>
          <a:xfrm>
            <a:off x="4287069" y="2152876"/>
            <a:ext cx="5393824" cy="99672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smtClean="0">
                <a:solidFill>
                  <a:srgbClr val="FF0000"/>
                </a:solidFill>
                <a:latin typeface="Times New Roman" panose="02020603050405020304" pitchFamily="18" charset="0"/>
                <a:ea typeface="+mj-ea"/>
                <a:cs typeface="Times New Roman" panose="02020603050405020304" pitchFamily="18" charset="0"/>
              </a:rPr>
              <a:t>VIẾT TIN NHẮN</a:t>
            </a:r>
            <a:endParaRPr lang="en-US" sz="3600" b="1" dirty="0">
              <a:solidFill>
                <a:srgbClr val="FF0000"/>
              </a:solidFill>
              <a:latin typeface="Times New Roman" panose="02020603050405020304" pitchFamily="18" charset="0"/>
              <a:ea typeface="+mj-ea"/>
              <a:cs typeface="Times New Roman" panose="02020603050405020304" pitchFamily="18" charset="0"/>
            </a:endParaRPr>
          </a:p>
        </p:txBody>
      </p:sp>
      <p:sp>
        <p:nvSpPr>
          <p:cNvPr id="15" name="TextBox 2">
            <a:extLst>
              <a:ext uri="{FF2B5EF4-FFF2-40B4-BE49-F238E27FC236}">
                <a16:creationId xmlns:a16="http://schemas.microsoft.com/office/drawing/2014/main" id="{17654521-74D0-4245-B3BF-13E4A677F9F2}"/>
              </a:ext>
            </a:extLst>
          </p:cNvPr>
          <p:cNvSpPr txBox="1">
            <a:spLocks noChangeArrowheads="1"/>
          </p:cNvSpPr>
          <p:nvPr/>
        </p:nvSpPr>
        <p:spPr bwMode="auto">
          <a:xfrm>
            <a:off x="3563892" y="1340788"/>
            <a:ext cx="5219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smtClean="0">
                <a:solidFill>
                  <a:srgbClr val="C00000"/>
                </a:solidFill>
                <a:latin typeface="Times New Roman" panose="02020603050405020304" pitchFamily="18" charset="0"/>
                <a:cs typeface="Times New Roman" panose="02020603050405020304" pitchFamily="18" charset="0"/>
              </a:rPr>
              <a:t>LUYỆ</a:t>
            </a:r>
            <a:r>
              <a:rPr lang="vi-VN" altLang="en-US" sz="4000" b="1" dirty="0" smtClean="0">
                <a:solidFill>
                  <a:srgbClr val="C00000"/>
                </a:solidFill>
                <a:latin typeface="Times New Roman" panose="02020603050405020304" pitchFamily="18" charset="0"/>
                <a:cs typeface="Times New Roman" panose="02020603050405020304" pitchFamily="18" charset="0"/>
              </a:rPr>
              <a:t>N TẬP</a:t>
            </a:r>
            <a:endParaRPr lang="en-US" altLang="en-US"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AE87BF-7309-4C2B-B6F9-5A6A290673FA}"/>
              </a:ext>
            </a:extLst>
          </p:cNvPr>
          <p:cNvPicPr>
            <a:picLocks noChangeAspect="1"/>
          </p:cNvPicPr>
          <p:nvPr/>
        </p:nvPicPr>
        <p:blipFill rotWithShape="1">
          <a:blip r:embed="rId2"/>
          <a:srcRect l="8316" t="18391"/>
          <a:stretch/>
        </p:blipFill>
        <p:spPr>
          <a:xfrm>
            <a:off x="0" y="916462"/>
            <a:ext cx="8016837" cy="3928164"/>
          </a:xfrm>
          <a:prstGeom prst="rect">
            <a:avLst/>
          </a:prstGeom>
        </p:spPr>
      </p:pic>
      <p:sp>
        <p:nvSpPr>
          <p:cNvPr id="3" name="TextBox 2">
            <a:extLst>
              <a:ext uri="{FF2B5EF4-FFF2-40B4-BE49-F238E27FC236}">
                <a16:creationId xmlns:a16="http://schemas.microsoft.com/office/drawing/2014/main" id="{A351C2B8-BF16-421B-8212-6200D55019A8}"/>
              </a:ext>
            </a:extLst>
          </p:cNvPr>
          <p:cNvSpPr txBox="1"/>
          <p:nvPr/>
        </p:nvSpPr>
        <p:spPr>
          <a:xfrm>
            <a:off x="7342361" y="1062869"/>
            <a:ext cx="5987782" cy="584775"/>
          </a:xfrm>
          <a:prstGeom prst="rect">
            <a:avLst/>
          </a:prstGeom>
          <a:noFill/>
        </p:spPr>
        <p:txBody>
          <a:bodyPr wrap="square" rtlCol="0">
            <a:spAutoFit/>
          </a:bodyPr>
          <a:lstStyle/>
          <a:p>
            <a:pPr algn="l"/>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 </a:t>
            </a:r>
            <a:r>
              <a:rPr lang="en-US" sz="32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Sóc</a:t>
            </a:r>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con </a:t>
            </a:r>
            <a:r>
              <a:rPr lang="en-US" sz="32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nhắn</a:t>
            </a:r>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tin </a:t>
            </a:r>
            <a:r>
              <a:rPr lang="en-US" sz="32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ai</a:t>
            </a:r>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E9408E1-09C7-41D4-87D8-8A18844DD6EA}"/>
              </a:ext>
            </a:extLst>
          </p:cNvPr>
          <p:cNvSpPr txBox="1"/>
          <p:nvPr/>
        </p:nvSpPr>
        <p:spPr>
          <a:xfrm>
            <a:off x="324576" y="5585893"/>
            <a:ext cx="7017786" cy="1077218"/>
          </a:xfrm>
          <a:prstGeom prst="rect">
            <a:avLst/>
          </a:prstGeom>
          <a:noFill/>
        </p:spPr>
        <p:txBody>
          <a:bodyPr wrap="square" rtlCol="0">
            <a:spAutoFit/>
          </a:bodyPr>
          <a:lstStyle/>
          <a:p>
            <a:pPr algn="just"/>
            <a:r>
              <a:rPr lang="vi-VN" sz="3200" b="0" i="0" dirty="0" smtClean="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Sóc </a:t>
            </a:r>
            <a:r>
              <a:rPr lang="vi-VN" sz="3200" b="0"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phải nhắn tin vì mẹ không có nhà và cậu muốn thông báo cho mẹ khi mẹ về</a:t>
            </a:r>
            <a:r>
              <a:rPr lang="vi-VN" sz="3200" b="0" i="0" dirty="0" smtClean="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vi-VN" sz="3200" b="0"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5"/>
          <p:cNvSpPr/>
          <p:nvPr/>
        </p:nvSpPr>
        <p:spPr>
          <a:xfrm>
            <a:off x="324576" y="253606"/>
            <a:ext cx="10812575" cy="584775"/>
          </a:xfrm>
          <a:prstGeom prst="rect">
            <a:avLst/>
          </a:prstGeom>
        </p:spPr>
        <p:txBody>
          <a:bodyPr wrap="none">
            <a:spAutoFit/>
          </a:bodyPr>
          <a:lstStyle/>
          <a:p>
            <a:pPr algn="just"/>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tin </a:t>
            </a:r>
            <a:r>
              <a:rPr lang="en-US" sz="3200" dirty="0" err="1" smtClean="0">
                <a:latin typeface="Times New Roman" panose="02020603050405020304" pitchFamily="18" charset="0"/>
                <a:cs typeface="Times New Roman" panose="02020603050405020304" pitchFamily="18" charset="0"/>
              </a:rPr>
              <a:t>nhắn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sóc</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405205" y="5000787"/>
            <a:ext cx="4705712" cy="584775"/>
          </a:xfrm>
          <a:prstGeom prst="rect">
            <a:avLst/>
          </a:prstGeom>
        </p:spPr>
        <p:txBody>
          <a:bodyPr wrap="none">
            <a:spAutoFit/>
          </a:bodyPr>
          <a:lstStyle/>
          <a:p>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sóc</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nhắn</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tin?</a:t>
            </a:r>
          </a:p>
        </p:txBody>
      </p:sp>
      <p:sp>
        <p:nvSpPr>
          <p:cNvPr id="8" name="Rectangle 7"/>
          <p:cNvSpPr/>
          <p:nvPr/>
        </p:nvSpPr>
        <p:spPr>
          <a:xfrm>
            <a:off x="7714699" y="2386976"/>
            <a:ext cx="4477301" cy="1077218"/>
          </a:xfrm>
          <a:prstGeom prst="rect">
            <a:avLst/>
          </a:prstGeom>
        </p:spPr>
        <p:txBody>
          <a:bodyPr wrap="square">
            <a:spAutoFit/>
          </a:bodyPr>
          <a:lstStyle/>
          <a:p>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Sóc</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nhắn</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Rectangle 8"/>
          <p:cNvSpPr/>
          <p:nvPr/>
        </p:nvSpPr>
        <p:spPr>
          <a:xfrm>
            <a:off x="7411775" y="1703967"/>
            <a:ext cx="4334841" cy="584775"/>
          </a:xfrm>
          <a:prstGeom prst="rect">
            <a:avLst/>
          </a:prstGeom>
        </p:spPr>
        <p:txBody>
          <a:bodyPr wrap="none">
            <a:spAutoFit/>
          </a:bodyPr>
          <a:lstStyle/>
          <a:p>
            <a:r>
              <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Sóc con nhắn tin cho mẹ.</a:t>
            </a:r>
          </a:p>
        </p:txBody>
      </p:sp>
      <p:sp>
        <p:nvSpPr>
          <p:cNvPr id="10" name="Rectangle 9"/>
          <p:cNvSpPr/>
          <p:nvPr/>
        </p:nvSpPr>
        <p:spPr>
          <a:xfrm>
            <a:off x="7858163" y="3532026"/>
            <a:ext cx="4190371" cy="1569660"/>
          </a:xfrm>
          <a:prstGeom prst="rect">
            <a:avLst/>
          </a:prstGeom>
        </p:spPr>
        <p:txBody>
          <a:bodyPr wrap="square">
            <a:spAutoFit/>
          </a:bodyPr>
          <a:lstStyle/>
          <a:p>
            <a:pPr algn="just"/>
            <a:r>
              <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Sóc nhắn mẹ rằng cậu được bà đưa qua nhà bà chơi và ăn cơm nhà bà.</a:t>
            </a:r>
          </a:p>
        </p:txBody>
      </p:sp>
    </p:spTree>
    <p:extLst>
      <p:ext uri="{BB962C8B-B14F-4D97-AF65-F5344CB8AC3E}">
        <p14:creationId xmlns:p14="http://schemas.microsoft.com/office/powerpoint/2010/main" val="209300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p:nvPr/>
        </p:nvSpPr>
        <p:spPr>
          <a:xfrm>
            <a:off x="310739" y="152682"/>
            <a:ext cx="9001792" cy="646331"/>
          </a:xfrm>
          <a:prstGeom prst="rect">
            <a:avLst/>
          </a:prstGeom>
          <a:noFill/>
          <a:ln w="9525">
            <a:noFill/>
          </a:ln>
        </p:spPr>
        <p:txBody>
          <a:bodyPr wrap="square">
            <a:spAutoFit/>
          </a:bodyPr>
          <a:lstStyle/>
          <a:p>
            <a:r>
              <a:rPr lang="en-US" sz="3600" b="1" dirty="0" err="1" smtClean="0">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smtClean="0">
                <a:latin typeface="Times New Roman" panose="02020603050405020304" pitchFamily="18" charset="0"/>
                <a:ea typeface="Arial-Rounded" panose="020B0500000000000000" pitchFamily="34" charset="0"/>
                <a:cs typeface="Times New Roman" panose="02020603050405020304" pitchFamily="18" charset="0"/>
              </a:rPr>
              <a:t>2</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a:t>
            </a:r>
            <a:r>
              <a:rPr lang="vi-VN" sz="3600" dirty="0">
                <a:latin typeface="Times New Roman" panose="02020603050405020304" pitchFamily="18" charset="0"/>
                <a:ea typeface="Arial-Rounded" panose="020B0500000000000000" pitchFamily="34" charset="0"/>
                <a:cs typeface="Times New Roman" panose="02020603050405020304" pitchFamily="18" charset="0"/>
              </a:rPr>
              <a:t> Viết tin nhắn cho người </a:t>
            </a:r>
            <a:r>
              <a:rPr lang="vi-VN" sz="3600" dirty="0" smtClean="0">
                <a:latin typeface="Times New Roman" panose="02020603050405020304" pitchFamily="18" charset="0"/>
                <a:ea typeface="Arial-Rounded" panose="020B0500000000000000" pitchFamily="34" charset="0"/>
                <a:cs typeface="Times New Roman" panose="02020603050405020304" pitchFamily="18" charset="0"/>
              </a:rPr>
              <a:t>thân</a:t>
            </a:r>
            <a:r>
              <a:rPr lang="en-US" sz="36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p:cNvSpPr/>
          <p:nvPr/>
        </p:nvSpPr>
        <p:spPr>
          <a:xfrm>
            <a:off x="310739" y="719147"/>
            <a:ext cx="10721437" cy="1481175"/>
          </a:xfrm>
          <a:prstGeom prst="rect">
            <a:avLst/>
          </a:prstGeom>
        </p:spPr>
        <p:txBody>
          <a:bodyPr wrap="square">
            <a:spAutoFit/>
          </a:bodyPr>
          <a:lstStyle/>
          <a:p>
            <a:pPr>
              <a:lnSpc>
                <a:spcPct val="150000"/>
              </a:lnSpc>
            </a:pPr>
            <a:r>
              <a:rPr lang="en-US" sz="32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3200" i="1" dirty="0" smtClean="0">
                <a:latin typeface="Times New Roman" panose="02020603050405020304" pitchFamily="18" charset="0"/>
                <a:ea typeface="Arial-Rounded" panose="020B0500000000000000" pitchFamily="34" charset="0"/>
                <a:cs typeface="Times New Roman" panose="02020603050405020304" pitchFamily="18" charset="0"/>
              </a:rPr>
              <a:t>Ông </a:t>
            </a:r>
            <a:r>
              <a:rPr lang="vi-VN" sz="3200" i="1" dirty="0">
                <a:latin typeface="Times New Roman" panose="02020603050405020304" pitchFamily="18" charset="0"/>
                <a:ea typeface="Arial-Rounded" panose="020B0500000000000000" pitchFamily="34" charset="0"/>
                <a:cs typeface="Times New Roman" panose="02020603050405020304" pitchFamily="18" charset="0"/>
              </a:rPr>
              <a:t>qua nhà đưa em đi mua sách. Lúc đó, bố mẹ đi vắng. Em hãy viết tin nhắn cho bố mẹ yên tâm.</a:t>
            </a:r>
          </a:p>
        </p:txBody>
      </p:sp>
      <p:grpSp>
        <p:nvGrpSpPr>
          <p:cNvPr id="5" name="Group 4"/>
          <p:cNvGrpSpPr/>
          <p:nvPr/>
        </p:nvGrpSpPr>
        <p:grpSpPr>
          <a:xfrm>
            <a:off x="5144145" y="2363190"/>
            <a:ext cx="7047855" cy="4438989"/>
            <a:chOff x="5144145" y="2363190"/>
            <a:chExt cx="7047855" cy="4438989"/>
          </a:xfrm>
        </p:grpSpPr>
        <p:pic>
          <p:nvPicPr>
            <p:cNvPr id="1026" name="Picture 2" descr="Book Shop Front View. City Design Elements. Cartoon Style Design... Royalty  Free Cliparts, Vectors, And Stock Illustration. Image 99129260."/>
            <p:cNvPicPr>
              <a:picLocks noChangeAspect="1" noChangeArrowheads="1"/>
            </p:cNvPicPr>
            <p:nvPr/>
          </p:nvPicPr>
          <p:blipFill rotWithShape="1">
            <a:blip r:embed="rId3">
              <a:extLst>
                <a:ext uri="{28A0092B-C50C-407E-A947-70E740481C1C}">
                  <a14:useLocalDpi xmlns:a14="http://schemas.microsoft.com/office/drawing/2010/main" val="0"/>
                </a:ext>
              </a:extLst>
            </a:blip>
            <a:srcRect l="3783" t="12346" b="8285"/>
            <a:stretch/>
          </p:blipFill>
          <p:spPr bwMode="auto">
            <a:xfrm>
              <a:off x="7386453" y="2363190"/>
              <a:ext cx="4805547" cy="44389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b="4678"/>
            <a:stretch/>
          </p:blipFill>
          <p:spPr>
            <a:xfrm flipH="1">
              <a:off x="5144145" y="3806577"/>
              <a:ext cx="2351314" cy="2855480"/>
            </a:xfrm>
            <a:prstGeom prst="rect">
              <a:avLst/>
            </a:prstGeom>
          </p:spPr>
        </p:pic>
      </p:grpSp>
      <p:sp>
        <p:nvSpPr>
          <p:cNvPr id="10" name="Rectangle 6"/>
          <p:cNvSpPr>
            <a:spLocks noChangeArrowheads="1"/>
          </p:cNvSpPr>
          <p:nvPr/>
        </p:nvSpPr>
        <p:spPr bwMode="auto">
          <a:xfrm>
            <a:off x="1201986" y="2242912"/>
            <a:ext cx="110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latin typeface="Times New Roman" panose="02020603050405020304" pitchFamily="18" charset="0"/>
                <a:cs typeface="Times New Roman" panose="02020603050405020304" pitchFamily="18" charset="0"/>
              </a:rPr>
              <a:t>Gợi ý:</a:t>
            </a:r>
          </a:p>
        </p:txBody>
      </p:sp>
      <p:sp>
        <p:nvSpPr>
          <p:cNvPr id="11" name="Rectangle 7"/>
          <p:cNvSpPr>
            <a:spLocks noChangeArrowheads="1"/>
          </p:cNvSpPr>
          <p:nvPr/>
        </p:nvSpPr>
        <p:spPr bwMode="auto">
          <a:xfrm>
            <a:off x="1201986" y="2771549"/>
            <a:ext cx="3227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latin typeface="Times New Roman" panose="02020603050405020304" pitchFamily="18" charset="0"/>
                <a:cs typeface="Times New Roman" panose="02020603050405020304" pitchFamily="18" charset="0"/>
              </a:rPr>
              <a:t>1. ngày viết tin nhắn</a:t>
            </a:r>
          </a:p>
        </p:txBody>
      </p:sp>
      <p:sp>
        <p:nvSpPr>
          <p:cNvPr id="12" name="Rectangle 9"/>
          <p:cNvSpPr>
            <a:spLocks noChangeArrowheads="1"/>
          </p:cNvSpPr>
          <p:nvPr/>
        </p:nvSpPr>
        <p:spPr bwMode="auto">
          <a:xfrm>
            <a:off x="1187698" y="3304949"/>
            <a:ext cx="365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latin typeface="Times New Roman" panose="02020603050405020304" pitchFamily="18" charset="0"/>
                <a:cs typeface="Times New Roman" panose="02020603050405020304" pitchFamily="18" charset="0"/>
              </a:rPr>
              <a:t>2. người nhận tin nhắn</a:t>
            </a:r>
          </a:p>
        </p:txBody>
      </p:sp>
      <p:sp>
        <p:nvSpPr>
          <p:cNvPr id="13" name="Rectangle 10"/>
          <p:cNvSpPr>
            <a:spLocks noChangeArrowheads="1"/>
          </p:cNvSpPr>
          <p:nvPr/>
        </p:nvSpPr>
        <p:spPr bwMode="auto">
          <a:xfrm>
            <a:off x="1201986" y="3828824"/>
            <a:ext cx="3232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latin typeface="Times New Roman" panose="02020603050405020304" pitchFamily="18" charset="0"/>
                <a:cs typeface="Times New Roman" panose="02020603050405020304" pitchFamily="18" charset="0"/>
              </a:rPr>
              <a:t>3. nội dung tin nhắn</a:t>
            </a:r>
          </a:p>
        </p:txBody>
      </p:sp>
      <p:sp>
        <p:nvSpPr>
          <p:cNvPr id="14" name="Rectangle 11"/>
          <p:cNvSpPr>
            <a:spLocks noChangeArrowheads="1"/>
          </p:cNvSpPr>
          <p:nvPr/>
        </p:nvSpPr>
        <p:spPr bwMode="auto">
          <a:xfrm>
            <a:off x="1201986" y="4362224"/>
            <a:ext cx="3395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latin typeface="Times New Roman" panose="02020603050405020304" pitchFamily="18" charset="0"/>
                <a:cs typeface="Times New Roman" panose="02020603050405020304" pitchFamily="18" charset="0"/>
              </a:rPr>
              <a:t>4. người viết tin nhắn</a:t>
            </a:r>
          </a:p>
        </p:txBody>
      </p:sp>
      <p:sp>
        <p:nvSpPr>
          <p:cNvPr id="15" name="Text Box 2"/>
          <p:cNvSpPr txBox="1">
            <a:spLocks noChangeArrowheads="1"/>
          </p:cNvSpPr>
          <p:nvPr/>
        </p:nvSpPr>
        <p:spPr bwMode="auto">
          <a:xfrm>
            <a:off x="310739" y="2639330"/>
            <a:ext cx="8201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Vì</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em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viết</a:t>
            </a:r>
            <a:r>
              <a:rPr lang="en-US" altLang="en-US" sz="2800" b="1" dirty="0">
                <a:solidFill>
                  <a:srgbClr val="FF0000"/>
                </a:solidFill>
                <a:latin typeface="Times New Roman" panose="02020603050405020304" pitchFamily="18" charset="0"/>
                <a:cs typeface="Times New Roman" panose="02020603050405020304" pitchFamily="18" charset="0"/>
              </a:rPr>
              <a:t> tin </a:t>
            </a:r>
            <a:r>
              <a:rPr lang="en-US" altLang="en-US" sz="2800" b="1" dirty="0" err="1">
                <a:solidFill>
                  <a:srgbClr val="FF0000"/>
                </a:solidFill>
                <a:latin typeface="Times New Roman" panose="02020603050405020304" pitchFamily="18" charset="0"/>
                <a:cs typeface="Times New Roman" panose="02020603050405020304" pitchFamily="18" charset="0"/>
              </a:rPr>
              <a:t>nhắn</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16" name="Text Box 2"/>
          <p:cNvSpPr txBox="1">
            <a:spLocks noChangeArrowheads="1"/>
          </p:cNvSpPr>
          <p:nvPr/>
        </p:nvSpPr>
        <p:spPr bwMode="auto">
          <a:xfrm>
            <a:off x="310739" y="3243222"/>
            <a:ext cx="508065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Vì</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ông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đón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em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mua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sách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nhưng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bố</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mẹ</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vắng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có</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Em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cần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viết</a:t>
            </a:r>
            <a:r>
              <a:rPr lang="en-US" altLang="en-US" sz="2800" b="1" dirty="0">
                <a:solidFill>
                  <a:srgbClr val="FF0000"/>
                </a:solidFill>
                <a:latin typeface="Times New Roman" panose="02020603050405020304" pitchFamily="18" charset="0"/>
                <a:cs typeface="Times New Roman" panose="02020603050405020304" pitchFamily="18" charset="0"/>
              </a:rPr>
              <a:t> tin </a:t>
            </a:r>
            <a:r>
              <a:rPr lang="en-US" altLang="en-US" sz="2800" b="1" dirty="0" err="1">
                <a:solidFill>
                  <a:srgbClr val="FF0000"/>
                </a:solidFill>
                <a:latin typeface="Times New Roman" panose="02020603050405020304" pitchFamily="18" charset="0"/>
                <a:cs typeface="Times New Roman" panose="02020603050405020304" pitchFamily="18" charset="0"/>
              </a:rPr>
              <a:t>nhắn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bố</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mẹ</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bố</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mẹ</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không</a:t>
            </a:r>
            <a:r>
              <a:rPr lang="en-US" altLang="en-US" sz="2800" b="1" dirty="0">
                <a:solidFill>
                  <a:srgbClr val="FF0000"/>
                </a:solidFill>
                <a:latin typeface="Times New Roman" panose="02020603050405020304" pitchFamily="18" charset="0"/>
                <a:cs typeface="Times New Roman" panose="02020603050405020304" pitchFamily="18" charset="0"/>
              </a:rPr>
              <a:t> lo </a:t>
            </a:r>
            <a:r>
              <a:rPr lang="en-US" altLang="en-US" sz="2800" b="1" dirty="0" err="1">
                <a:solidFill>
                  <a:srgbClr val="FF0000"/>
                </a:solidFill>
                <a:latin typeface="Times New Roman" panose="02020603050405020304" pitchFamily="18" charset="0"/>
                <a:cs typeface="Times New Roman" panose="02020603050405020304" pitchFamily="18" charset="0"/>
              </a:rPr>
              <a:t>lắng</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069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ipe(down)">
                                      <p:cBhvr>
                                        <p:cTn id="7" dur="500"/>
                                        <p:tgtEl>
                                          <p:spTgt spid="532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wipe(down)">
                                      <p:cBhvr>
                                        <p:cTn id="51" dur="5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3" grpId="0"/>
      <p:bldP spid="10" grpId="0"/>
      <p:bldP spid="11" grpId="0"/>
      <p:bldP spid="12" grpId="0"/>
      <p:bldP spid="14" grpId="0"/>
      <p:bldP spid="15" grpId="0"/>
      <p:bldP spid="15" grpId="1"/>
      <p:bldP spid="16" grpId="0"/>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17654521-74D0-4245-B3BF-13E4A677F9F2}"/>
              </a:ext>
            </a:extLst>
          </p:cNvPr>
          <p:cNvSpPr txBox="1">
            <a:spLocks noChangeArrowheads="1"/>
          </p:cNvSpPr>
          <p:nvPr/>
        </p:nvSpPr>
        <p:spPr bwMode="auto">
          <a:xfrm>
            <a:off x="3221210" y="2115331"/>
            <a:ext cx="68891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smtClean="0">
                <a:solidFill>
                  <a:srgbClr val="C00000"/>
                </a:solidFill>
                <a:latin typeface="Times New Roman" panose="02020603050405020304" pitchFamily="18" charset="0"/>
                <a:cs typeface="Times New Roman" panose="02020603050405020304" pitchFamily="18" charset="0"/>
              </a:rPr>
              <a:t>VIẾT TIN NHẮN</a:t>
            </a:r>
            <a:endParaRPr lang="en-US" altLang="en-US" sz="6000" b="1" dirty="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167" r="100000">
                        <a14:foregroundMark x1="3167" y1="84321" x2="99667" y2="95602"/>
                        <a14:foregroundMark x1="52500" y1="98470" x2="86500" y2="50478"/>
                        <a14:foregroundMark x1="66000" y1="97706" x2="94833" y2="59273"/>
                        <a14:foregroundMark x1="4500" y1="91778" x2="73833" y2="97323"/>
                        <a14:foregroundMark x1="5000" y1="76673" x2="68167" y2="82218"/>
                        <a14:foregroundMark x1="13500" y1="76482" x2="47667" y2="55067"/>
                        <a14:foregroundMark x1="49167" y1="72658" x2="11000" y2="41491"/>
                        <a14:foregroundMark x1="9667" y1="41109" x2="15000" y2="83174"/>
                        <a14:foregroundMark x1="10667" y1="42256" x2="23000" y2="40535"/>
                        <a14:foregroundMark x1="90000" y1="86807" x2="87667" y2="51434"/>
                        <a14:foregroundMark x1="82500" y1="66922" x2="87333" y2="66730"/>
                        <a14:foregroundMark x1="3833" y1="98088" x2="4167" y2="66922"/>
                        <a14:foregroundMark x1="1500" y1="68260" x2="2500" y2="99044"/>
                        <a14:foregroundMark x1="17500" y1="96750" x2="87167" y2="99044"/>
                        <a14:foregroundMark x1="47667" y1="84321" x2="83333" y2="87763"/>
                        <a14:foregroundMark x1="58667" y1="66922" x2="77500" y2="81071"/>
                        <a14:foregroundMark x1="55167" y1="69216" x2="63667" y2="77820"/>
                      </a14:backgroundRemoval>
                    </a14:imgEffect>
                  </a14:imgLayer>
                </a14:imgProps>
              </a:ext>
            </a:extLst>
          </a:blip>
          <a:stretch>
            <a:fillRect/>
          </a:stretch>
        </p:blipFill>
        <p:spPr>
          <a:xfrm>
            <a:off x="0" y="2851826"/>
            <a:ext cx="4494882" cy="3918039"/>
          </a:xfrm>
          <a:prstGeom prst="rect">
            <a:avLst/>
          </a:prstGeom>
        </p:spPr>
      </p:pic>
    </p:spTree>
    <p:extLst>
      <p:ext uri="{BB962C8B-B14F-4D97-AF65-F5344CB8AC3E}">
        <p14:creationId xmlns:p14="http://schemas.microsoft.com/office/powerpoint/2010/main" val="3776104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17654521-74D0-4245-B3BF-13E4A677F9F2}"/>
              </a:ext>
            </a:extLst>
          </p:cNvPr>
          <p:cNvSpPr txBox="1">
            <a:spLocks noChangeArrowheads="1"/>
          </p:cNvSpPr>
          <p:nvPr/>
        </p:nvSpPr>
        <p:spPr bwMode="auto">
          <a:xfrm>
            <a:off x="3332885" y="2370690"/>
            <a:ext cx="5219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smtClean="0">
                <a:solidFill>
                  <a:srgbClr val="C00000"/>
                </a:solidFill>
                <a:latin typeface="Times New Roman" panose="02020603050405020304" pitchFamily="18" charset="0"/>
                <a:cs typeface="Times New Roman" panose="02020603050405020304" pitchFamily="18" charset="0"/>
              </a:rPr>
              <a:t>CHIA SẺ</a:t>
            </a:r>
            <a:endParaRPr lang="en-US" altLang="en-US" sz="6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63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p:nvPr/>
        </p:nvSpPr>
        <p:spPr>
          <a:xfrm>
            <a:off x="643249" y="416768"/>
            <a:ext cx="9001792" cy="646331"/>
          </a:xfrm>
          <a:prstGeom prst="rect">
            <a:avLst/>
          </a:prstGeom>
          <a:noFill/>
          <a:ln w="9525">
            <a:noFill/>
          </a:ln>
        </p:spPr>
        <p:txBody>
          <a:bodyPr wrap="square">
            <a:spAutoFit/>
          </a:bodyPr>
          <a:lstStyle/>
          <a:p>
            <a:r>
              <a:rPr lang="en-US" sz="3600" b="1" dirty="0" err="1" smtClean="0">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smtClean="0">
                <a:latin typeface="Times New Roman" panose="02020603050405020304" pitchFamily="18" charset="0"/>
                <a:ea typeface="Arial-Rounded" panose="020B0500000000000000" pitchFamily="34" charset="0"/>
                <a:cs typeface="Times New Roman" panose="02020603050405020304" pitchFamily="18" charset="0"/>
              </a:rPr>
              <a:t>2</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a:t>
            </a:r>
            <a:r>
              <a:rPr lang="vi-VN" sz="3600" dirty="0">
                <a:latin typeface="Times New Roman" panose="02020603050405020304" pitchFamily="18" charset="0"/>
                <a:ea typeface="Arial-Rounded" panose="020B0500000000000000" pitchFamily="34" charset="0"/>
                <a:cs typeface="Times New Roman" panose="02020603050405020304" pitchFamily="18" charset="0"/>
              </a:rPr>
              <a:t> Viết tin nhắn cho người </a:t>
            </a:r>
            <a:r>
              <a:rPr lang="vi-VN" sz="3600" dirty="0" smtClean="0">
                <a:latin typeface="Times New Roman" panose="02020603050405020304" pitchFamily="18" charset="0"/>
                <a:ea typeface="Arial-Rounded" panose="020B0500000000000000" pitchFamily="34" charset="0"/>
                <a:cs typeface="Times New Roman" panose="02020603050405020304" pitchFamily="18" charset="0"/>
              </a:rPr>
              <a:t>thân</a:t>
            </a:r>
            <a:r>
              <a:rPr lang="en-US" sz="36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320917" y="2919999"/>
            <a:ext cx="9515414" cy="3046988"/>
          </a:xfrm>
          <a:prstGeom prst="rect">
            <a:avLst/>
          </a:prstGeom>
          <a:solidFill>
            <a:schemeClr val="accent6">
              <a:lumMod val="20000"/>
              <a:lumOff val="80000"/>
            </a:schemeClr>
          </a:solidFill>
        </p:spPr>
        <p:txBody>
          <a:bodyPr wrap="square" rtlCol="0">
            <a:spAutoFit/>
          </a:bodyPr>
          <a:lstStyle/>
          <a:p>
            <a:pPr algn="ctr"/>
            <a:r>
              <a:rPr lang="en-US" sz="3200" b="0" i="0" dirty="0" smtClean="0">
                <a:effectLst/>
                <a:latin typeface="+mj-lt"/>
                <a:ea typeface="Arial-Rounded" panose="020B0500000000000000" pitchFamily="34" charset="0"/>
                <a:cs typeface="Arial-Rounded" panose="020B0500000000000000" pitchFamily="34" charset="0"/>
              </a:rPr>
              <a:t>       </a:t>
            </a:r>
            <a:r>
              <a:rPr lang="vi-VN" sz="3200" b="1" i="1" dirty="0" smtClean="0">
                <a:latin typeface="Times New Roman" panose="02020603050405020304" pitchFamily="18" charset="0"/>
                <a:ea typeface="Arial-Rounded" panose="020B0500000000000000" pitchFamily="34" charset="0"/>
                <a:cs typeface="Times New Roman" panose="02020603050405020304" pitchFamily="18" charset="0"/>
              </a:rPr>
              <a:t>Ngày 6/1/2022</a:t>
            </a:r>
            <a:endParaRPr lang="en-US" sz="3200" b="1" i="1" dirty="0" smtClean="0">
              <a:effectLst/>
              <a:latin typeface="Times New Roman" panose="02020603050405020304" pitchFamily="18" charset="0"/>
              <a:ea typeface="Arial-Rounded" panose="020B0500000000000000" pitchFamily="34" charset="0"/>
              <a:cs typeface="Times New Roman" panose="02020603050405020304" pitchFamily="18" charset="0"/>
            </a:endParaRPr>
          </a:p>
          <a:p>
            <a:r>
              <a:rPr lang="en-US" sz="3200" b="0" i="0" dirty="0" smtClean="0">
                <a:effectLst/>
                <a:latin typeface="+mj-lt"/>
                <a:ea typeface="Arial-Rounded" panose="020B0500000000000000" pitchFamily="34" charset="0"/>
                <a:cs typeface="Arial-Rounded" panose="020B0500000000000000" pitchFamily="34" charset="0"/>
              </a:rPr>
              <a:t>           </a:t>
            </a:r>
            <a:r>
              <a:rPr lang="vi-VN" sz="3200" b="0" i="0" dirty="0" smtClean="0">
                <a:effectLst/>
                <a:latin typeface="+mj-lt"/>
                <a:ea typeface="Arial-Rounded" panose="020B0500000000000000" pitchFamily="34" charset="0"/>
                <a:cs typeface="Arial-Rounded" panose="020B0500000000000000" pitchFamily="34" charset="0"/>
              </a:rPr>
              <a:t>Bố </a:t>
            </a:r>
            <a:r>
              <a:rPr lang="vi-VN" sz="3200" b="0" i="0" dirty="0">
                <a:effectLst/>
                <a:latin typeface="+mj-lt"/>
                <a:ea typeface="Arial-Rounded" panose="020B0500000000000000" pitchFamily="34" charset="0"/>
                <a:cs typeface="Arial-Rounded" panose="020B0500000000000000" pitchFamily="34" charset="0"/>
              </a:rPr>
              <a:t>mẹ ơi! </a:t>
            </a:r>
            <a:endParaRPr lang="en-US" sz="3200" b="0" i="0" dirty="0" smtClean="0">
              <a:effectLst/>
              <a:latin typeface="+mj-lt"/>
              <a:ea typeface="Arial-Rounded" panose="020B0500000000000000" pitchFamily="34" charset="0"/>
              <a:cs typeface="Arial-Rounded" panose="020B0500000000000000" pitchFamily="34" charset="0"/>
            </a:endParaRPr>
          </a:p>
          <a:p>
            <a:pPr algn="just"/>
            <a:r>
              <a:rPr lang="en-US" sz="3200" b="0" i="0" dirty="0" smtClean="0">
                <a:effectLst/>
                <a:latin typeface="+mj-lt"/>
                <a:ea typeface="Arial-Rounded" panose="020B0500000000000000" pitchFamily="34" charset="0"/>
                <a:cs typeface="Arial-Rounded" panose="020B0500000000000000" pitchFamily="34" charset="0"/>
              </a:rPr>
              <a:t>       </a:t>
            </a:r>
            <a:r>
              <a:rPr lang="vi-VN" sz="3200" b="0" i="0" dirty="0" smtClean="0">
                <a:effectLst/>
                <a:latin typeface="+mj-lt"/>
                <a:ea typeface="Arial-Rounded" panose="020B0500000000000000" pitchFamily="34" charset="0"/>
                <a:cs typeface="Arial-Rounded" panose="020B0500000000000000" pitchFamily="34" charset="0"/>
              </a:rPr>
              <a:t>Chiều </a:t>
            </a:r>
            <a:r>
              <a:rPr lang="vi-VN" sz="3200" b="0" i="0" dirty="0">
                <a:effectLst/>
                <a:latin typeface="+mj-lt"/>
                <a:ea typeface="Arial-Rounded" panose="020B0500000000000000" pitchFamily="34" charset="0"/>
                <a:cs typeface="Arial-Rounded" panose="020B0500000000000000" pitchFamily="34" charset="0"/>
              </a:rPr>
              <a:t>nay ông qua đón con đi mua sách. Con đi cùng với </a:t>
            </a:r>
            <a:r>
              <a:rPr lang="vi-VN" sz="3200" b="0" i="0" dirty="0" smtClean="0">
                <a:effectLst/>
                <a:latin typeface="+mj-lt"/>
                <a:ea typeface="Arial-Rounded" panose="020B0500000000000000" pitchFamily="34" charset="0"/>
                <a:cs typeface="Arial-Rounded" panose="020B0500000000000000" pitchFamily="34" charset="0"/>
              </a:rPr>
              <a:t>ông</a:t>
            </a:r>
            <a:r>
              <a:rPr lang="en-US" sz="3200" b="0" i="0" dirty="0" smtClean="0">
                <a:effectLst/>
                <a:latin typeface="+mj-lt"/>
                <a:ea typeface="Arial-Rounded" panose="020B0500000000000000" pitchFamily="34" charset="0"/>
                <a:cs typeface="Arial-Rounded" panose="020B0500000000000000" pitchFamily="34" charset="0"/>
              </a:rPr>
              <a:t>,</a:t>
            </a:r>
            <a:r>
              <a:rPr lang="vi-VN" sz="3200" b="0" i="0" dirty="0" smtClean="0">
                <a:effectLst/>
                <a:latin typeface="+mj-lt"/>
                <a:ea typeface="Arial-Rounded" panose="020B0500000000000000" pitchFamily="34" charset="0"/>
                <a:cs typeface="Arial-Rounded" panose="020B0500000000000000" pitchFamily="34" charset="0"/>
              </a:rPr>
              <a:t> </a:t>
            </a:r>
            <a:r>
              <a:rPr lang="vi-VN" sz="3200" b="0" i="0" dirty="0">
                <a:effectLst/>
                <a:latin typeface="+mj-lt"/>
                <a:ea typeface="Arial-Rounded" panose="020B0500000000000000" pitchFamily="34" charset="0"/>
                <a:cs typeface="Arial-Rounded" panose="020B0500000000000000" pitchFamily="34" charset="0"/>
              </a:rPr>
              <a:t>mua xong con sẽ về, bố mẹ nhé!</a:t>
            </a:r>
          </a:p>
          <a:p>
            <a:pPr algn="ctr"/>
            <a:r>
              <a:rPr lang="vi-VN" sz="3200" b="0" i="0" dirty="0">
                <a:effectLst/>
                <a:latin typeface="+mj-lt"/>
                <a:ea typeface="Arial-Rounded" panose="020B0500000000000000" pitchFamily="34" charset="0"/>
                <a:cs typeface="Arial-Rounded" panose="020B0500000000000000" pitchFamily="34" charset="0"/>
              </a:rPr>
              <a:t>Con của bố </a:t>
            </a:r>
            <a:r>
              <a:rPr lang="vi-VN" sz="3200" b="0" i="0" dirty="0" smtClean="0">
                <a:effectLst/>
                <a:latin typeface="+mj-lt"/>
                <a:ea typeface="Arial-Rounded" panose="020B0500000000000000" pitchFamily="34" charset="0"/>
                <a:cs typeface="Arial-Rounded" panose="020B0500000000000000" pitchFamily="34" charset="0"/>
              </a:rPr>
              <a:t>mẹ</a:t>
            </a:r>
            <a:endParaRPr lang="en-US" sz="3200" b="0" i="0" dirty="0">
              <a:effectLst/>
              <a:latin typeface="+mj-lt"/>
              <a:ea typeface="Arial-Rounded" panose="020B0500000000000000" pitchFamily="34" charset="0"/>
              <a:cs typeface="Arial-Rounded" panose="020B0500000000000000" pitchFamily="34" charset="0"/>
            </a:endParaRPr>
          </a:p>
          <a:p>
            <a:pPr algn="ctr"/>
            <a:r>
              <a:rPr lang="vi-VN" sz="3200" b="0" i="0" dirty="0">
                <a:effectLst/>
                <a:latin typeface="+mj-lt"/>
                <a:ea typeface="Arial-Rounded" panose="020B0500000000000000" pitchFamily="34" charset="0"/>
                <a:cs typeface="Arial-Rounded" panose="020B0500000000000000" pitchFamily="34" charset="0"/>
              </a:rPr>
              <a:t>Bảo </a:t>
            </a:r>
            <a:r>
              <a:rPr lang="vi-VN" sz="3200" b="0" i="0" dirty="0" smtClean="0">
                <a:effectLst/>
                <a:latin typeface="+mj-lt"/>
                <a:ea typeface="Arial-Rounded" panose="020B0500000000000000" pitchFamily="34" charset="0"/>
                <a:cs typeface="Arial-Rounded" panose="020B0500000000000000" pitchFamily="34" charset="0"/>
              </a:rPr>
              <a:t>An</a:t>
            </a:r>
            <a:endParaRPr lang="vi-VN" sz="3200" b="0" i="0" dirty="0">
              <a:effectLst/>
              <a:latin typeface="+mj-lt"/>
              <a:ea typeface="Arial-Rounded" panose="020B0500000000000000" pitchFamily="34" charset="0"/>
              <a:cs typeface="Arial-Rounded" panose="020B0500000000000000" pitchFamily="34" charset="0"/>
            </a:endParaRPr>
          </a:p>
        </p:txBody>
      </p:sp>
      <p:sp>
        <p:nvSpPr>
          <p:cNvPr id="3" name="Rectangle 2"/>
          <p:cNvSpPr/>
          <p:nvPr/>
        </p:nvSpPr>
        <p:spPr>
          <a:xfrm>
            <a:off x="643249" y="1135503"/>
            <a:ext cx="10721437" cy="1481175"/>
          </a:xfrm>
          <a:prstGeom prst="rect">
            <a:avLst/>
          </a:prstGeom>
        </p:spPr>
        <p:txBody>
          <a:bodyPr wrap="square">
            <a:spAutoFit/>
          </a:bodyPr>
          <a:lstStyle/>
          <a:p>
            <a:pPr>
              <a:lnSpc>
                <a:spcPct val="150000"/>
              </a:lnSpc>
            </a:pPr>
            <a:r>
              <a:rPr lang="en-US" sz="32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smtClean="0">
                <a:latin typeface="Times New Roman" panose="02020603050405020304" pitchFamily="18" charset="0"/>
                <a:ea typeface="Arial-Rounded" panose="020B0500000000000000" pitchFamily="34" charset="0"/>
                <a:cs typeface="Times New Roman" panose="02020603050405020304" pitchFamily="18" charset="0"/>
              </a:rPr>
              <a:t>Ông </a:t>
            </a:r>
            <a:r>
              <a:rPr lang="vi-VN" sz="3200" dirty="0">
                <a:latin typeface="Times New Roman" panose="02020603050405020304" pitchFamily="18" charset="0"/>
                <a:ea typeface="Arial-Rounded" panose="020B0500000000000000" pitchFamily="34" charset="0"/>
                <a:cs typeface="Times New Roman" panose="02020603050405020304" pitchFamily="18" charset="0"/>
              </a:rPr>
              <a:t>qua nhà đưa em đi mua sách. Lúc đó, bố mẹ đi vắng. Em hãy viết tin nhắn cho bố mẹ yên tâm.</a:t>
            </a:r>
          </a:p>
        </p:txBody>
      </p:sp>
    </p:spTree>
    <p:extLst>
      <p:ext uri="{BB962C8B-B14F-4D97-AF65-F5344CB8AC3E}">
        <p14:creationId xmlns:p14="http://schemas.microsoft.com/office/powerpoint/2010/main" val="300312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blinds(horizontal)">
                                      <p:cBhvr>
                                        <p:cTn id="7" dur="500"/>
                                        <p:tgtEl>
                                          <p:spTgt spid="53254"/>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349" y="294122"/>
            <a:ext cx="9692640" cy="3108543"/>
          </a:xfrm>
          <a:prstGeom prst="rect">
            <a:avLst/>
          </a:prstGeom>
        </p:spPr>
        <p:txBody>
          <a:bodyPr wrap="square">
            <a:spAutoFit/>
          </a:bodyPr>
          <a:lstStyle/>
          <a:p>
            <a:pPr lvl="0" algn="ctr">
              <a:spcBef>
                <a:spcPct val="0"/>
              </a:spcBef>
            </a:pPr>
            <a:r>
              <a:rPr lang="en-US" altLang="en-US" sz="2800" b="1" i="1" dirty="0" smtClean="0">
                <a:solidFill>
                  <a:srgbClr val="0000CC"/>
                </a:solidFill>
                <a:latin typeface="Times New Roman" panose="02020603050405020304" pitchFamily="18" charset="0"/>
                <a:cs typeface="Times New Roman" panose="02020603050405020304" pitchFamily="18" charset="0"/>
              </a:rPr>
              <a:t>3</a:t>
            </a:r>
            <a:r>
              <a:rPr lang="en-US" altLang="en-US" sz="2800" b="1" i="1" dirty="0" smtClean="0">
                <a:solidFill>
                  <a:srgbClr val="0000CC"/>
                </a:solidFill>
                <a:latin typeface="Times New Roman" panose="02020603050405020304" pitchFamily="18" charset="0"/>
                <a:cs typeface="Times New Roman" panose="02020603050405020304" pitchFamily="18" charset="0"/>
              </a:rPr>
              <a:t>giờ </a:t>
            </a:r>
            <a:r>
              <a:rPr lang="en-US" altLang="en-US" sz="2800" b="1" i="1" dirty="0" err="1" smtClean="0">
                <a:solidFill>
                  <a:srgbClr val="0000CC"/>
                </a:solidFill>
                <a:latin typeface="Times New Roman" panose="02020603050405020304" pitchFamily="18" charset="0"/>
                <a:cs typeface="Times New Roman" panose="02020603050405020304" pitchFamily="18" charset="0"/>
              </a:rPr>
              <a:t>chiều</a:t>
            </a:r>
            <a:r>
              <a:rPr lang="en-US" altLang="en-US" sz="2800" b="1" i="1" dirty="0" smtClean="0">
                <a:solidFill>
                  <a:srgbClr val="0000CC"/>
                </a:solidFill>
                <a:latin typeface="Times New Roman" panose="02020603050405020304" pitchFamily="18" charset="0"/>
                <a:cs typeface="Times New Roman" panose="02020603050405020304" pitchFamily="18" charset="0"/>
              </a:rPr>
              <a:t>, 2</a:t>
            </a:r>
            <a:r>
              <a:rPr lang="en-US" altLang="en-US" sz="2800" b="1" i="1" dirty="0" smtClean="0">
                <a:solidFill>
                  <a:srgbClr val="0000CC"/>
                </a:solidFill>
                <a:latin typeface="Times New Roman" panose="02020603050405020304" pitchFamily="18" charset="0"/>
                <a:cs typeface="Times New Roman" panose="02020603050405020304" pitchFamily="18" charset="0"/>
              </a:rPr>
              <a:t>/</a:t>
            </a:r>
            <a:r>
              <a:rPr lang="vi-VN" altLang="en-US" sz="2800" b="1" i="1" dirty="0" smtClean="0">
                <a:solidFill>
                  <a:srgbClr val="0000CC"/>
                </a:solidFill>
                <a:latin typeface="Times New Roman" panose="02020603050405020304" pitchFamily="18" charset="0"/>
                <a:cs typeface="Times New Roman" panose="02020603050405020304" pitchFamily="18" charset="0"/>
              </a:rPr>
              <a:t>1</a:t>
            </a:r>
            <a:r>
              <a:rPr lang="en-US" altLang="en-US" sz="2800" b="1" i="1" dirty="0" smtClean="0">
                <a:solidFill>
                  <a:srgbClr val="0000CC"/>
                </a:solidFill>
                <a:latin typeface="Times New Roman" panose="02020603050405020304" pitchFamily="18" charset="0"/>
                <a:cs typeface="Times New Roman" panose="02020603050405020304" pitchFamily="18" charset="0"/>
              </a:rPr>
              <a:t>/202</a:t>
            </a:r>
            <a:r>
              <a:rPr lang="en-US" altLang="en-US" sz="2800" b="1" i="1" dirty="0">
                <a:solidFill>
                  <a:srgbClr val="0000CC"/>
                </a:solidFill>
                <a:latin typeface="Times New Roman" panose="02020603050405020304" pitchFamily="18" charset="0"/>
                <a:cs typeface="Times New Roman" panose="02020603050405020304" pitchFamily="18" charset="0"/>
              </a:rPr>
              <a:t>5</a:t>
            </a:r>
            <a:endParaRPr lang="en-US" altLang="en-US" sz="2800" b="1" i="1" dirty="0">
              <a:solidFill>
                <a:srgbClr val="0000CC"/>
              </a:solidFill>
              <a:latin typeface="Times New Roman" panose="02020603050405020304" pitchFamily="18" charset="0"/>
              <a:cs typeface="Times New Roman" panose="02020603050405020304" pitchFamily="18" charset="0"/>
            </a:endParaRPr>
          </a:p>
          <a:p>
            <a:pPr lvl="0">
              <a:spcBef>
                <a:spcPct val="0"/>
              </a:spcBef>
            </a:pPr>
            <a:r>
              <a:rPr lang="en-US" altLang="en-US"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Bố</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mẹ</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ơi</a:t>
            </a:r>
            <a:r>
              <a:rPr lang="en-US" altLang="en-US" sz="2800" b="1" dirty="0" smtClean="0">
                <a:solidFill>
                  <a:srgbClr val="0000CC"/>
                </a:solidFill>
                <a:latin typeface="Times New Roman" panose="02020603050405020304" pitchFamily="18" charset="0"/>
                <a:cs typeface="Times New Roman" panose="02020603050405020304" pitchFamily="18" charset="0"/>
              </a:rPr>
              <a:t>!</a:t>
            </a:r>
            <a:endParaRPr lang="en-US" altLang="en-US" sz="2800" b="1" dirty="0">
              <a:solidFill>
                <a:srgbClr val="0000CC"/>
              </a:solidFill>
              <a:latin typeface="Times New Roman" panose="02020603050405020304" pitchFamily="18" charset="0"/>
              <a:cs typeface="Times New Roman" panose="02020603050405020304" pitchFamily="18" charset="0"/>
            </a:endParaRPr>
          </a:p>
          <a:p>
            <a:pPr lvl="0" algn="just">
              <a:spcBef>
                <a:spcPct val="0"/>
              </a:spcBef>
            </a:pPr>
            <a:r>
              <a:rPr lang="vi-VN"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Ông</a:t>
            </a:r>
            <a:r>
              <a:rPr lang="vi-VN" altLang="en-US" sz="2800" b="1" dirty="0">
                <a:solidFill>
                  <a:srgbClr val="0000CC"/>
                </a:solidFill>
                <a:latin typeface="Times New Roman" panose="02020603050405020304" pitchFamily="18" charset="0"/>
                <a:cs typeface="Times New Roman" panose="02020603050405020304" pitchFamily="18" charset="0"/>
              </a:rPr>
              <a:t> đến nhà </a:t>
            </a:r>
            <a:r>
              <a:rPr lang="en-US" altLang="en-US" sz="2800" b="1" dirty="0" err="1" smtClean="0">
                <a:solidFill>
                  <a:srgbClr val="0000CC"/>
                </a:solidFill>
                <a:latin typeface="Times New Roman" panose="02020603050405020304" pitchFamily="18" charset="0"/>
                <a:cs typeface="Times New Roman" panose="02020603050405020304" pitchFamily="18" charset="0"/>
              </a:rPr>
              <a:t>mình</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vi-VN" altLang="en-US" sz="2800" b="1" dirty="0" smtClean="0">
                <a:solidFill>
                  <a:srgbClr val="0000CC"/>
                </a:solidFill>
                <a:latin typeface="Times New Roman" panose="02020603050405020304" pitchFamily="18" charset="0"/>
                <a:cs typeface="Times New Roman" panose="02020603050405020304" pitchFamily="18" charset="0"/>
              </a:rPr>
              <a:t>chơi</a:t>
            </a:r>
            <a:r>
              <a:rPr lang="vi-VN"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Ông</a:t>
            </a:r>
            <a:r>
              <a:rPr lang="vi-VN" altLang="en-US" sz="2800" b="1" dirty="0">
                <a:solidFill>
                  <a:srgbClr val="0000CC"/>
                </a:solidFill>
                <a:latin typeface="Times New Roman" panose="02020603050405020304" pitchFamily="18" charset="0"/>
                <a:cs typeface="Times New Roman" panose="02020603050405020304" pitchFamily="18" charset="0"/>
              </a:rPr>
              <a:t> đợi mãi mà bố mẹ chưa về. </a:t>
            </a:r>
            <a:r>
              <a:rPr lang="en-US" altLang="en-US" sz="2800" b="1" dirty="0" err="1">
                <a:solidFill>
                  <a:srgbClr val="0000CC"/>
                </a:solidFill>
                <a:latin typeface="Times New Roman" panose="02020603050405020304" pitchFamily="18" charset="0"/>
                <a:cs typeface="Times New Roman" panose="02020603050405020304" pitchFamily="18" charset="0"/>
              </a:rPr>
              <a:t>Ông</a:t>
            </a:r>
            <a:r>
              <a:rPr lang="vi-VN" altLang="en-US" sz="2800" b="1" dirty="0">
                <a:solidFill>
                  <a:srgbClr val="0000CC"/>
                </a:solidFill>
                <a:latin typeface="Times New Roman" panose="02020603050405020304" pitchFamily="18" charset="0"/>
                <a:cs typeface="Times New Roman" panose="02020603050405020304" pitchFamily="18" charset="0"/>
              </a:rPr>
              <a:t> đưa con đi </a:t>
            </a:r>
            <a:r>
              <a:rPr lang="en-US" altLang="en-US" sz="2800" b="1" dirty="0" err="1">
                <a:solidFill>
                  <a:srgbClr val="0000CC"/>
                </a:solidFill>
                <a:latin typeface="Times New Roman" panose="02020603050405020304" pitchFamily="18" charset="0"/>
                <a:cs typeface="Times New Roman" panose="02020603050405020304" pitchFamily="18" charset="0"/>
              </a:rPr>
              <a:t>mua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sách</a:t>
            </a:r>
            <a:r>
              <a:rPr lang="en-US" altLang="en-US" sz="2800" b="1" dirty="0" smtClean="0">
                <a:solidFill>
                  <a:srgbClr val="0000CC"/>
                </a:solidFill>
                <a:latin typeface="Times New Roman" panose="02020603050405020304" pitchFamily="18" charset="0"/>
                <a:cs typeface="Times New Roman" panose="02020603050405020304" pitchFamily="18" charset="0"/>
              </a:rPr>
              <a:t> ở </a:t>
            </a:r>
            <a:r>
              <a:rPr lang="en-US" altLang="en-US" sz="2800" b="1" dirty="0" err="1" smtClean="0">
                <a:solidFill>
                  <a:srgbClr val="0000CC"/>
                </a:solidFill>
                <a:latin typeface="Times New Roman" panose="02020603050405020304" pitchFamily="18" charset="0"/>
                <a:cs typeface="Times New Roman" panose="02020603050405020304" pitchFamily="18" charset="0"/>
              </a:rPr>
              <a:t>nhà</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sách</a:t>
            </a:r>
            <a:r>
              <a:rPr lang="vi-VN" altLang="en-US" sz="2800" b="1" dirty="0" smtClean="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Khoảng </a:t>
            </a:r>
            <a:r>
              <a:rPr lang="en-US" altLang="en-US" sz="2800" b="1" dirty="0">
                <a:solidFill>
                  <a:srgbClr val="0000CC"/>
                </a:solidFill>
                <a:latin typeface="Times New Roman" panose="02020603050405020304" pitchFamily="18" charset="0"/>
                <a:cs typeface="Times New Roman" panose="02020603050405020304" pitchFamily="18" charset="0"/>
              </a:rPr>
              <a:t>5</a:t>
            </a:r>
            <a:r>
              <a:rPr lang="vi-VN" altLang="en-US" sz="2800" b="1" dirty="0" smtClean="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giờ </a:t>
            </a:r>
            <a:r>
              <a:rPr lang="en-US" altLang="en-US" sz="2800" b="1" dirty="0">
                <a:solidFill>
                  <a:srgbClr val="0000CC"/>
                </a:solidFill>
                <a:latin typeface="Times New Roman" panose="02020603050405020304" pitchFamily="18" charset="0"/>
                <a:cs typeface="Times New Roman" panose="02020603050405020304" pitchFamily="18" charset="0"/>
              </a:rPr>
              <a:t>con </a:t>
            </a:r>
            <a:r>
              <a:rPr lang="en-US" altLang="en-US" sz="2800" b="1" dirty="0" err="1">
                <a:solidFill>
                  <a:srgbClr val="0000CC"/>
                </a:solidFill>
                <a:latin typeface="Times New Roman" panose="02020603050405020304" pitchFamily="18" charset="0"/>
                <a:cs typeface="Times New Roman" panose="02020603050405020304" pitchFamily="18" charset="0"/>
              </a:rPr>
              <a:t>và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sẽ</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về</a:t>
            </a:r>
            <a:r>
              <a:rPr lang="vi-VN" altLang="en-US" sz="2800" b="1" dirty="0">
                <a:solidFill>
                  <a:srgbClr val="0000CC"/>
                </a:solidFill>
                <a:latin typeface="Times New Roman" panose="02020603050405020304" pitchFamily="18" charset="0"/>
                <a:cs typeface="Times New Roman" panose="02020603050405020304" pitchFamily="18" charset="0"/>
              </a:rPr>
              <a:t>.</a:t>
            </a:r>
            <a:r>
              <a:rPr lang="en-US" altLang="en-US" sz="2800" b="1" dirty="0">
                <a:solidFill>
                  <a:srgbClr val="0000CC"/>
                </a:solidFill>
                <a:latin typeface="Times New Roman" panose="02020603050405020304" pitchFamily="18" charset="0"/>
                <a:cs typeface="Times New Roman" panose="02020603050405020304" pitchFamily="18" charset="0"/>
              </a:rPr>
              <a:t> </a:t>
            </a:r>
          </a:p>
          <a:p>
            <a:pPr lvl="0" algn="ctr">
              <a:spcBef>
                <a:spcPct val="0"/>
              </a:spcBef>
            </a:pPr>
            <a:r>
              <a:rPr lang="en-US" altLang="en-US" sz="2800" b="1" dirty="0">
                <a:solidFill>
                  <a:srgbClr val="0000CC"/>
                </a:solidFill>
                <a:latin typeface="Times New Roman" panose="02020603050405020304" pitchFamily="18" charset="0"/>
                <a:cs typeface="Times New Roman" panose="02020603050405020304" pitchFamily="18" charset="0"/>
              </a:rPr>
              <a:t>           C</a:t>
            </a:r>
            <a:r>
              <a:rPr lang="vi-VN" altLang="en-US" sz="2800" b="1" dirty="0">
                <a:solidFill>
                  <a:srgbClr val="0000CC"/>
                </a:solidFill>
                <a:latin typeface="Times New Roman" panose="02020603050405020304" pitchFamily="18" charset="0"/>
                <a:cs typeface="Times New Roman" panose="02020603050405020304" pitchFamily="18" charset="0"/>
              </a:rPr>
              <a:t>on của bố mẹ</a:t>
            </a:r>
          </a:p>
          <a:p>
            <a:pPr lvl="0" algn="ctr">
              <a:spcBef>
                <a:spcPct val="0"/>
              </a:spcBef>
            </a:pPr>
            <a:r>
              <a:rPr lang="en-US" altLang="en-US" sz="2800" b="1" dirty="0">
                <a:solidFill>
                  <a:srgbClr val="0000CC"/>
                </a:solidFill>
                <a:latin typeface="Times New Roman" panose="02020603050405020304" pitchFamily="18" charset="0"/>
                <a:cs typeface="Times New Roman" panose="02020603050405020304" pitchFamily="18" charset="0"/>
              </a:rPr>
              <a:t>            </a:t>
            </a:r>
            <a:r>
              <a:rPr lang="vi-VN" altLang="en-US" sz="2800" b="1" dirty="0" smtClean="0">
                <a:solidFill>
                  <a:srgbClr val="0000CC"/>
                </a:solidFill>
                <a:latin typeface="Times New Roman" panose="02020603050405020304" pitchFamily="18" charset="0"/>
                <a:cs typeface="Times New Roman" panose="02020603050405020304" pitchFamily="18" charset="0"/>
              </a:rPr>
              <a:t>..............</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01338" y="3461657"/>
            <a:ext cx="10032274" cy="3046988"/>
          </a:xfrm>
          <a:prstGeom prst="rect">
            <a:avLst/>
          </a:prstGeom>
          <a:noFill/>
        </p:spPr>
        <p:txBody>
          <a:bodyPr wrap="square" rtlCol="0">
            <a:spAutoFit/>
          </a:bodyPr>
          <a:lstStyle/>
          <a:p>
            <a:pPr lvl="0" algn="ctr"/>
            <a:r>
              <a:rPr lang="vi-VN" sz="3200" b="1"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 </a:t>
            </a:r>
            <a:r>
              <a:rPr lang="vi-VN" sz="3200" b="1" i="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2/1/202</a:t>
            </a:r>
            <a:r>
              <a:rPr lang="en-US" sz="3200" b="1" i="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5</a:t>
            </a:r>
            <a:endParaRPr lang="en-US" sz="3200" b="1"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r>
              <a:rPr lang="en-US" sz="3200" dirty="0">
                <a:solidFill>
                  <a:prstClr val="black"/>
                </a:solidFill>
                <a:latin typeface="Calibri Light"/>
                <a:ea typeface="Arial-Rounded" panose="020B0500000000000000" pitchFamily="34" charset="0"/>
                <a:cs typeface="Arial-Rounded" panose="020B0500000000000000" pitchFamily="34" charset="0"/>
              </a:rPr>
              <a:t>           </a:t>
            </a:r>
            <a:r>
              <a:rPr lang="vi-VN" sz="3200" dirty="0">
                <a:solidFill>
                  <a:prstClr val="black"/>
                </a:solidFill>
                <a:latin typeface="Times New Roman" panose="02020603050405020304" pitchFamily="18" charset="0"/>
                <a:ea typeface="Arial-Rounded" panose="020B0500000000000000" pitchFamily="34" charset="0"/>
                <a:cs typeface="Arial-Rounded" panose="020B0500000000000000" pitchFamily="34" charset="0"/>
              </a:rPr>
              <a:t>Bố mẹ ơi! </a:t>
            </a:r>
            <a:endParaRPr lang="en-US" sz="3200" dirty="0">
              <a:solidFill>
                <a:prstClr val="black"/>
              </a:solidFill>
              <a:latin typeface="Calibri Light"/>
              <a:ea typeface="Arial-Rounded" panose="020B0500000000000000" pitchFamily="34" charset="0"/>
              <a:cs typeface="Arial-Rounded" panose="020B0500000000000000" pitchFamily="34" charset="0"/>
            </a:endParaRPr>
          </a:p>
          <a:p>
            <a:pPr lvl="0" algn="just"/>
            <a:r>
              <a:rPr lang="en-US" sz="3200" dirty="0">
                <a:solidFill>
                  <a:prstClr val="black"/>
                </a:solidFill>
                <a:latin typeface="Calibri Light"/>
                <a:ea typeface="Arial-Rounded" panose="020B0500000000000000" pitchFamily="34" charset="0"/>
                <a:cs typeface="Arial-Rounded" panose="020B0500000000000000" pitchFamily="34" charset="0"/>
              </a:rPr>
              <a:t>       </a:t>
            </a:r>
            <a:r>
              <a:rPr lang="vi-VN" sz="3200" dirty="0">
                <a:solidFill>
                  <a:prstClr val="black"/>
                </a:solidFill>
                <a:latin typeface="Times New Roman" panose="02020603050405020304" pitchFamily="18" charset="0"/>
                <a:ea typeface="Arial-Rounded" panose="020B0500000000000000" pitchFamily="34" charset="0"/>
                <a:cs typeface="Arial-Rounded" panose="020B0500000000000000" pitchFamily="34" charset="0"/>
              </a:rPr>
              <a:t>Chiều nay ông qua đón con đi mua sách. Con đi cùng với ông</a:t>
            </a:r>
            <a:r>
              <a:rPr lang="en-US" sz="3200" dirty="0">
                <a:solidFill>
                  <a:prstClr val="black"/>
                </a:solidFill>
                <a:latin typeface="Calibri Light"/>
                <a:ea typeface="Arial-Rounded" panose="020B0500000000000000" pitchFamily="34" charset="0"/>
                <a:cs typeface="Arial-Rounded" panose="020B0500000000000000" pitchFamily="34" charset="0"/>
              </a:rPr>
              <a:t>,</a:t>
            </a:r>
            <a:r>
              <a:rPr lang="vi-VN" sz="3200" dirty="0">
                <a:solidFill>
                  <a:prstClr val="black"/>
                </a:solidFill>
                <a:latin typeface="Times New Roman" panose="02020603050405020304" pitchFamily="18" charset="0"/>
                <a:ea typeface="Arial-Rounded" panose="020B0500000000000000" pitchFamily="34" charset="0"/>
                <a:cs typeface="Arial-Rounded" panose="020B0500000000000000" pitchFamily="34" charset="0"/>
              </a:rPr>
              <a:t> mua xong con sẽ về, bố mẹ nhé!</a:t>
            </a:r>
          </a:p>
          <a:p>
            <a:pPr lvl="0" algn="ctr"/>
            <a:r>
              <a:rPr lang="vi-VN" sz="3200" dirty="0">
                <a:solidFill>
                  <a:prstClr val="black"/>
                </a:solidFill>
                <a:latin typeface="Times New Roman" panose="02020603050405020304" pitchFamily="18" charset="0"/>
                <a:ea typeface="Arial-Rounded" panose="020B0500000000000000" pitchFamily="34" charset="0"/>
                <a:cs typeface="Arial-Rounded" panose="020B0500000000000000" pitchFamily="34" charset="0"/>
              </a:rPr>
              <a:t>Con của bố mẹ</a:t>
            </a:r>
            <a:endParaRPr lang="en-US" sz="3200" dirty="0">
              <a:solidFill>
                <a:prstClr val="black"/>
              </a:solidFill>
              <a:latin typeface="Calibri Light"/>
              <a:ea typeface="Arial-Rounded" panose="020B0500000000000000" pitchFamily="34" charset="0"/>
              <a:cs typeface="Arial-Rounded" panose="020B0500000000000000" pitchFamily="34" charset="0"/>
            </a:endParaRPr>
          </a:p>
          <a:p>
            <a:pPr lvl="0" algn="ctr"/>
            <a:r>
              <a:rPr lang="vi-VN" sz="3200" dirty="0" smtClean="0">
                <a:solidFill>
                  <a:prstClr val="black"/>
                </a:solidFill>
                <a:latin typeface="Times New Roman" panose="02020603050405020304" pitchFamily="18" charset="0"/>
                <a:ea typeface="Arial-Rounded" panose="020B0500000000000000" pitchFamily="34" charset="0"/>
                <a:cs typeface="Arial-Rounded" panose="020B0500000000000000" pitchFamily="34" charset="0"/>
              </a:rPr>
              <a:t>..................</a:t>
            </a:r>
            <a:endParaRPr lang="vi-VN" sz="3200" dirty="0">
              <a:solidFill>
                <a:prstClr val="black"/>
              </a:solidFill>
              <a:latin typeface="Times New Roman" panose="02020603050405020304"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71538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390</Words>
  <Application>Microsoft Office PowerPoint</Application>
  <PresentationFormat>Widescreen</PresentationFormat>
  <Paragraphs>40</Paragraphs>
  <Slides>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SimSun</vt:lpstr>
      <vt:lpstr>.VnAvant</vt:lpstr>
      <vt:lpstr>Arial</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KNC</cp:lastModifiedBy>
  <cp:revision>78</cp:revision>
  <dcterms:created xsi:type="dcterms:W3CDTF">2021-05-10T11:43:51Z</dcterms:created>
  <dcterms:modified xsi:type="dcterms:W3CDTF">2025-01-02T07:07:43Z</dcterms:modified>
</cp:coreProperties>
</file>