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440" r:id="rId2"/>
    <p:sldId id="483" r:id="rId3"/>
    <p:sldId id="484" r:id="rId4"/>
    <p:sldId id="465" r:id="rId5"/>
    <p:sldId id="444" r:id="rId6"/>
    <p:sldId id="479" r:id="rId7"/>
    <p:sldId id="261" r:id="rId8"/>
    <p:sldId id="264" r:id="rId9"/>
    <p:sldId id="267" r:id="rId10"/>
    <p:sldId id="357" r:id="rId11"/>
    <p:sldId id="480" r:id="rId12"/>
    <p:sldId id="356" r:id="rId13"/>
    <p:sldId id="481" r:id="rId14"/>
    <p:sldId id="362" r:id="rId15"/>
    <p:sldId id="471" r:id="rId16"/>
    <p:sldId id="486" r:id="rId17"/>
    <p:sldId id="487" r:id="rId18"/>
    <p:sldId id="485" r:id="rId19"/>
    <p:sldId id="429" r:id="rId20"/>
    <p:sldId id="457" r:id="rId21"/>
    <p:sldId id="482" r:id="rId22"/>
    <p:sldId id="488" r:id="rId23"/>
    <p:sldId id="489" r:id="rId24"/>
    <p:sldId id="436" r:id="rId25"/>
    <p:sldId id="490" r:id="rId26"/>
    <p:sldId id="455" r:id="rId27"/>
    <p:sldId id="47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9EDFF"/>
    <a:srgbClr val="7DDDFF"/>
    <a:srgbClr val="2DC8FF"/>
    <a:srgbClr val="5BC1D5"/>
    <a:srgbClr val="0000FF"/>
    <a:srgbClr val="F59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p:cViewPr>
        <p:scale>
          <a:sx n="61" d="100"/>
          <a:sy n="61" d="100"/>
        </p:scale>
        <p:origin x="-704" y="-236"/>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0CDAB-23DC-42B8-952C-8B3C70B03EC0}"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FF862-D969-4D5A-90EB-127E849ED7A5}" type="slidenum">
              <a:rPr lang="en-US" smtClean="0"/>
              <a:t>‹#›</a:t>
            </a:fld>
            <a:endParaRPr lang="en-US"/>
          </a:p>
        </p:txBody>
      </p:sp>
    </p:spTree>
    <p:extLst>
      <p:ext uri="{BB962C8B-B14F-4D97-AF65-F5344CB8AC3E}">
        <p14:creationId xmlns:p14="http://schemas.microsoft.com/office/powerpoint/2010/main" val="348863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56204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5</a:t>
            </a:fld>
            <a:endParaRPr lang="zh-CN" altLang="en-US"/>
          </a:p>
        </p:txBody>
      </p:sp>
    </p:spTree>
    <p:extLst>
      <p:ext uri="{BB962C8B-B14F-4D97-AF65-F5344CB8AC3E}">
        <p14:creationId xmlns:p14="http://schemas.microsoft.com/office/powerpoint/2010/main" val="3334124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6</a:t>
            </a:fld>
            <a:endParaRPr lang="zh-CN" altLang="en-US"/>
          </a:p>
        </p:txBody>
      </p:sp>
    </p:spTree>
    <p:extLst>
      <p:ext uri="{BB962C8B-B14F-4D97-AF65-F5344CB8AC3E}">
        <p14:creationId xmlns:p14="http://schemas.microsoft.com/office/powerpoint/2010/main" val="3268003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11</a:t>
            </a:fld>
            <a:endParaRPr lang="zh-CN" altLang="en-US"/>
          </a:p>
        </p:txBody>
      </p:sp>
    </p:spTree>
    <p:extLst>
      <p:ext uri="{BB962C8B-B14F-4D97-AF65-F5344CB8AC3E}">
        <p14:creationId xmlns:p14="http://schemas.microsoft.com/office/powerpoint/2010/main" val="219869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13</a:t>
            </a:fld>
            <a:endParaRPr lang="zh-CN" altLang="en-US"/>
          </a:p>
        </p:txBody>
      </p:sp>
    </p:spTree>
    <p:extLst>
      <p:ext uri="{BB962C8B-B14F-4D97-AF65-F5344CB8AC3E}">
        <p14:creationId xmlns:p14="http://schemas.microsoft.com/office/powerpoint/2010/main" val="259603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2797F697-5284-4A62-9B07-370CE14EBE5B}" type="slidenum">
              <a:rPr lang="zh-CN" altLang="en-US" smtClean="0"/>
              <a:t>21</a:t>
            </a:fld>
            <a:endParaRPr lang="zh-CN" altLang="en-US"/>
          </a:p>
        </p:txBody>
      </p:sp>
    </p:spTree>
    <p:extLst>
      <p:ext uri="{BB962C8B-B14F-4D97-AF65-F5344CB8AC3E}">
        <p14:creationId xmlns:p14="http://schemas.microsoft.com/office/powerpoint/2010/main" val="2025300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74446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85713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473758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3587745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991357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CCC23D-CC49-4D1C-8102-8F27974667DE}"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137155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CC23D-CC49-4D1C-8102-8F27974667DE}"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279224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CC23D-CC49-4D1C-8102-8F27974667DE}"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7549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CC23D-CC49-4D1C-8102-8F27974667DE}"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31702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CC23D-CC49-4D1C-8102-8F27974667DE}"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92755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165737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CCC23D-CC49-4D1C-8102-8F27974667DE}"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8CD67-DBA6-400A-93A5-922E9EDE5DED}" type="slidenum">
              <a:rPr lang="en-US" smtClean="0"/>
              <a:t>‹#›</a:t>
            </a:fld>
            <a:endParaRPr lang="en-US"/>
          </a:p>
        </p:txBody>
      </p:sp>
    </p:spTree>
    <p:extLst>
      <p:ext uri="{BB962C8B-B14F-4D97-AF65-F5344CB8AC3E}">
        <p14:creationId xmlns:p14="http://schemas.microsoft.com/office/powerpoint/2010/main" val="3030983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CC23D-CC49-4D1C-8102-8F27974667DE}" type="datetimeFigureOut">
              <a:rPr lang="en-US" smtClean="0"/>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8CD67-DBA6-400A-93A5-922E9EDE5DED}" type="slidenum">
              <a:rPr lang="en-US" smtClean="0"/>
              <a:t>‹#›</a:t>
            </a:fld>
            <a:endParaRPr lang="en-US"/>
          </a:p>
        </p:txBody>
      </p:sp>
    </p:spTree>
    <p:extLst>
      <p:ext uri="{BB962C8B-B14F-4D97-AF65-F5344CB8AC3E}">
        <p14:creationId xmlns:p14="http://schemas.microsoft.com/office/powerpoint/2010/main" val="142093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fif"/><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7" name="TextBox 2"/>
          <p:cNvSpPr txBox="1">
            <a:spLocks noChangeArrowheads="1"/>
          </p:cNvSpPr>
          <p:nvPr/>
        </p:nvSpPr>
        <p:spPr bwMode="auto">
          <a:xfrm>
            <a:off x="3787462" y="2443561"/>
            <a:ext cx="429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a:solidFill>
                  <a:srgbClr val="C00000"/>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1420090391"/>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xmlns="" id="{68F2ED17-4451-41B2-A4E7-67E8AFCB4B16}"/>
              </a:ext>
            </a:extLst>
          </p:cNvPr>
          <p:cNvSpPr txBox="1"/>
          <p:nvPr/>
        </p:nvSpPr>
        <p:spPr>
          <a:xfrm>
            <a:off x="977199" y="2532981"/>
            <a:ext cx="10481376"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LUYỆN ĐỌC THEO NHÓM </a:t>
            </a:r>
            <a:r>
              <a:rPr lang="en-US" sz="6000" b="1" kern="0" dirty="0" smtClean="0">
                <a:ln/>
                <a:solidFill>
                  <a:srgbClr val="C00000"/>
                </a:solidFill>
                <a:latin typeface="Times New Roman" panose="02020603050405020304" pitchFamily="18" charset="0"/>
                <a:cs typeface="Times New Roman" panose="02020603050405020304" pitchFamily="18" charset="0"/>
                <a:sym typeface="+mn-ea"/>
              </a:rPr>
              <a:t>3</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31542925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578" y="194082"/>
            <a:ext cx="11682620" cy="6494085"/>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TRÊN CÁC MIỀN ĐẤT NƯỚC</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Đất</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Việt</a:t>
            </a:r>
            <a:r>
              <a:rPr lang="en-US" sz="2600" dirty="0">
                <a:solidFill>
                  <a:srgbClr val="FF0000"/>
                </a:solidFill>
                <a:latin typeface="Times New Roman" panose="02020603050405020304" pitchFamily="18" charset="0"/>
                <a:cs typeface="Times New Roman" panose="02020603050405020304" pitchFamily="18" charset="0"/>
              </a:rPr>
              <a:t> Nam </a:t>
            </a:r>
            <a:r>
              <a:rPr lang="en-US" sz="2600" dirty="0" err="1">
                <a:solidFill>
                  <a:srgbClr val="FF0000"/>
                </a:solidFill>
                <a:latin typeface="Times New Roman" panose="02020603050405020304" pitchFamily="18" charset="0"/>
                <a:cs typeface="Times New Roman" panose="02020603050405020304" pitchFamily="18" charset="0"/>
              </a:rPr>
              <a:t>thật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tươi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đẹp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Hãy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cùng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thăm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miền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 qua </a:t>
            </a:r>
            <a:r>
              <a:rPr lang="en-US" sz="2600" dirty="0" err="1">
                <a:solidFill>
                  <a:srgbClr val="FF0000"/>
                </a:solidFill>
                <a:latin typeface="Times New Roman" panose="02020603050405020304" pitchFamily="18" charset="0"/>
                <a:cs typeface="Times New Roman" panose="02020603050405020304" pitchFamily="18" charset="0"/>
              </a:rPr>
              <a:t>những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câu</a:t>
            </a:r>
            <a:r>
              <a:rPr lang="en-US" sz="2600" dirty="0">
                <a:solidFill>
                  <a:srgbClr val="FF0000"/>
                </a:solidFill>
                <a:latin typeface="Times New Roman" panose="02020603050405020304" pitchFamily="18" charset="0"/>
                <a:cs typeface="Times New Roman" panose="02020603050405020304" pitchFamily="18" charset="0"/>
              </a:rPr>
              <a:t> ca </a:t>
            </a:r>
            <a:r>
              <a:rPr lang="en-US" sz="2600" dirty="0" err="1">
                <a:solidFill>
                  <a:srgbClr val="FF0000"/>
                </a:solidFill>
                <a:latin typeface="Times New Roman" panose="02020603050405020304" pitchFamily="18" charset="0"/>
                <a:cs typeface="Times New Roman" panose="02020603050405020304" pitchFamily="18" charset="0"/>
              </a:rPr>
              <a:t>dao</a:t>
            </a:r>
            <a:r>
              <a:rPr lang="en-US" sz="2600" dirty="0">
                <a:solidFill>
                  <a:srgbClr val="FF0000"/>
                </a:solidFill>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Đầu</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tiên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chúng</a:t>
            </a:r>
            <a:r>
              <a:rPr lang="en-US" sz="2600" dirty="0">
                <a:solidFill>
                  <a:srgbClr val="0000FF"/>
                </a:solidFill>
                <a:latin typeface="Times New Roman" panose="02020603050405020304" pitchFamily="18" charset="0"/>
                <a:cs typeface="Times New Roman" panose="02020603050405020304" pitchFamily="18" charset="0"/>
              </a:rPr>
              <a:t> ta </a:t>
            </a:r>
            <a:r>
              <a:rPr lang="en-US" sz="2600" dirty="0" err="1">
                <a:solidFill>
                  <a:srgbClr val="0000FF"/>
                </a:solidFill>
                <a:latin typeface="Times New Roman" panose="02020603050405020304" pitchFamily="18" charset="0"/>
                <a:cs typeface="Times New Roman" panose="02020603050405020304" pitchFamily="18" charset="0"/>
              </a:rPr>
              <a:t>sẽ</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đến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Phú</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Thọ</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miền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Bắc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nước</a:t>
            </a:r>
            <a:r>
              <a:rPr lang="en-US" sz="2600" dirty="0">
                <a:solidFill>
                  <a:srgbClr val="0000FF"/>
                </a:solidFill>
                <a:latin typeface="Times New Roman" panose="02020603050405020304" pitchFamily="18" charset="0"/>
                <a:cs typeface="Times New Roman" panose="02020603050405020304" pitchFamily="18" charset="0"/>
              </a:rPr>
              <a:t> ta, </a:t>
            </a:r>
            <a:r>
              <a:rPr lang="en-US" sz="2600" dirty="0" err="1">
                <a:solidFill>
                  <a:srgbClr val="0000FF"/>
                </a:solidFill>
                <a:latin typeface="Times New Roman" panose="02020603050405020304" pitchFamily="18" charset="0"/>
                <a:cs typeface="Times New Roman" panose="02020603050405020304" pitchFamily="18" charset="0"/>
              </a:rPr>
              <a:t>nơi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có</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thờ</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Vua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nơi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gọi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là</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quê</a:t>
            </a:r>
            <a:r>
              <a:rPr lang="en-US" sz="2600" dirty="0">
                <a:solidFill>
                  <a:srgbClr val="0000FF"/>
                </a:solidFill>
                <a:latin typeface="Times New Roman" panose="02020603050405020304" pitchFamily="18" charset="0"/>
                <a:cs typeface="Times New Roman" panose="02020603050405020304" pitchFamily="18" charset="0"/>
              </a:rPr>
              <a:t> cha </a:t>
            </a:r>
            <a:r>
              <a:rPr lang="en-US" sz="2600" dirty="0" err="1">
                <a:solidFill>
                  <a:srgbClr val="0000FF"/>
                </a:solidFill>
                <a:latin typeface="Times New Roman" panose="02020603050405020304" pitchFamily="18" charset="0"/>
                <a:cs typeface="Times New Roman" panose="02020603050405020304" pitchFamily="18" charset="0"/>
              </a:rPr>
              <a:t>đất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tổ</a:t>
            </a:r>
            <a:r>
              <a:rPr lang="en-US" sz="2600" dirty="0">
                <a:solidFill>
                  <a:srgbClr val="0000FF"/>
                </a:solidFill>
                <a:latin typeface="Times New Roman" panose="02020603050405020304" pitchFamily="18" charset="0"/>
                <a:cs typeface="Times New Roman" panose="02020603050405020304" pitchFamily="18" charset="0"/>
              </a:rPr>
              <a:t>”:</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Dù</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ai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ngược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về</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xuôi</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err="1" smtClean="0">
                <a:solidFill>
                  <a:srgbClr val="0000FF"/>
                </a:solidFill>
                <a:latin typeface="Times New Roman" panose="02020603050405020304" pitchFamily="18" charset="0"/>
                <a:cs typeface="Times New Roman" panose="02020603050405020304" pitchFamily="18" charset="0"/>
              </a:rPr>
              <a:t>Nhớ</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ngày</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Giỗ</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Tổ</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Mười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tháng</a:t>
            </a:r>
            <a:r>
              <a:rPr lang="en-US" sz="2600" dirty="0">
                <a:solidFill>
                  <a:srgbClr val="0000FF"/>
                </a:solidFill>
                <a:latin typeface="Times New Roman" panose="02020603050405020304" pitchFamily="18" charset="0"/>
                <a:cs typeface="Times New Roman" panose="02020603050405020304" pitchFamily="18" charset="0"/>
              </a:rPr>
              <a:t> Ba.</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Tiếp</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đến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chúng</a:t>
            </a:r>
            <a:r>
              <a:rPr lang="en-US" sz="2600" dirty="0">
                <a:solidFill>
                  <a:srgbClr val="0000FF"/>
                </a:solidFill>
                <a:latin typeface="Times New Roman" panose="02020603050405020304" pitchFamily="18" charset="0"/>
                <a:cs typeface="Times New Roman" panose="02020603050405020304" pitchFamily="18" charset="0"/>
              </a:rPr>
              <a:t> ta </a:t>
            </a:r>
            <a:r>
              <a:rPr lang="en-US" sz="2600" dirty="0" err="1">
                <a:solidFill>
                  <a:srgbClr val="0000FF"/>
                </a:solidFill>
                <a:latin typeface="Times New Roman" panose="02020603050405020304" pitchFamily="18" charset="0"/>
                <a:cs typeface="Times New Roman" panose="02020603050405020304" pitchFamily="18" charset="0"/>
              </a:rPr>
              <a:t>cùng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vào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miền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Trung</a:t>
            </a:r>
            <a:r>
              <a:rPr lang="en-US" sz="2600" dirty="0" smtClean="0">
                <a:solidFill>
                  <a:srgbClr val="0000FF"/>
                </a:solidFill>
                <a:latin typeface="Times New Roman" panose="02020603050405020304" pitchFamily="18" charset="0"/>
                <a:cs typeface="Times New Roman" panose="02020603050405020304" pitchFamily="18" charset="0"/>
              </a:rPr>
              <a:t>:</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Đường</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vô</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xứ</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Nghệ</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quanh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quanh</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cs typeface="Times New Roman" panose="02020603050405020304" pitchFamily="18" charset="0"/>
              </a:rPr>
              <a:t>                  Non </a:t>
            </a:r>
            <a:r>
              <a:rPr lang="en-US" sz="2600" dirty="0" err="1">
                <a:solidFill>
                  <a:srgbClr val="0000FF"/>
                </a:solidFill>
                <a:latin typeface="Times New Roman" panose="02020603050405020304" pitchFamily="18" charset="0"/>
                <a:cs typeface="Times New Roman" panose="02020603050405020304" pitchFamily="18" charset="0"/>
              </a:rPr>
              <a:t>xanh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nước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biếc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như</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tranh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họa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đồ</a:t>
            </a:r>
            <a:r>
              <a:rPr lang="en-US" sz="2600" dirty="0" smtClean="0">
                <a:solidFill>
                  <a:srgbClr val="0000FF"/>
                </a:solidFill>
                <a:latin typeface="Times New Roman" panose="02020603050405020304" pitchFamily="18" charset="0"/>
                <a:cs typeface="Times New Roman" panose="02020603050405020304" pitchFamily="18" charset="0"/>
              </a:rPr>
              <a:t>.</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Và</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chúng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ra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khám</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phá</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miền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đất</a:t>
            </a:r>
            <a:r>
              <a:rPr lang="en-US" sz="2600" dirty="0">
                <a:solidFill>
                  <a:srgbClr val="0000FF"/>
                </a:solidFill>
                <a:latin typeface="Times New Roman" panose="02020603050405020304" pitchFamily="18" charset="0"/>
                <a:cs typeface="Times New Roman" panose="02020603050405020304" pitchFamily="18" charset="0"/>
              </a:rPr>
              <a:t> Nam </a:t>
            </a:r>
            <a:r>
              <a:rPr lang="en-US" sz="2600" dirty="0" err="1">
                <a:solidFill>
                  <a:srgbClr val="0000FF"/>
                </a:solidFill>
                <a:latin typeface="Times New Roman" panose="02020603050405020304" pitchFamily="18" charset="0"/>
                <a:cs typeface="Times New Roman" panose="02020603050405020304" pitchFamily="18" charset="0"/>
              </a:rPr>
              <a:t>Bộ</a:t>
            </a:r>
            <a:r>
              <a:rPr lang="en-US" sz="2600" dirty="0">
                <a:solidFill>
                  <a:srgbClr val="0000FF"/>
                </a:solidFill>
                <a:latin typeface="Times New Roman" panose="02020603050405020304" pitchFamily="18" charset="0"/>
                <a:cs typeface="Times New Roman" panose="02020603050405020304" pitchFamily="18" charset="0"/>
              </a:rPr>
              <a:t>:</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Đồng</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Tháp</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a:t>
            </a:r>
            <a:r>
              <a:rPr lang="en-US" sz="2600" dirty="0" err="1" smtClean="0">
                <a:solidFill>
                  <a:srgbClr val="0000FF"/>
                </a:solidFill>
                <a:latin typeface="Times New Roman" panose="02020603050405020304" pitchFamily="18" charset="0"/>
                <a:cs typeface="Times New Roman" panose="02020603050405020304" pitchFamily="18" charset="0"/>
              </a:rPr>
              <a:t>ười</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cò</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thẳng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cánh</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Nước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Tháp</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Mười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lóng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lánh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tôm</a:t>
            </a:r>
            <a:r>
              <a:rPr lang="en-US" sz="2600" dirty="0" smtClean="0">
                <a:solidFill>
                  <a:srgbClr val="0000FF"/>
                </a:solidFill>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Vậy</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p>
          <a:p>
            <a:pPr algn="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Thùy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tổng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hợp</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014124" y="2036447"/>
            <a:ext cx="2400287" cy="1520182"/>
          </a:xfrm>
          <a:prstGeom prst="rect">
            <a:avLst/>
          </a:prstGeom>
        </p:spPr>
      </p:pic>
      <p:pic>
        <p:nvPicPr>
          <p:cNvPr id="7" name="Picture 6"/>
          <p:cNvPicPr>
            <a:picLocks noChangeAspect="1"/>
          </p:cNvPicPr>
          <p:nvPr/>
        </p:nvPicPr>
        <p:blipFill>
          <a:blip r:embed="rId4"/>
          <a:stretch>
            <a:fillRect/>
          </a:stretch>
        </p:blipFill>
        <p:spPr>
          <a:xfrm>
            <a:off x="9805051" y="1956169"/>
            <a:ext cx="2095147" cy="1600460"/>
          </a:xfrm>
          <a:prstGeom prst="rect">
            <a:avLst/>
          </a:prstGeom>
        </p:spPr>
      </p:pic>
      <p:pic>
        <p:nvPicPr>
          <p:cNvPr id="8" name="Picture 7"/>
          <p:cNvPicPr>
            <a:picLocks noChangeAspect="1"/>
          </p:cNvPicPr>
          <p:nvPr/>
        </p:nvPicPr>
        <p:blipFill>
          <a:blip r:embed="rId5"/>
          <a:stretch>
            <a:fillRect/>
          </a:stretch>
        </p:blipFill>
        <p:spPr>
          <a:xfrm>
            <a:off x="7152488" y="3620252"/>
            <a:ext cx="4747710" cy="1537496"/>
          </a:xfrm>
          <a:prstGeom prst="rect">
            <a:avLst/>
          </a:prstGeom>
        </p:spPr>
      </p:pic>
    </p:spTree>
    <p:extLst>
      <p:ext uri="{BB962C8B-B14F-4D97-AF65-F5344CB8AC3E}">
        <p14:creationId xmlns:p14="http://schemas.microsoft.com/office/powerpoint/2010/main" val="4157274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xmlns="" id="{68F2ED17-4451-41B2-A4E7-67E8AFCB4B16}"/>
              </a:ext>
            </a:extLst>
          </p:cNvPr>
          <p:cNvSpPr txBox="1"/>
          <p:nvPr/>
        </p:nvSpPr>
        <p:spPr>
          <a:xfrm>
            <a:off x="977199" y="2532981"/>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LUYỆN ĐỌC CẢ BÀI</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217466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578" y="194082"/>
            <a:ext cx="11682620" cy="6494085"/>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TRÊN CÁC MIỀN ĐẤT NƯỚC</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Đất</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thật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ca </a:t>
            </a:r>
            <a:r>
              <a:rPr lang="en-US" sz="2600" dirty="0" err="1">
                <a:latin typeface="Times New Roman" panose="02020603050405020304" pitchFamily="18" charset="0"/>
                <a:cs typeface="Times New Roman" panose="02020603050405020304" pitchFamily="18" charset="0"/>
              </a:rPr>
              <a:t>dao</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Đầu</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quê</a:t>
            </a:r>
            <a:r>
              <a:rPr lang="en-US" sz="2600" dirty="0">
                <a:latin typeface="Times New Roman" panose="02020603050405020304" pitchFamily="18" charset="0"/>
                <a:cs typeface="Times New Roman" panose="02020603050405020304" pitchFamily="18" charset="0"/>
              </a:rPr>
              <a:t> cha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Dù</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xuôi</a:t>
            </a:r>
            <a:endParaRPr lang="en-US" sz="2600" dirty="0">
              <a:latin typeface="Times New Roman" panose="02020603050405020304" pitchFamily="18" charset="0"/>
              <a:cs typeface="Times New Roman" panose="02020603050405020304" pitchFamily="18" charset="0"/>
            </a:endParaRPr>
          </a:p>
          <a:p>
            <a:pPr algn="just"/>
            <a:r>
              <a:rPr lang="en-US" sz="2600" dirty="0" err="1" smtClean="0">
                <a:latin typeface="Times New Roman" panose="02020603050405020304" pitchFamily="18" charset="0"/>
                <a:cs typeface="Times New Roman" panose="02020603050405020304" pitchFamily="18" charset="0"/>
              </a:rPr>
              <a:t>Nhớ</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Giỗ</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tháng</a:t>
            </a:r>
            <a:r>
              <a:rPr lang="en-US" sz="2600" dirty="0">
                <a:latin typeface="Times New Roman" panose="02020603050405020304" pitchFamily="18" charset="0"/>
                <a:cs typeface="Times New Roman" panose="02020603050405020304" pitchFamily="18" charset="0"/>
              </a:rPr>
              <a:t> Ba.</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Tiếp</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Trung</a:t>
            </a:r>
            <a:r>
              <a:rPr lang="en-US" sz="2600" dirty="0" smtClean="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xứ</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Nghệ</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Bộ</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Đồng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a:t>
            </a:r>
            <a:r>
              <a:rPr lang="en-US" sz="2600" dirty="0" err="1" smtClean="0">
                <a:latin typeface="Times New Roman" panose="02020603050405020304" pitchFamily="18" charset="0"/>
                <a:cs typeface="Times New Roman" panose="02020603050405020304" pitchFamily="18" charset="0"/>
              </a:rPr>
              <a:t>ười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a:t>
            </a:r>
            <a:r>
              <a:rPr lang="en-US" sz="2600" dirty="0">
                <a:latin typeface="Times New Roman" panose="02020603050405020304" pitchFamily="18" charset="0"/>
                <a:cs typeface="Times New Roman" panose="02020603050405020304" pitchFamily="18" charset="0"/>
              </a:rPr>
              <a:t> bay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Nước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tôm</a:t>
            </a:r>
            <a:r>
              <a:rPr lang="en-US" sz="2600" dirty="0" smtClean="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Vậy</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p>
          <a:p>
            <a:pPr algn="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Thùy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tổng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hợp</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014124" y="2036447"/>
            <a:ext cx="2400287" cy="1520182"/>
          </a:xfrm>
          <a:prstGeom prst="rect">
            <a:avLst/>
          </a:prstGeom>
        </p:spPr>
      </p:pic>
      <p:pic>
        <p:nvPicPr>
          <p:cNvPr id="7" name="Picture 6"/>
          <p:cNvPicPr>
            <a:picLocks noChangeAspect="1"/>
          </p:cNvPicPr>
          <p:nvPr/>
        </p:nvPicPr>
        <p:blipFill>
          <a:blip r:embed="rId4"/>
          <a:stretch>
            <a:fillRect/>
          </a:stretch>
        </p:blipFill>
        <p:spPr>
          <a:xfrm>
            <a:off x="9805051" y="1956169"/>
            <a:ext cx="2095147" cy="1600460"/>
          </a:xfrm>
          <a:prstGeom prst="rect">
            <a:avLst/>
          </a:prstGeom>
        </p:spPr>
      </p:pic>
      <p:pic>
        <p:nvPicPr>
          <p:cNvPr id="8" name="Picture 7"/>
          <p:cNvPicPr>
            <a:picLocks noChangeAspect="1"/>
          </p:cNvPicPr>
          <p:nvPr/>
        </p:nvPicPr>
        <p:blipFill>
          <a:blip r:embed="rId5"/>
          <a:stretch>
            <a:fillRect/>
          </a:stretch>
        </p:blipFill>
        <p:spPr>
          <a:xfrm>
            <a:off x="7152488" y="3620252"/>
            <a:ext cx="4747710" cy="1537496"/>
          </a:xfrm>
          <a:prstGeom prst="rect">
            <a:avLst/>
          </a:prstGeom>
        </p:spPr>
      </p:pic>
    </p:spTree>
    <p:extLst>
      <p:ext uri="{BB962C8B-B14F-4D97-AF65-F5344CB8AC3E}">
        <p14:creationId xmlns:p14="http://schemas.microsoft.com/office/powerpoint/2010/main" val="350101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xmlns="" id="{A3E69F00-A847-49EA-8CC4-EE78A5F6C015}"/>
              </a:ext>
            </a:extLst>
          </p:cNvPr>
          <p:cNvSpPr txBox="1"/>
          <p:nvPr/>
        </p:nvSpPr>
        <p:spPr>
          <a:xfrm>
            <a:off x="1133580" y="2413337"/>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TÌM HIỂU BÀI</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2121407610"/>
      </p:ext>
    </p:extLst>
  </p:cSld>
  <p:clrMapOvr>
    <a:masterClrMapping/>
  </p:clrMapOvr>
  <p:transition spd="slow" advTm="1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 y="115635"/>
            <a:ext cx="6096000" cy="729430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endParaRPr lang="en-US"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Ba.</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Non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p>
          <a:p>
            <a:pPr algn="just">
              <a:lnSpc>
                <a:spcPct val="150000"/>
              </a:lnSpc>
              <a:spcAft>
                <a:spcPts val="0"/>
              </a:spcAft>
            </a:pPr>
            <a:endParaRPr lang="en-US" sz="2400" dirty="0">
              <a:latin typeface="Times New Roman" panose="02020603050405020304" pitchFamily="18" charset="0"/>
              <a:ea typeface="Times New Roman" panose="02020603050405020304" pitchFamily="18" charset="0"/>
            </a:endParaRPr>
          </a:p>
        </p:txBody>
      </p:sp>
      <p:cxnSp>
        <p:nvCxnSpPr>
          <p:cNvPr id="5" name="Straight Connector 4"/>
          <p:cNvCxnSpPr/>
          <p:nvPr/>
        </p:nvCxnSpPr>
        <p:spPr>
          <a:xfrm>
            <a:off x="6317673" y="200524"/>
            <a:ext cx="0" cy="63665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382989" y="115635"/>
            <a:ext cx="5593277" cy="1754326"/>
          </a:xfrm>
          <a:prstGeom prst="rect">
            <a:avLst/>
          </a:prstGeom>
        </p:spPr>
        <p:txBody>
          <a:bodyPr wrap="square">
            <a:spAutoFit/>
          </a:bodyPr>
          <a:lstStyle/>
          <a:p>
            <a:pPr lvl="0" algn="just">
              <a:lnSpc>
                <a:spcPct val="150000"/>
              </a:lnSpc>
            </a:pP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Tìm</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các</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câu</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thơ</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nói</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về</a:t>
            </a:r>
            <a:r>
              <a:rPr lang="vi-VN" sz="3600" dirty="0" smtClean="0">
                <a:solidFill>
                  <a:srgbClr val="0000FF"/>
                </a:solidFill>
                <a:latin typeface="Times New Roman" panose="02020603050405020304" pitchFamily="18" charset="0"/>
                <a:cs typeface="Times New Roman" panose="02020603050405020304" pitchFamily="18" charset="0"/>
              </a:rPr>
              <a:t>?</a:t>
            </a:r>
            <a:endParaRPr lang="en-US" sz="3600" dirty="0" smtClean="0">
              <a:solidFill>
                <a:srgbClr val="0000FF"/>
              </a:solidFill>
              <a:latin typeface="Times New Roman" panose="02020603050405020304" pitchFamily="18" charset="0"/>
              <a:cs typeface="Times New Roman" panose="02020603050405020304" pitchFamily="18" charset="0"/>
            </a:endParaRPr>
          </a:p>
          <a:p>
            <a:pPr lvl="0" algn="just">
              <a:lnSpc>
                <a:spcPct val="150000"/>
              </a:lnSpc>
            </a:pPr>
            <a:r>
              <a:rPr lang="en-US" sz="3600" dirty="0">
                <a:solidFill>
                  <a:srgbClr val="0000FF"/>
                </a:solidFill>
                <a:latin typeface="Times New Roman" panose="02020603050405020304" pitchFamily="18" charset="0"/>
                <a:cs typeface="Times New Roman" panose="02020603050405020304" pitchFamily="18" charset="0"/>
              </a:rPr>
              <a:t> </a:t>
            </a:r>
            <a:r>
              <a:rPr lang="en-US" sz="3600" dirty="0" smtClean="0">
                <a:solidFill>
                  <a:srgbClr val="0000FF"/>
                </a:solidFill>
                <a:latin typeface="Times New Roman" panose="02020603050405020304" pitchFamily="18" charset="0"/>
                <a:cs typeface="Times New Roman" panose="02020603050405020304" pitchFamily="18" charset="0"/>
              </a:rPr>
              <a:t>a. </a:t>
            </a:r>
            <a:r>
              <a:rPr lang="en-US" sz="3600" dirty="0" err="1" smtClean="0">
                <a:solidFill>
                  <a:srgbClr val="0000FF"/>
                </a:solidFill>
                <a:latin typeface="Times New Roman" panose="02020603050405020304" pitchFamily="18" charset="0"/>
                <a:cs typeface="Times New Roman" panose="02020603050405020304" pitchFamily="18" charset="0"/>
              </a:rPr>
              <a:t>Xứ</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smtClean="0">
                <a:solidFill>
                  <a:srgbClr val="0000FF"/>
                </a:solidFill>
                <a:latin typeface="Times New Roman" panose="02020603050405020304" pitchFamily="18" charset="0"/>
                <a:cs typeface="Times New Roman" panose="02020603050405020304" pitchFamily="18" charset="0"/>
              </a:rPr>
              <a:t>Nghệ</a:t>
            </a:r>
            <a:endParaRPr lang="en-US" sz="3600" dirty="0" smtClean="0">
              <a:solidFill>
                <a:srgbClr val="0000FF"/>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159967" y="3787962"/>
            <a:ext cx="36984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642" y="3048661"/>
            <a:ext cx="49870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5904" y="4162535"/>
            <a:ext cx="46569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3621" y="5274068"/>
            <a:ext cx="44692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59762" y="5615591"/>
            <a:ext cx="4298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468092" y="1711043"/>
            <a:ext cx="5723908" cy="783163"/>
          </a:xfrm>
          <a:prstGeom prst="rect">
            <a:avLst/>
          </a:prstGeom>
        </p:spPr>
        <p:txBody>
          <a:bodyPr wrap="square">
            <a:spAutoFit/>
          </a:bodyPr>
          <a:lstStyle/>
          <a:p>
            <a:pPr lvl="0">
              <a:lnSpc>
                <a:spcPct val="150000"/>
              </a:lnSpc>
            </a:pPr>
            <a:r>
              <a:rPr lang="en-US" sz="3400" dirty="0">
                <a:solidFill>
                  <a:srgbClr val="0000FF"/>
                </a:solidFill>
                <a:latin typeface="Times New Roman" panose="02020603050405020304" pitchFamily="18" charset="0"/>
                <a:cs typeface="Times New Roman" panose="02020603050405020304" pitchFamily="18" charset="0"/>
              </a:rPr>
              <a:t>b. </a:t>
            </a:r>
            <a:r>
              <a:rPr lang="en-US" sz="3400" dirty="0" err="1">
                <a:solidFill>
                  <a:srgbClr val="0000FF"/>
                </a:solidFill>
                <a:latin typeface="Times New Roman" panose="02020603050405020304" pitchFamily="18" charset="0"/>
                <a:cs typeface="Times New Roman" panose="02020603050405020304" pitchFamily="18" charset="0"/>
              </a:rPr>
              <a:t>Ngày</a:t>
            </a:r>
            <a:r>
              <a:rPr lang="en-US" sz="3400" dirty="0">
                <a:solidFill>
                  <a:srgbClr val="0000FF"/>
                </a:solidFill>
                <a:latin typeface="Times New Roman" panose="02020603050405020304" pitchFamily="18" charset="0"/>
                <a:cs typeface="Times New Roman" panose="02020603050405020304" pitchFamily="18" charset="0"/>
              </a:rPr>
              <a:t> </a:t>
            </a:r>
            <a:r>
              <a:rPr lang="en-US" sz="3400" dirty="0" err="1">
                <a:solidFill>
                  <a:srgbClr val="0000FF"/>
                </a:solidFill>
                <a:latin typeface="Times New Roman" panose="02020603050405020304" pitchFamily="18" charset="0"/>
                <a:cs typeface="Times New Roman" panose="02020603050405020304" pitchFamily="18" charset="0"/>
              </a:rPr>
              <a:t>Giỗ</a:t>
            </a:r>
            <a:r>
              <a:rPr lang="en-US" sz="3400" dirty="0">
                <a:solidFill>
                  <a:srgbClr val="0000FF"/>
                </a:solidFill>
                <a:latin typeface="Times New Roman" panose="02020603050405020304" pitchFamily="18" charset="0"/>
                <a:cs typeface="Times New Roman" panose="02020603050405020304" pitchFamily="18" charset="0"/>
              </a:rPr>
              <a:t> </a:t>
            </a:r>
            <a:r>
              <a:rPr lang="en-US" sz="3400" dirty="0" err="1">
                <a:solidFill>
                  <a:srgbClr val="0000FF"/>
                </a:solidFill>
                <a:latin typeface="Times New Roman" panose="02020603050405020304" pitchFamily="18" charset="0"/>
                <a:cs typeface="Times New Roman" panose="02020603050405020304" pitchFamily="18" charset="0"/>
              </a:rPr>
              <a:t>Tổ</a:t>
            </a:r>
            <a:r>
              <a:rPr lang="en-US" sz="3400" dirty="0">
                <a:solidFill>
                  <a:srgbClr val="0000FF"/>
                </a:solidFill>
                <a:latin typeface="Times New Roman" panose="02020603050405020304" pitchFamily="18" charset="0"/>
                <a:cs typeface="Times New Roman" panose="02020603050405020304" pitchFamily="18" charset="0"/>
              </a:rPr>
              <a:t> </a:t>
            </a:r>
            <a:r>
              <a:rPr lang="en-US" sz="3400" dirty="0" err="1">
                <a:solidFill>
                  <a:srgbClr val="0000FF"/>
                </a:solidFill>
                <a:latin typeface="Times New Roman" panose="02020603050405020304" pitchFamily="18" charset="0"/>
                <a:cs typeface="Times New Roman" panose="02020603050405020304" pitchFamily="18" charset="0"/>
              </a:rPr>
              <a:t>Hùng</a:t>
            </a:r>
            <a:r>
              <a:rPr lang="en-US" sz="3400" dirty="0">
                <a:solidFill>
                  <a:srgbClr val="0000FF"/>
                </a:solidFill>
                <a:latin typeface="Times New Roman" panose="02020603050405020304" pitchFamily="18" charset="0"/>
                <a:cs typeface="Times New Roman" panose="02020603050405020304" pitchFamily="18" charset="0"/>
              </a:rPr>
              <a:t> </a:t>
            </a:r>
            <a:r>
              <a:rPr lang="en-US" sz="3400" dirty="0" err="1" smtClean="0">
                <a:solidFill>
                  <a:srgbClr val="0000FF"/>
                </a:solidFill>
                <a:latin typeface="Times New Roman" panose="02020603050405020304" pitchFamily="18" charset="0"/>
                <a:cs typeface="Times New Roman" panose="02020603050405020304" pitchFamily="18" charset="0"/>
              </a:rPr>
              <a:t>Vương</a:t>
            </a:r>
            <a:endParaRPr lang="en-US" sz="3400" dirty="0">
              <a:solidFill>
                <a:srgbClr val="0000FF"/>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468092" y="2494206"/>
            <a:ext cx="4367399" cy="923330"/>
          </a:xfrm>
          <a:prstGeom prst="rect">
            <a:avLst/>
          </a:prstGeom>
        </p:spPr>
        <p:txBody>
          <a:bodyPr wrap="square">
            <a:spAutoFit/>
          </a:bodyPr>
          <a:lstStyle/>
          <a:p>
            <a:pPr lvl="0">
              <a:lnSpc>
                <a:spcPct val="150000"/>
              </a:lnSpc>
            </a:pPr>
            <a:r>
              <a:rPr lang="en-US" sz="3600" dirty="0">
                <a:solidFill>
                  <a:srgbClr val="0000FF"/>
                </a:solidFill>
                <a:latin typeface="Times New Roman" panose="02020603050405020304" pitchFamily="18" charset="0"/>
                <a:cs typeface="Times New Roman" panose="02020603050405020304" pitchFamily="18" charset="0"/>
              </a:rPr>
              <a:t>c. </a:t>
            </a:r>
            <a:r>
              <a:rPr lang="en-US" sz="3600" dirty="0" err="1">
                <a:solidFill>
                  <a:srgbClr val="0000FF"/>
                </a:solidFill>
                <a:latin typeface="Times New Roman" panose="02020603050405020304" pitchFamily="18" charset="0"/>
                <a:cs typeface="Times New Roman" panose="02020603050405020304" pitchFamily="18" charset="0"/>
              </a:rPr>
              <a:t>Đồng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Tháp</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Mười</a:t>
            </a:r>
            <a:r>
              <a:rPr lang="en-US" sz="3600" dirty="0">
                <a:solidFill>
                  <a:srgbClr val="0000FF"/>
                </a:solidFill>
                <a:latin typeface="Times New Roman" panose="02020603050405020304" pitchFamily="18" charset="0"/>
                <a:cs typeface="Times New Roman" panose="02020603050405020304" pitchFamily="18" charset="0"/>
              </a:rPr>
              <a:t> </a:t>
            </a:r>
          </a:p>
        </p:txBody>
      </p:sp>
      <p:cxnSp>
        <p:nvCxnSpPr>
          <p:cNvPr id="22" name="Straight Connector 21"/>
          <p:cNvCxnSpPr/>
          <p:nvPr/>
        </p:nvCxnSpPr>
        <p:spPr>
          <a:xfrm>
            <a:off x="515695" y="2739903"/>
            <a:ext cx="27856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a:stretch>
            <a:fillRect/>
          </a:stretch>
        </p:blipFill>
        <p:spPr>
          <a:xfrm>
            <a:off x="6382989" y="3272338"/>
            <a:ext cx="5454321" cy="3454404"/>
          </a:xfrm>
          <a:prstGeom prst="rect">
            <a:avLst/>
          </a:prstGeom>
        </p:spPr>
      </p:pic>
      <p:pic>
        <p:nvPicPr>
          <p:cNvPr id="25" name="Picture 24"/>
          <p:cNvPicPr>
            <a:picLocks noChangeAspect="1"/>
          </p:cNvPicPr>
          <p:nvPr/>
        </p:nvPicPr>
        <p:blipFill>
          <a:blip r:embed="rId3"/>
          <a:stretch>
            <a:fillRect/>
          </a:stretch>
        </p:blipFill>
        <p:spPr>
          <a:xfrm>
            <a:off x="7657618" y="3556629"/>
            <a:ext cx="4104216" cy="3135166"/>
          </a:xfrm>
          <a:prstGeom prst="rect">
            <a:avLst/>
          </a:prstGeom>
        </p:spPr>
      </p:pic>
      <p:pic>
        <p:nvPicPr>
          <p:cNvPr id="26" name="Picture 25"/>
          <p:cNvPicPr>
            <a:picLocks noChangeAspect="1"/>
          </p:cNvPicPr>
          <p:nvPr/>
        </p:nvPicPr>
        <p:blipFill>
          <a:blip r:embed="rId4"/>
          <a:stretch>
            <a:fillRect/>
          </a:stretch>
        </p:blipFill>
        <p:spPr>
          <a:xfrm>
            <a:off x="6505531" y="3530639"/>
            <a:ext cx="5470735" cy="3101686"/>
          </a:xfrm>
          <a:prstGeom prst="rect">
            <a:avLst/>
          </a:prstGeom>
        </p:spPr>
      </p:pic>
    </p:spTree>
    <p:extLst>
      <p:ext uri="{BB962C8B-B14F-4D97-AF65-F5344CB8AC3E}">
        <p14:creationId xmlns:p14="http://schemas.microsoft.com/office/powerpoint/2010/main" val="2720052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25"/>
                                        </p:tgtEl>
                                      </p:cBhvr>
                                    </p:animEffect>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5635"/>
            <a:ext cx="6096000" cy="729430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endParaRPr lang="en-US"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Ba.</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Non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p>
          <a:p>
            <a:pPr algn="just">
              <a:lnSpc>
                <a:spcPct val="150000"/>
              </a:lnSpc>
              <a:spcAft>
                <a:spcPts val="0"/>
              </a:spcAft>
            </a:pPr>
            <a:endParaRPr lang="en-US" sz="2400" dirty="0">
              <a:latin typeface="Times New Roman" panose="02020603050405020304" pitchFamily="18" charset="0"/>
              <a:ea typeface="Times New Roman" panose="02020603050405020304" pitchFamily="18" charset="0"/>
            </a:endParaRPr>
          </a:p>
        </p:txBody>
      </p:sp>
      <p:cxnSp>
        <p:nvCxnSpPr>
          <p:cNvPr id="5" name="Straight Connector 4"/>
          <p:cNvCxnSpPr/>
          <p:nvPr/>
        </p:nvCxnSpPr>
        <p:spPr>
          <a:xfrm>
            <a:off x="6317673" y="200524"/>
            <a:ext cx="0" cy="63665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396842" y="565115"/>
            <a:ext cx="5593277" cy="1200329"/>
          </a:xfrm>
          <a:prstGeom prst="rect">
            <a:avLst/>
          </a:prstGeom>
        </p:spPr>
        <p:txBody>
          <a:bodyPr wrap="square">
            <a:spAutoFit/>
          </a:bodyPr>
          <a:lstStyle/>
          <a:p>
            <a:pPr lvl="0" algn="just"/>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Ngày</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Giỗ</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Tổ</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Hùng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Vương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là</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ngày</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nào</a:t>
            </a:r>
            <a:r>
              <a:rPr lang="en-US" sz="3600" dirty="0" smtClean="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6539346" y="2042533"/>
            <a:ext cx="5122223" cy="1077218"/>
          </a:xfrm>
          <a:prstGeom prst="rect">
            <a:avLst/>
          </a:prstGeom>
        </p:spPr>
        <p:txBody>
          <a:bodyPr wrap="square">
            <a:spAutoFit/>
          </a:bodyPr>
          <a:lstStyle/>
          <a:p>
            <a:pPr lvl="0" algn="just"/>
            <a:r>
              <a:rPr lang="en-US" sz="3200" dirty="0" err="1" smtClean="0">
                <a:solidFill>
                  <a:srgbClr val="FF0000"/>
                </a:solidFill>
                <a:latin typeface="Times New Roman" panose="02020603050405020304" pitchFamily="18" charset="0"/>
                <a:cs typeface="Times New Roman" panose="02020603050405020304" pitchFamily="18" charset="0"/>
              </a:rPr>
              <a:t>Ngày</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Giỗ</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Tổ</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Hùng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Vương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là</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ngày</a:t>
            </a:r>
            <a:r>
              <a:rPr lang="en-US" sz="3200" dirty="0" smtClean="0">
                <a:solidFill>
                  <a:srgbClr val="FF0000"/>
                </a:solidFill>
                <a:latin typeface="Times New Roman" panose="02020603050405020304" pitchFamily="18" charset="0"/>
                <a:cs typeface="Times New Roman" panose="02020603050405020304" pitchFamily="18" charset="0"/>
              </a:rPr>
              <a:t> 10 </a:t>
            </a:r>
            <a:r>
              <a:rPr lang="en-US" sz="3200" dirty="0" err="1" smtClean="0">
                <a:solidFill>
                  <a:srgbClr val="FF0000"/>
                </a:solidFill>
                <a:latin typeface="Times New Roman" panose="02020603050405020304" pitchFamily="18" charset="0"/>
                <a:cs typeface="Times New Roman" panose="02020603050405020304" pitchFamily="18" charset="0"/>
              </a:rPr>
              <a:t>tháng</a:t>
            </a:r>
            <a:r>
              <a:rPr lang="en-US" sz="3200" dirty="0" smtClean="0">
                <a:solidFill>
                  <a:srgbClr val="FF0000"/>
                </a:solidFill>
                <a:latin typeface="Times New Roman" panose="02020603050405020304" pitchFamily="18" charset="0"/>
                <a:cs typeface="Times New Roman" panose="02020603050405020304" pitchFamily="18" charset="0"/>
              </a:rPr>
              <a:t> 3 (</a:t>
            </a:r>
            <a:r>
              <a:rPr lang="en-US" sz="3200" dirty="0" err="1" smtClean="0">
                <a:solidFill>
                  <a:srgbClr val="FF0000"/>
                </a:solidFill>
                <a:latin typeface="Times New Roman" panose="02020603050405020304" pitchFamily="18" charset="0"/>
                <a:cs typeface="Times New Roman" panose="02020603050405020304" pitchFamily="18" charset="0"/>
              </a:rPr>
              <a:t>Âm</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lịch</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662057" y="3396840"/>
            <a:ext cx="4876800" cy="3238500"/>
          </a:xfrm>
          <a:prstGeom prst="rect">
            <a:avLst/>
          </a:prstGeom>
        </p:spPr>
      </p:pic>
    </p:spTree>
    <p:extLst>
      <p:ext uri="{BB962C8B-B14F-4D97-AF65-F5344CB8AC3E}">
        <p14:creationId xmlns:p14="http://schemas.microsoft.com/office/powerpoint/2010/main" val="2945604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5635"/>
            <a:ext cx="6096000" cy="729430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endParaRPr lang="en-US"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Ba.</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Non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p>
          <a:p>
            <a:pPr algn="just">
              <a:lnSpc>
                <a:spcPct val="150000"/>
              </a:lnSpc>
              <a:spcAft>
                <a:spcPts val="0"/>
              </a:spcAft>
            </a:pPr>
            <a:endParaRPr lang="en-US" sz="2400" dirty="0">
              <a:latin typeface="Times New Roman" panose="02020603050405020304" pitchFamily="18" charset="0"/>
              <a:ea typeface="Times New Roman" panose="02020603050405020304" pitchFamily="18" charset="0"/>
            </a:endParaRPr>
          </a:p>
        </p:txBody>
      </p:sp>
      <p:cxnSp>
        <p:nvCxnSpPr>
          <p:cNvPr id="5" name="Straight Connector 4"/>
          <p:cNvCxnSpPr/>
          <p:nvPr/>
        </p:nvCxnSpPr>
        <p:spPr>
          <a:xfrm>
            <a:off x="6317673" y="200524"/>
            <a:ext cx="0" cy="63665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539347" y="346467"/>
            <a:ext cx="5593277" cy="1754326"/>
          </a:xfrm>
          <a:prstGeom prst="rect">
            <a:avLst/>
          </a:prstGeom>
        </p:spPr>
        <p:txBody>
          <a:bodyPr wrap="square">
            <a:spAutoFit/>
          </a:bodyPr>
          <a:lstStyle/>
          <a:p>
            <a:pPr lvl="0" algn="just">
              <a:lnSpc>
                <a:spcPct val="150000"/>
              </a:lnSpc>
            </a:pP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Tìm</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từ</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ngữ</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miêu</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tả</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vẻ</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đẹp</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của</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xứ</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Huế</a:t>
            </a:r>
            <a:r>
              <a:rPr lang="en-US" sz="3600" dirty="0" smtClean="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435429" y="4149346"/>
            <a:ext cx="24265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86348" y="4149346"/>
            <a:ext cx="14487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6501311" y="2299348"/>
            <a:ext cx="5631313" cy="3699996"/>
          </a:xfrm>
          <a:prstGeom prst="rect">
            <a:avLst/>
          </a:prstGeom>
        </p:spPr>
      </p:pic>
      <p:pic>
        <p:nvPicPr>
          <p:cNvPr id="9" name="Picture 8"/>
          <p:cNvPicPr>
            <a:picLocks noChangeAspect="1"/>
          </p:cNvPicPr>
          <p:nvPr/>
        </p:nvPicPr>
        <p:blipFill>
          <a:blip r:embed="rId3"/>
          <a:stretch>
            <a:fillRect/>
          </a:stretch>
        </p:blipFill>
        <p:spPr>
          <a:xfrm>
            <a:off x="6438499" y="2299349"/>
            <a:ext cx="5694125" cy="3699996"/>
          </a:xfrm>
          <a:prstGeom prst="rect">
            <a:avLst/>
          </a:prstGeom>
        </p:spPr>
      </p:pic>
    </p:spTree>
    <p:extLst>
      <p:ext uri="{BB962C8B-B14F-4D97-AF65-F5344CB8AC3E}">
        <p14:creationId xmlns:p14="http://schemas.microsoft.com/office/powerpoint/2010/main" val="34205507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8779" y="346467"/>
            <a:ext cx="11063845" cy="823752"/>
          </a:xfrm>
          <a:prstGeom prst="rect">
            <a:avLst/>
          </a:prstGeom>
        </p:spPr>
        <p:txBody>
          <a:bodyPr wrap="square">
            <a:spAutoFit/>
          </a:bodyPr>
          <a:lstStyle/>
          <a:p>
            <a:pPr lvl="0" algn="just">
              <a:lnSpc>
                <a:spcPct val="150000"/>
              </a:lnSpc>
            </a:pPr>
            <a:r>
              <a:rPr lang="en-US" sz="3600" dirty="0" smtClean="0">
                <a:solidFill>
                  <a:srgbClr val="0000FF"/>
                </a:solidFill>
                <a:latin typeface="Times New Roman" panose="02020603050405020304" pitchFamily="18" charset="0"/>
                <a:cs typeface="Times New Roman" panose="02020603050405020304" pitchFamily="18" charset="0"/>
              </a:rPr>
              <a:t>4. </a:t>
            </a:r>
            <a:r>
              <a:rPr lang="en-US" sz="3600" dirty="0" err="1" smtClean="0">
                <a:solidFill>
                  <a:srgbClr val="0000FF"/>
                </a:solidFill>
                <a:latin typeface="Times New Roman" panose="02020603050405020304" pitchFamily="18" charset="0"/>
                <a:cs typeface="Times New Roman" panose="02020603050405020304" pitchFamily="18" charset="0"/>
              </a:rPr>
              <a:t>Chọn</a:t>
            </a:r>
            <a:r>
              <a:rPr lang="en-US" sz="3600" dirty="0" smtClean="0">
                <a:solidFill>
                  <a:srgbClr val="0000FF"/>
                </a:solidFill>
                <a:latin typeface="Times New Roman" panose="02020603050405020304" pitchFamily="18" charset="0"/>
                <a:cs typeface="Times New Roman" panose="02020603050405020304" pitchFamily="18" charset="0"/>
              </a:rPr>
              <a:t> ý </a:t>
            </a:r>
            <a:r>
              <a:rPr lang="en-US" sz="3600" dirty="0" err="1" smtClean="0">
                <a:solidFill>
                  <a:srgbClr val="0000FF"/>
                </a:solidFill>
                <a:latin typeface="Times New Roman" panose="02020603050405020304" pitchFamily="18" charset="0"/>
                <a:cs typeface="Times New Roman" panose="02020603050405020304" pitchFamily="18" charset="0"/>
              </a:rPr>
              <a:t>giải</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thích</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dùng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cho</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mỗi</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câu</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sau</a:t>
            </a:r>
            <a:r>
              <a:rPr lang="en-US" sz="3600" dirty="0" smtClean="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674277544"/>
              </p:ext>
            </p:extLst>
          </p:nvPr>
        </p:nvGraphicFramePr>
        <p:xfrm>
          <a:off x="341521" y="1491212"/>
          <a:ext cx="11347374" cy="4389120"/>
        </p:xfrm>
        <a:graphic>
          <a:graphicData uri="http://schemas.openxmlformats.org/drawingml/2006/table">
            <a:tbl>
              <a:tblPr firstRow="1" bandRow="1">
                <a:tableStyleId>{21E4AEA4-8DFA-4A89-87EB-49C32662AFE0}</a:tableStyleId>
              </a:tblPr>
              <a:tblGrid>
                <a:gridCol w="5673687">
                  <a:extLst>
                    <a:ext uri="{9D8B030D-6E8A-4147-A177-3AD203B41FA5}">
                      <a16:colId xmlns:a16="http://schemas.microsoft.com/office/drawing/2014/main" xmlns="" val="1874175597"/>
                    </a:ext>
                  </a:extLst>
                </a:gridCol>
                <a:gridCol w="5673687">
                  <a:extLst>
                    <a:ext uri="{9D8B030D-6E8A-4147-A177-3AD203B41FA5}">
                      <a16:colId xmlns:a16="http://schemas.microsoft.com/office/drawing/2014/main" xmlns="" val="1978142018"/>
                    </a:ext>
                  </a:extLst>
                </a:gridCol>
              </a:tblGrid>
              <a:tr h="370840">
                <a:tc>
                  <a:txBody>
                    <a:bodyPr/>
                    <a:lstStyle/>
                    <a:p>
                      <a:pPr algn="ctr">
                        <a:lnSpc>
                          <a:spcPct val="150000"/>
                        </a:lnSpc>
                      </a:pPr>
                      <a:r>
                        <a:rPr lang="en-US" sz="3200" dirty="0" err="1" smtClean="0">
                          <a:latin typeface="Times New Roman" panose="02020603050405020304" pitchFamily="18" charset="0"/>
                          <a:cs typeface="Times New Roman" panose="02020603050405020304" pitchFamily="18" charset="0"/>
                        </a:rPr>
                        <a:t>Câu</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thơ</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en-US" sz="3200" dirty="0" smtClean="0">
                          <a:latin typeface="Times New Roman" panose="02020603050405020304" pitchFamily="18" charset="0"/>
                          <a:cs typeface="Times New Roman" panose="02020603050405020304" pitchFamily="18" charset="0"/>
                        </a:rPr>
                        <a:t>Ý</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nghĩa</a:t>
                      </a:r>
                      <a:endParaRPr lang="en-US" sz="3200" b="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5114185"/>
                  </a:ext>
                </a:extLst>
              </a:tr>
              <a:tr h="370840">
                <a:tc rowSpan="2">
                  <a:txBody>
                    <a:bodyPr/>
                    <a:lstStyle/>
                    <a:p>
                      <a:pPr algn="ctr">
                        <a:lnSpc>
                          <a:spcPct val="150000"/>
                        </a:lnSpc>
                      </a:pPr>
                      <a:r>
                        <a:rPr lang="en-US" sz="2800" dirty="0" err="1" smtClean="0">
                          <a:latin typeface="Times New Roman" panose="02020603050405020304" pitchFamily="18" charset="0"/>
                          <a:cs typeface="Times New Roman" panose="02020603050405020304" pitchFamily="18" charset="0"/>
                        </a:rPr>
                        <a:t>Đồng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Tháp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cò</a:t>
                      </a:r>
                      <a:r>
                        <a:rPr lang="en-US" sz="2800" baseline="0" dirty="0" smtClean="0">
                          <a:latin typeface="Times New Roman" panose="02020603050405020304" pitchFamily="18" charset="0"/>
                          <a:cs typeface="Times New Roman" panose="02020603050405020304" pitchFamily="18" charset="0"/>
                        </a:rPr>
                        <a:t> bay </a:t>
                      </a:r>
                      <a:r>
                        <a:rPr lang="en-US" sz="2800" baseline="0" dirty="0" err="1" smtClean="0">
                          <a:latin typeface="Times New Roman" panose="02020603050405020304" pitchFamily="18" charset="0"/>
                          <a:cs typeface="Times New Roman" panose="02020603050405020304" pitchFamily="18" charset="0"/>
                        </a:rPr>
                        <a:t>thẳng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cánh</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Đồng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Tháp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có</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rất</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nhiều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cò</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928660757"/>
                  </a:ext>
                </a:extLst>
              </a:tr>
              <a:tr h="370840">
                <a:tc vMerge="1">
                  <a:txBody>
                    <a:bodyPr/>
                    <a:lstStyle/>
                    <a:p>
                      <a:endParaRPr lang="en-US" dirty="0"/>
                    </a:p>
                  </a:txBody>
                  <a:tcPr/>
                </a:tc>
                <a:tc>
                  <a:txBody>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Đồng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Tháp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rộng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mênh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mông</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416494873"/>
                  </a:ext>
                </a:extLst>
              </a:tr>
              <a:tr h="370840">
                <a:tc rowSpan="2">
                  <a:txBody>
                    <a:bodyPr/>
                    <a:lstStyle/>
                    <a:p>
                      <a:pPr algn="ctr">
                        <a:lnSpc>
                          <a:spcPct val="150000"/>
                        </a:lnSpc>
                      </a:pPr>
                      <a:r>
                        <a:rPr lang="en-US" sz="2800" dirty="0" err="1" smtClean="0">
                          <a:latin typeface="Times New Roman" panose="02020603050405020304" pitchFamily="18" charset="0"/>
                          <a:cs typeface="Times New Roman" panose="02020603050405020304" pitchFamily="18" charset="0"/>
                        </a:rPr>
                        <a:t>Nước</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Tháp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lóng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lánh</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cá</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tôm</a:t>
                      </a:r>
                      <a:endParaRPr lang="en-US"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a:lnSpc>
                          <a:spcPct val="150000"/>
                        </a:lnSpc>
                      </a:pPr>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Cá</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tôm</a:t>
                      </a:r>
                      <a:r>
                        <a:rPr lang="en-US" sz="2800" baseline="0" dirty="0" smtClean="0">
                          <a:latin typeface="Times New Roman" panose="02020603050405020304" pitchFamily="18" charset="0"/>
                          <a:cs typeface="Times New Roman" panose="02020603050405020304" pitchFamily="18" charset="0"/>
                        </a:rPr>
                        <a:t> ở </a:t>
                      </a:r>
                      <a:r>
                        <a:rPr lang="en-US" sz="2800" baseline="0" dirty="0" err="1" smtClean="0">
                          <a:latin typeface="Times New Roman" panose="02020603050405020304" pitchFamily="18" charset="0"/>
                          <a:cs typeface="Times New Roman" panose="02020603050405020304" pitchFamily="18" charset="0"/>
                        </a:rPr>
                        <a:t>Đồng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Tháp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có</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nhiều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màu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sắc</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39104458"/>
                  </a:ext>
                </a:extLst>
              </a:tr>
              <a:tr h="370840">
                <a:tc vMerge="1">
                  <a:txBody>
                    <a:bodyPr/>
                    <a:lstStyle/>
                    <a:p>
                      <a:endParaRPr lang="en-US" dirty="0"/>
                    </a:p>
                  </a:txBody>
                  <a:tcPr/>
                </a:tc>
                <a:tc>
                  <a:txBody>
                    <a:bodyPr/>
                    <a:lstStyle/>
                    <a:p>
                      <a:pPr algn="just">
                        <a:lnSpc>
                          <a:spcPct val="150000"/>
                        </a:lnSpc>
                      </a:pPr>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Đồng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Tháp</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Mười</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nhiều</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tôm</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cá</a:t>
                      </a:r>
                      <a:r>
                        <a:rPr lang="en-US" sz="2800" baseline="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2440413847"/>
                  </a:ext>
                </a:extLst>
              </a:tr>
            </a:tbl>
          </a:graphicData>
        </a:graphic>
      </p:graphicFrame>
      <p:sp>
        <p:nvSpPr>
          <p:cNvPr id="9" name="Oval 8"/>
          <p:cNvSpPr/>
          <p:nvPr/>
        </p:nvSpPr>
        <p:spPr>
          <a:xfrm>
            <a:off x="5905042" y="3062689"/>
            <a:ext cx="528809" cy="561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05041" y="4924010"/>
            <a:ext cx="528809" cy="561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43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EEE2078E-5D2C-4A8F-BF18-327F618A334C}"/>
              </a:ext>
            </a:extLst>
          </p:cNvPr>
          <p:cNvSpPr txBox="1"/>
          <p:nvPr/>
        </p:nvSpPr>
        <p:spPr>
          <a:xfrm>
            <a:off x="1620907" y="2420448"/>
            <a:ext cx="9285792" cy="2123658"/>
          </a:xfrm>
          <a:prstGeom prst="rect">
            <a:avLst/>
          </a:prstGeom>
          <a:noFill/>
        </p:spPr>
        <p:txBody>
          <a:bodyPr wrap="square" rtlCol="0">
            <a:spAutoFit/>
          </a:bodyPr>
          <a:lstStyle/>
          <a:p>
            <a:pPr lvl="0" algn="just">
              <a:defRPr/>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đẹp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của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Việt</a:t>
            </a:r>
            <a:r>
              <a:rPr lang="en-US" sz="4400" dirty="0" smtClean="0">
                <a:latin typeface="Times New Roman" panose="02020603050405020304" pitchFamily="18" charset="0"/>
                <a:cs typeface="Times New Roman" panose="02020603050405020304" pitchFamily="18" charset="0"/>
              </a:rPr>
              <a:t> Nam qua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số</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địa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biểu</a:t>
            </a:r>
            <a:r>
              <a:rPr lang="en-US" sz="4400" dirty="0" smtClean="0">
                <a:latin typeface="Times New Roman" panose="02020603050405020304" pitchFamily="18" charset="0"/>
                <a:cs typeface="Times New Roman" panose="02020603050405020304" pitchFamily="18" charset="0"/>
              </a:rPr>
              <a:t> ở 3 </a:t>
            </a:r>
            <a:r>
              <a:rPr lang="en-US" sz="4400" dirty="0" err="1" smtClean="0">
                <a:latin typeface="Times New Roman" panose="02020603050405020304" pitchFamily="18" charset="0"/>
                <a:cs typeface="Times New Roman" panose="02020603050405020304" pitchFamily="18" charset="0"/>
              </a:rPr>
              <a:t>miền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đất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a:t>
            </a:r>
            <a:endPar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9">
            <a:extLst>
              <a:ext uri="{FF2B5EF4-FFF2-40B4-BE49-F238E27FC236}">
                <a16:creationId xmlns:a16="http://schemas.microsoft.com/office/drawing/2014/main" xmlns="" id="{42BAB786-6317-4A62-9B09-E5ECA6C33C12}"/>
              </a:ext>
            </a:extLst>
          </p:cNvPr>
          <p:cNvSpPr txBox="1">
            <a:spLocks noChangeArrowheads="1"/>
          </p:cNvSpPr>
          <p:nvPr/>
        </p:nvSpPr>
        <p:spPr bwMode="auto">
          <a:xfrm>
            <a:off x="3913283" y="1233154"/>
            <a:ext cx="457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cs typeface="Times New Roman" panose="02020603050405020304" pitchFamily="18" charset="0"/>
              </a:rPr>
              <a:t>NỘI DUNG</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1548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3014949" y="205245"/>
            <a:ext cx="7186670" cy="3046988"/>
          </a:xfrm>
          <a:prstGeom prst="rect">
            <a:avLst/>
          </a:prstGeom>
        </p:spPr>
        <p:txBody>
          <a:bodyPr wrap="square">
            <a:spAutoFit/>
          </a:bodyPr>
          <a:lstStyle/>
          <a:p>
            <a:pPr algn="ctr"/>
            <a:r>
              <a:rPr lang="vi-VN" sz="3200" dirty="0">
                <a:latin typeface="+mj-lt"/>
              </a:rPr>
              <a:t>Nước nào hình thể cong cong,</a:t>
            </a:r>
            <a:br>
              <a:rPr lang="vi-VN" sz="3200" dirty="0">
                <a:latin typeface="+mj-lt"/>
              </a:rPr>
            </a:br>
            <a:r>
              <a:rPr lang="vi-VN" sz="3200" dirty="0">
                <a:latin typeface="+mj-lt"/>
              </a:rPr>
              <a:t>Giống như chữ S, biển Đông xanh màu.</a:t>
            </a:r>
            <a:br>
              <a:rPr lang="vi-VN" sz="3200" dirty="0">
                <a:latin typeface="+mj-lt"/>
              </a:rPr>
            </a:br>
            <a:r>
              <a:rPr lang="vi-VN" sz="3200" dirty="0">
                <a:latin typeface="+mj-lt"/>
              </a:rPr>
              <a:t>Từ Nam Quan đến Cà Mau,</a:t>
            </a:r>
            <a:br>
              <a:rPr lang="vi-VN" sz="3200" dirty="0">
                <a:latin typeface="+mj-lt"/>
              </a:rPr>
            </a:br>
            <a:r>
              <a:rPr lang="vi-VN" sz="3200" dirty="0">
                <a:latin typeface="+mj-lt"/>
              </a:rPr>
              <a:t>Quê hương một dải không đâu đẹp bằng.</a:t>
            </a:r>
            <a:br>
              <a:rPr lang="vi-VN" sz="3200" dirty="0">
                <a:latin typeface="+mj-lt"/>
              </a:rPr>
            </a:br>
            <a:r>
              <a:rPr lang="vi-VN" sz="3200" dirty="0">
                <a:latin typeface="+mj-lt"/>
              </a:rPr>
              <a:t>Bạn ơi có biết hay chăng,</a:t>
            </a:r>
            <a:br>
              <a:rPr lang="vi-VN" sz="3200" dirty="0">
                <a:latin typeface="+mj-lt"/>
              </a:rPr>
            </a:br>
            <a:r>
              <a:rPr lang="vi-VN" sz="3200" dirty="0">
                <a:latin typeface="+mj-lt"/>
              </a:rPr>
              <a:t>Một miền đất nước đố rằng: Nước chi?</a:t>
            </a:r>
            <a:endParaRPr lang="en-US" sz="3200" dirty="0">
              <a:latin typeface="+mj-lt"/>
            </a:endParaRPr>
          </a:p>
        </p:txBody>
      </p:sp>
      <p:grpSp>
        <p:nvGrpSpPr>
          <p:cNvPr id="8" name="Group 7"/>
          <p:cNvGrpSpPr/>
          <p:nvPr/>
        </p:nvGrpSpPr>
        <p:grpSpPr>
          <a:xfrm>
            <a:off x="0" y="2588964"/>
            <a:ext cx="3227942" cy="4373698"/>
            <a:chOff x="2905125" y="-1281113"/>
            <a:chExt cx="6381750" cy="9420225"/>
          </a:xfrm>
        </p:grpSpPr>
        <p:pic>
          <p:nvPicPr>
            <p:cNvPr id="6" name="Picture 5"/>
            <p:cNvPicPr>
              <a:picLocks noChangeAspect="1"/>
            </p:cNvPicPr>
            <p:nvPr/>
          </p:nvPicPr>
          <p:blipFill>
            <a:blip r:embed="rId3"/>
            <a:stretch>
              <a:fillRect/>
            </a:stretch>
          </p:blipFill>
          <p:spPr>
            <a:xfrm>
              <a:off x="2905125" y="-1281113"/>
              <a:ext cx="6381750" cy="9420225"/>
            </a:xfrm>
            <a:prstGeom prst="rect">
              <a:avLst/>
            </a:prstGeom>
            <a:ln>
              <a:noFill/>
            </a:ln>
            <a:effectLst>
              <a:softEdge rad="112500"/>
            </a:effectLst>
          </p:spPr>
          <p:style>
            <a:lnRef idx="2">
              <a:schemeClr val="accent2"/>
            </a:lnRef>
            <a:fillRef idx="1">
              <a:schemeClr val="lt1"/>
            </a:fillRef>
            <a:effectRef idx="0">
              <a:schemeClr val="accent2"/>
            </a:effectRef>
            <a:fontRef idx="minor">
              <a:schemeClr val="dk1"/>
            </a:fontRef>
          </p:style>
        </p:pic>
        <p:sp>
          <p:nvSpPr>
            <p:cNvPr id="7" name="Rectangle 6"/>
            <p:cNvSpPr/>
            <p:nvPr/>
          </p:nvSpPr>
          <p:spPr>
            <a:xfrm>
              <a:off x="3347292" y="2557040"/>
              <a:ext cx="2368627" cy="174391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9" name="Rounded Rectangle 8"/>
          <p:cNvSpPr/>
          <p:nvPr/>
        </p:nvSpPr>
        <p:spPr>
          <a:xfrm>
            <a:off x="5662670" y="3602516"/>
            <a:ext cx="2368626" cy="76845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Việt</a:t>
            </a:r>
            <a:r>
              <a:rPr lang="en-US" sz="4000" b="1" dirty="0" smtClean="0">
                <a:solidFill>
                  <a:srgbClr val="FF0000"/>
                </a:solidFill>
                <a:latin typeface="Times New Roman" panose="02020603050405020304" pitchFamily="18" charset="0"/>
                <a:cs typeface="Times New Roman" panose="02020603050405020304" pitchFamily="18" charset="0"/>
              </a:rPr>
              <a:t> Nam</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50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xmlns="" id="{68F2ED17-4451-41B2-A4E7-67E8AFCB4B16}"/>
              </a:ext>
            </a:extLst>
          </p:cNvPr>
          <p:cNvSpPr txBox="1"/>
          <p:nvPr/>
        </p:nvSpPr>
        <p:spPr>
          <a:xfrm>
            <a:off x="977199" y="2532981"/>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smtClean="0">
                <a:ln/>
                <a:solidFill>
                  <a:srgbClr val="C00000"/>
                </a:solidFill>
                <a:latin typeface="Times New Roman" panose="02020603050405020304" pitchFamily="18" charset="0"/>
                <a:cs typeface="Times New Roman" panose="02020603050405020304" pitchFamily="18" charset="0"/>
                <a:sym typeface="+mn-ea"/>
              </a:rPr>
              <a:t>LUYỆN ĐỌC LẠI</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366038300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578" y="194082"/>
            <a:ext cx="11682620" cy="6494085"/>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TRÊN CÁC MIỀN ĐẤT NƯỚC</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Đất</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thật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ca </a:t>
            </a:r>
            <a:r>
              <a:rPr lang="en-US" sz="2600" dirty="0" err="1">
                <a:latin typeface="Times New Roman" panose="02020603050405020304" pitchFamily="18" charset="0"/>
                <a:cs typeface="Times New Roman" panose="02020603050405020304" pitchFamily="18" charset="0"/>
              </a:rPr>
              <a:t>dao</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Đầu</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quê</a:t>
            </a:r>
            <a:r>
              <a:rPr lang="en-US" sz="2600" dirty="0">
                <a:latin typeface="Times New Roman" panose="02020603050405020304" pitchFamily="18" charset="0"/>
                <a:cs typeface="Times New Roman" panose="02020603050405020304" pitchFamily="18" charset="0"/>
              </a:rPr>
              <a:t> cha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Dù</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xuôi</a:t>
            </a:r>
            <a:endParaRPr lang="en-US" sz="2600" dirty="0">
              <a:latin typeface="Times New Roman" panose="02020603050405020304" pitchFamily="18" charset="0"/>
              <a:cs typeface="Times New Roman" panose="02020603050405020304" pitchFamily="18" charset="0"/>
            </a:endParaRPr>
          </a:p>
          <a:p>
            <a:pPr algn="just"/>
            <a:r>
              <a:rPr lang="en-US" sz="2600" dirty="0" err="1" smtClean="0">
                <a:latin typeface="Times New Roman" panose="02020603050405020304" pitchFamily="18" charset="0"/>
                <a:cs typeface="Times New Roman" panose="02020603050405020304" pitchFamily="18" charset="0"/>
              </a:rPr>
              <a:t>Nhớ</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Giỗ</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tháng</a:t>
            </a:r>
            <a:r>
              <a:rPr lang="en-US" sz="2600" dirty="0">
                <a:latin typeface="Times New Roman" panose="02020603050405020304" pitchFamily="18" charset="0"/>
                <a:cs typeface="Times New Roman" panose="02020603050405020304" pitchFamily="18" charset="0"/>
              </a:rPr>
              <a:t> Ba.</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Tiếp</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Trung</a:t>
            </a:r>
            <a:r>
              <a:rPr lang="en-US" sz="2600" dirty="0" smtClean="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Bộ</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Đồng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a:t>
            </a:r>
            <a:r>
              <a:rPr lang="en-US" sz="2600" dirty="0" err="1" smtClean="0">
                <a:latin typeface="Times New Roman" panose="02020603050405020304" pitchFamily="18" charset="0"/>
                <a:cs typeface="Times New Roman" panose="02020603050405020304" pitchFamily="18" charset="0"/>
              </a:rPr>
              <a:t>ười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a:t>
            </a:r>
            <a:r>
              <a:rPr lang="en-US" sz="2600" dirty="0">
                <a:latin typeface="Times New Roman" panose="02020603050405020304" pitchFamily="18" charset="0"/>
                <a:cs typeface="Times New Roman" panose="02020603050405020304" pitchFamily="18" charset="0"/>
              </a:rPr>
              <a:t> bay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Nước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tôm</a:t>
            </a:r>
            <a:r>
              <a:rPr lang="en-US" sz="2600" dirty="0" smtClean="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Vậy</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p>
          <a:p>
            <a:pPr algn="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Thùy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tổng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hợp</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014124" y="2036447"/>
            <a:ext cx="2400287" cy="1520182"/>
          </a:xfrm>
          <a:prstGeom prst="rect">
            <a:avLst/>
          </a:prstGeom>
        </p:spPr>
      </p:pic>
      <p:pic>
        <p:nvPicPr>
          <p:cNvPr id="7" name="Picture 6"/>
          <p:cNvPicPr>
            <a:picLocks noChangeAspect="1"/>
          </p:cNvPicPr>
          <p:nvPr/>
        </p:nvPicPr>
        <p:blipFill>
          <a:blip r:embed="rId4"/>
          <a:stretch>
            <a:fillRect/>
          </a:stretch>
        </p:blipFill>
        <p:spPr>
          <a:xfrm>
            <a:off x="9805051" y="1956169"/>
            <a:ext cx="2095147" cy="1600460"/>
          </a:xfrm>
          <a:prstGeom prst="rect">
            <a:avLst/>
          </a:prstGeom>
        </p:spPr>
      </p:pic>
      <p:pic>
        <p:nvPicPr>
          <p:cNvPr id="8" name="Picture 7"/>
          <p:cNvPicPr>
            <a:picLocks noChangeAspect="1"/>
          </p:cNvPicPr>
          <p:nvPr/>
        </p:nvPicPr>
        <p:blipFill>
          <a:blip r:embed="rId5"/>
          <a:stretch>
            <a:fillRect/>
          </a:stretch>
        </p:blipFill>
        <p:spPr>
          <a:xfrm>
            <a:off x="7152488" y="3620252"/>
            <a:ext cx="4747710" cy="1537496"/>
          </a:xfrm>
          <a:prstGeom prst="rect">
            <a:avLst/>
          </a:prstGeom>
        </p:spPr>
      </p:pic>
    </p:spTree>
    <p:extLst>
      <p:ext uri="{BB962C8B-B14F-4D97-AF65-F5344CB8AC3E}">
        <p14:creationId xmlns:p14="http://schemas.microsoft.com/office/powerpoint/2010/main" val="222488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Phim Hoạt Hình Bầu Trời Xanh Tươi Xanh, Hoạt Hình, Bầu Trời Xanh, Những đám  M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t="9026" r="2" b="6882"/>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descr="Phim Hoạt Hình Bầu Trời Xanh Tươi Xanh, Hoạt Hình, Bầu Trời Xanh, Những đám  Mây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t="9029" b="6879"/>
          <a:stretch>
            <a:fill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
            <a:extLst>
              <a:ext uri="{FF2B5EF4-FFF2-40B4-BE49-F238E27FC236}">
                <a16:creationId xmlns:a16="http://schemas.microsoft.com/office/drawing/2014/main" xmlns="" id="{68F2ED17-4451-41B2-A4E7-67E8AFCB4B16}"/>
              </a:ext>
            </a:extLst>
          </p:cNvPr>
          <p:cNvSpPr txBox="1"/>
          <p:nvPr/>
        </p:nvSpPr>
        <p:spPr>
          <a:xfrm>
            <a:off x="1483975" y="2413337"/>
            <a:ext cx="9731163" cy="1015663"/>
          </a:xfrm>
          <a:prstGeom prst="rect">
            <a:avLst/>
          </a:prstGeom>
          <a:noFill/>
        </p:spPr>
        <p:txBody>
          <a:bodyPr wrap="square" rtlCol="0" anchor="t">
            <a:spAutoFit/>
          </a:bodyPr>
          <a:lstStyle/>
          <a:p>
            <a:pPr marL="0" indent="0" algn="ctr">
              <a:spcBef>
                <a:spcPts val="800"/>
              </a:spcBef>
              <a:buFont typeface="Chivo Light"/>
              <a:buNone/>
            </a:pPr>
            <a:r>
              <a:rPr lang="en-US" sz="6000" b="1" kern="0" dirty="0">
                <a:ln/>
                <a:solidFill>
                  <a:srgbClr val="C00000"/>
                </a:solidFill>
                <a:latin typeface="Times New Roman" panose="02020603050405020304" pitchFamily="18" charset="0"/>
                <a:cs typeface="Times New Roman" panose="02020603050405020304" pitchFamily="18" charset="0"/>
                <a:sym typeface="+mn-ea"/>
              </a:rPr>
              <a:t>HỌC THUỘC </a:t>
            </a:r>
            <a:r>
              <a:rPr lang="en-US" sz="6000" b="1" kern="0" dirty="0" smtClean="0">
                <a:ln/>
                <a:solidFill>
                  <a:srgbClr val="C00000"/>
                </a:solidFill>
                <a:latin typeface="Times New Roman" panose="02020603050405020304" pitchFamily="18" charset="0"/>
                <a:cs typeface="Times New Roman" panose="02020603050405020304" pitchFamily="18" charset="0"/>
                <a:sym typeface="+mn-ea"/>
              </a:rPr>
              <a:t>LÒNG</a:t>
            </a:r>
            <a:endParaRPr lang="en-US" sz="60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244009149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72412" y="450628"/>
            <a:ext cx="9147959" cy="5809732"/>
          </a:xfrm>
          <a:prstGeom prst="rect">
            <a:avLst/>
          </a:prstGeom>
        </p:spPr>
        <p:txBody>
          <a:bodyPr wrap="square">
            <a:spAutoFit/>
          </a:bodyPr>
          <a:lstStyle/>
          <a:p>
            <a:pPr algn="ctr">
              <a:lnSpc>
                <a:spcPct val="150000"/>
              </a:lnSpc>
            </a:pPr>
            <a:r>
              <a:rPr lang="en-US" sz="3600" dirty="0" err="1">
                <a:latin typeface="Times New Roman" panose="02020603050405020304" pitchFamily="18" charset="0"/>
                <a:cs typeface="Times New Roman" panose="02020603050405020304" pitchFamily="18" charset="0"/>
              </a:rPr>
              <a:t>Dù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xuôi</a:t>
            </a:r>
            <a:endParaRPr lang="en-US" sz="3600" dirty="0">
              <a:latin typeface="Times New Roman" panose="02020603050405020304" pitchFamily="18" charset="0"/>
              <a:cs typeface="Times New Roman" panose="02020603050405020304" pitchFamily="18" charset="0"/>
            </a:endParaRPr>
          </a:p>
          <a:p>
            <a:pPr algn="ctr">
              <a:lnSpc>
                <a:spcPct val="150000"/>
              </a:lnSpc>
            </a:pPr>
            <a:r>
              <a:rPr lang="en-US" sz="3600" dirty="0" err="1">
                <a:latin typeface="Times New Roman" panose="02020603050405020304" pitchFamily="18" charset="0"/>
                <a:cs typeface="Times New Roman" panose="02020603050405020304" pitchFamily="18" charset="0"/>
              </a:rPr>
              <a:t>Nhớ</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Giỗ</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tháng</a:t>
            </a:r>
            <a:r>
              <a:rPr lang="en-US" sz="3600" dirty="0">
                <a:latin typeface="Times New Roman" panose="02020603050405020304" pitchFamily="18" charset="0"/>
                <a:cs typeface="Times New Roman" panose="02020603050405020304" pitchFamily="18" charset="0"/>
              </a:rPr>
              <a:t> Ba</a:t>
            </a:r>
            <a:r>
              <a:rPr lang="en-US" sz="3600" dirty="0" smtClean="0">
                <a:latin typeface="Times New Roman" panose="02020603050405020304" pitchFamily="18" charset="0"/>
                <a:cs typeface="Times New Roman" panose="02020603050405020304" pitchFamily="18" charset="0"/>
              </a:rPr>
              <a:t>.</a:t>
            </a:r>
          </a:p>
          <a:p>
            <a:pPr algn="ctr">
              <a:lnSpc>
                <a:spcPct val="150000"/>
              </a:lnSpc>
            </a:pP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Huế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quanh</a:t>
            </a:r>
            <a:endParaRPr lang="en-US" sz="3600" dirty="0">
              <a:latin typeface="Times New Roman" panose="02020603050405020304" pitchFamily="18" charset="0"/>
              <a:cs typeface="Times New Roman" panose="02020603050405020304" pitchFamily="18" charset="0"/>
            </a:endParaRPr>
          </a:p>
          <a:p>
            <a:pPr algn="ctr">
              <a:lnSpc>
                <a:spcPct val="150000"/>
              </a:lnSpc>
            </a:pPr>
            <a:r>
              <a:rPr lang="en-US" sz="3600" dirty="0" smtClean="0">
                <a:latin typeface="Times New Roman" panose="02020603050405020304" pitchFamily="18" charset="0"/>
                <a:cs typeface="Times New Roman" panose="02020603050405020304" pitchFamily="18" charset="0"/>
              </a:rPr>
              <a:t>Non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đồ</a:t>
            </a:r>
            <a:r>
              <a:rPr lang="en-US" sz="3600" dirty="0" smtClean="0">
                <a:latin typeface="Times New Roman" panose="02020603050405020304" pitchFamily="18" charset="0"/>
                <a:cs typeface="Times New Roman" panose="02020603050405020304" pitchFamily="18" charset="0"/>
              </a:rPr>
              <a:t>.</a:t>
            </a:r>
          </a:p>
          <a:p>
            <a:pPr algn="ctr">
              <a:lnSpc>
                <a:spcPct val="150000"/>
              </a:lnSpc>
            </a:pP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a:t>
            </a:r>
            <a:r>
              <a:rPr lang="en-US" sz="3600" dirty="0">
                <a:latin typeface="Times New Roman" panose="02020603050405020304" pitchFamily="18" charset="0"/>
                <a:cs typeface="Times New Roman" panose="02020603050405020304" pitchFamily="18" charset="0"/>
              </a:rPr>
              <a:t> bay </a:t>
            </a:r>
            <a:r>
              <a:rPr lang="en-US" sz="3600" dirty="0" err="1">
                <a:latin typeface="Times New Roman" panose="02020603050405020304" pitchFamily="18" charset="0"/>
                <a:cs typeface="Times New Roman" panose="02020603050405020304" pitchFamily="18" charset="0"/>
              </a:rPr>
              <a:t>thẳng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endParaRPr lang="en-US" sz="3600" dirty="0">
              <a:latin typeface="Times New Roman" panose="02020603050405020304" pitchFamily="18" charset="0"/>
              <a:cs typeface="Times New Roman" panose="02020603050405020304" pitchFamily="18" charset="0"/>
            </a:endParaRPr>
          </a:p>
          <a:p>
            <a:pPr algn="ctr">
              <a:lnSpc>
                <a:spcPct val="150000"/>
              </a:lnSpc>
            </a:pP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a:t>
            </a:r>
          </a:p>
          <a:p>
            <a:pPr algn="ctr">
              <a:lnSpc>
                <a:spcPct val="150000"/>
              </a:lnSpc>
            </a:pP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1500" r="100000">
                        <a14:foregroundMark x1="7500" y1="46861" x2="1500" y2="61435"/>
                        <a14:foregroundMark x1="9833" y1="46413" x2="22167" y2="54260"/>
                        <a14:foregroundMark x1="33167" y1="87220" x2="73833" y2="81166"/>
                      </a14:backgroundRemoval>
                    </a14:imgEffect>
                  </a14:imgLayer>
                </a14:imgProps>
              </a:ext>
            </a:extLst>
          </a:blip>
          <a:stretch>
            <a:fillRect/>
          </a:stretch>
        </p:blipFill>
        <p:spPr>
          <a:xfrm>
            <a:off x="8736376" y="4289319"/>
            <a:ext cx="3455624" cy="2568680"/>
          </a:xfrm>
          <a:prstGeom prst="rect">
            <a:avLst/>
          </a:prstGeom>
        </p:spPr>
      </p:pic>
    </p:spTree>
    <p:extLst>
      <p:ext uri="{BB962C8B-B14F-4D97-AF65-F5344CB8AC3E}">
        <p14:creationId xmlns:p14="http://schemas.microsoft.com/office/powerpoint/2010/main" val="3674273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Box 1">
            <a:extLst>
              <a:ext uri="{FF2B5EF4-FFF2-40B4-BE49-F238E27FC236}">
                <a16:creationId xmlns:a16="http://schemas.microsoft.com/office/drawing/2014/main" xmlns="" id="{68F2ED17-4451-41B2-A4E7-67E8AFCB4B16}"/>
              </a:ext>
            </a:extLst>
          </p:cNvPr>
          <p:cNvSpPr txBox="1"/>
          <p:nvPr/>
        </p:nvSpPr>
        <p:spPr>
          <a:xfrm>
            <a:off x="977199" y="2532981"/>
            <a:ext cx="10967151" cy="923330"/>
          </a:xfrm>
          <a:prstGeom prst="rect">
            <a:avLst/>
          </a:prstGeom>
          <a:noFill/>
        </p:spPr>
        <p:txBody>
          <a:bodyPr wrap="square" rtlCol="0" anchor="t">
            <a:spAutoFit/>
          </a:bodyPr>
          <a:lstStyle/>
          <a:p>
            <a:pPr marL="0" indent="0" algn="ctr">
              <a:spcBef>
                <a:spcPts val="800"/>
              </a:spcBef>
              <a:buFont typeface="Chivo Light"/>
              <a:buNone/>
            </a:pPr>
            <a:r>
              <a:rPr lang="en-US" sz="5400" b="1" kern="0" dirty="0">
                <a:ln/>
                <a:solidFill>
                  <a:srgbClr val="C00000"/>
                </a:solidFill>
                <a:latin typeface="Times New Roman" panose="02020603050405020304" pitchFamily="18" charset="0"/>
                <a:cs typeface="Times New Roman" panose="02020603050405020304" pitchFamily="18" charset="0"/>
                <a:sym typeface="+mn-ea"/>
              </a:rPr>
              <a:t>LUYỆN TẬP THEO VĂN BẢN</a:t>
            </a:r>
            <a:endParaRPr lang="en-US" sz="5400" b="1" kern="0" dirty="0">
              <a:ln/>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mn-ea"/>
            </a:endParaRPr>
          </a:p>
        </p:txBody>
      </p:sp>
    </p:spTree>
    <p:extLst>
      <p:ext uri="{BB962C8B-B14F-4D97-AF65-F5344CB8AC3E}">
        <p14:creationId xmlns:p14="http://schemas.microsoft.com/office/powerpoint/2010/main" val="151835410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15635"/>
            <a:ext cx="6139542" cy="729430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Đất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dao</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cha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xuôi</a:t>
            </a:r>
            <a:endParaRPr lang="en-US" sz="2400" dirty="0">
              <a:latin typeface="Times New Roman" panose="02020603050405020304" pitchFamily="18" charset="0"/>
              <a:cs typeface="Times New Roman" panose="02020603050405020304" pitchFamily="18" charset="0"/>
            </a:endParaRPr>
          </a:p>
          <a:p>
            <a:pPr algn="just"/>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Ba.</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Non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ba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p>
          <a:p>
            <a:pPr algn="just">
              <a:lnSpc>
                <a:spcPct val="150000"/>
              </a:lnSpc>
              <a:spcAft>
                <a:spcPts val="0"/>
              </a:spcAft>
            </a:pPr>
            <a:endParaRPr lang="en-US" sz="2400" dirty="0">
              <a:latin typeface="Times New Roman" panose="02020603050405020304" pitchFamily="18" charset="0"/>
              <a:ea typeface="Times New Roman" panose="02020603050405020304" pitchFamily="18" charset="0"/>
            </a:endParaRPr>
          </a:p>
        </p:txBody>
      </p:sp>
      <p:cxnSp>
        <p:nvCxnSpPr>
          <p:cNvPr id="5" name="Straight Connector 4"/>
          <p:cNvCxnSpPr/>
          <p:nvPr/>
        </p:nvCxnSpPr>
        <p:spPr>
          <a:xfrm>
            <a:off x="6317673" y="200524"/>
            <a:ext cx="0" cy="63665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396842" y="565115"/>
            <a:ext cx="5593277" cy="1200329"/>
          </a:xfrm>
          <a:prstGeom prst="rect">
            <a:avLst/>
          </a:prstGeom>
        </p:spPr>
        <p:txBody>
          <a:bodyPr wrap="square">
            <a:spAutoFit/>
          </a:bodyPr>
          <a:lstStyle/>
          <a:p>
            <a:pPr lvl="0" algn="just"/>
            <a:r>
              <a:rPr lang="en-US" sz="3600" dirty="0" smtClean="0">
                <a:solidFill>
                  <a:srgbClr val="0000FF"/>
                </a:solidFill>
                <a:latin typeface="Times New Roman" panose="02020603050405020304" pitchFamily="18" charset="0"/>
                <a:cs typeface="Times New Roman" panose="02020603050405020304" pitchFamily="18" charset="0"/>
              </a:rPr>
              <a:t>1. </a:t>
            </a:r>
            <a:r>
              <a:rPr lang="en-US" sz="3600" dirty="0" err="1" smtClean="0">
                <a:solidFill>
                  <a:srgbClr val="0000FF"/>
                </a:solidFill>
                <a:latin typeface="Times New Roman" panose="02020603050405020304" pitchFamily="18" charset="0"/>
                <a:cs typeface="Times New Roman" panose="02020603050405020304" pitchFamily="18" charset="0"/>
              </a:rPr>
              <a:t>Tìm</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những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tên</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riêng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được</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nhắc</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đến</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trong</a:t>
            </a:r>
            <a:r>
              <a:rPr lang="en-US" sz="3600" dirty="0" smtClean="0">
                <a:solidFill>
                  <a:srgbClr val="0000FF"/>
                </a:solidFill>
                <a:latin typeface="Times New Roman" panose="02020603050405020304" pitchFamily="18" charset="0"/>
                <a:cs typeface="Times New Roman" panose="02020603050405020304" pitchFamily="18" charset="0"/>
              </a:rPr>
              <a:t> </a:t>
            </a:r>
            <a:r>
              <a:rPr lang="en-US" sz="3600" dirty="0" err="1" smtClean="0">
                <a:solidFill>
                  <a:srgbClr val="0000FF"/>
                </a:solidFill>
                <a:latin typeface="Times New Roman" panose="02020603050405020304" pitchFamily="18" charset="0"/>
                <a:cs typeface="Times New Roman" panose="02020603050405020304" pitchFamily="18" charset="0"/>
              </a:rPr>
              <a:t>bài</a:t>
            </a:r>
            <a:r>
              <a:rPr lang="en-US" sz="3600" dirty="0" smtClean="0">
                <a:solidFill>
                  <a:srgbClr val="0000FF"/>
                </a:solidFill>
                <a:latin typeface="Times New Roman" panose="02020603050405020304" pitchFamily="18" charset="0"/>
                <a:cs typeface="Times New Roman" panose="02020603050405020304" pitchFamily="18" charset="0"/>
              </a:rPr>
              <a:t>.</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6531428" y="2220663"/>
            <a:ext cx="5324103" cy="2062103"/>
          </a:xfrm>
          <a:prstGeom prst="rect">
            <a:avLst/>
          </a:prstGeom>
        </p:spPr>
        <p:txBody>
          <a:bodyPr wrap="square">
            <a:spAutoFit/>
          </a:bodyPr>
          <a:lstStyle/>
          <a:p>
            <a:pPr lvl="0" algn="just"/>
            <a:r>
              <a:rPr lang="en-US" sz="3200" dirty="0" err="1" smtClean="0">
                <a:solidFill>
                  <a:srgbClr val="FF0000"/>
                </a:solidFill>
                <a:latin typeface="Times New Roman" panose="02020603050405020304" pitchFamily="18" charset="0"/>
                <a:cs typeface="Times New Roman" panose="02020603050405020304" pitchFamily="18" charset="0"/>
              </a:rPr>
              <a:t>Việt</a:t>
            </a:r>
            <a:r>
              <a:rPr lang="en-US" sz="3200" dirty="0" smtClean="0">
                <a:solidFill>
                  <a:srgbClr val="FF0000"/>
                </a:solidFill>
                <a:latin typeface="Times New Roman" panose="02020603050405020304" pitchFamily="18" charset="0"/>
                <a:cs typeface="Times New Roman" panose="02020603050405020304" pitchFamily="18" charset="0"/>
              </a:rPr>
              <a:t> Nam, </a:t>
            </a:r>
            <a:r>
              <a:rPr lang="en-US" sz="3200" dirty="0" err="1" smtClean="0">
                <a:solidFill>
                  <a:srgbClr val="FF0000"/>
                </a:solidFill>
                <a:latin typeface="Times New Roman" panose="02020603050405020304" pitchFamily="18" charset="0"/>
                <a:cs typeface="Times New Roman" panose="02020603050405020304" pitchFamily="18" charset="0"/>
              </a:rPr>
              <a:t>Phú</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Thọ</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miền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Bắc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Vua</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Hùng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miền</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Trung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Huế</a:t>
            </a:r>
            <a:r>
              <a:rPr lang="en-US" sz="3200" dirty="0" smtClean="0">
                <a:solidFill>
                  <a:srgbClr val="FF0000"/>
                </a:solidFill>
                <a:latin typeface="Times New Roman" panose="02020603050405020304" pitchFamily="18" charset="0"/>
                <a:cs typeface="Times New Roman" panose="02020603050405020304" pitchFamily="18" charset="0"/>
              </a:rPr>
              <a:t>, Nam </a:t>
            </a:r>
            <a:r>
              <a:rPr lang="en-US" sz="3200" dirty="0" err="1" smtClean="0">
                <a:solidFill>
                  <a:srgbClr val="FF0000"/>
                </a:solidFill>
                <a:latin typeface="Times New Roman" panose="02020603050405020304" pitchFamily="18" charset="0"/>
                <a:cs typeface="Times New Roman" panose="02020603050405020304" pitchFamily="18" charset="0"/>
              </a:rPr>
              <a:t>Bộ</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Đồng</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Tháp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Mười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Tháp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Mười</a:t>
            </a:r>
            <a:r>
              <a:rPr lang="en-US" sz="3200" dirty="0" smtClean="0">
                <a:solidFill>
                  <a:srgbClr val="FF0000"/>
                </a:solidFill>
                <a:latin typeface="Times New Roman" panose="02020603050405020304" pitchFamily="18" charset="0"/>
                <a:cs typeface="Times New Roman" panose="02020603050405020304" pitchFamily="18" charset="0"/>
              </a:rPr>
              <a:t>, Nam.</a:t>
            </a:r>
            <a:endParaRPr lang="en-US" sz="3200" dirty="0">
              <a:solidFill>
                <a:srgbClr val="FF0000"/>
              </a:solidFill>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781299" y="529446"/>
            <a:ext cx="11281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2504" y="1978235"/>
            <a:ext cx="427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37611" y="1610101"/>
            <a:ext cx="1187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4479" y="1978235"/>
            <a:ext cx="1187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50131" y="3438900"/>
            <a:ext cx="688768" cy="4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15151" y="4555180"/>
            <a:ext cx="688768" cy="49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876" y="4935191"/>
            <a:ext cx="4512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0016" y="5255824"/>
            <a:ext cx="21138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15341" y="6367160"/>
            <a:ext cx="6115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09455" y="3767731"/>
            <a:ext cx="504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302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55751" y="272894"/>
            <a:ext cx="8815618" cy="646331"/>
          </a:xfrm>
          <a:prstGeom prst="rect">
            <a:avLst/>
          </a:prstGeom>
        </p:spPr>
        <p:txBody>
          <a:bodyPr wrap="none">
            <a:spAutoFit/>
          </a:bodyPr>
          <a:lstStyle/>
          <a:p>
            <a:r>
              <a:rPr lang="en-US" sz="3600" dirty="0" smtClean="0">
                <a:solidFill>
                  <a:srgbClr val="0000FF"/>
                </a:solidFill>
                <a:latin typeface="Times New Roman" panose="02020603050405020304" pitchFamily="18" charset="0"/>
                <a:cs typeface="Times New Roman" panose="02020603050405020304" pitchFamily="18" charset="0"/>
                <a:sym typeface="+mn-ea"/>
              </a:rPr>
              <a:t>2. </a:t>
            </a:r>
            <a:r>
              <a:rPr lang="en-US" sz="3600" dirty="0" err="1" smtClean="0">
                <a:solidFill>
                  <a:srgbClr val="0000FF"/>
                </a:solidFill>
                <a:latin typeface="Times New Roman" panose="02020603050405020304" pitchFamily="18" charset="0"/>
                <a:cs typeface="Times New Roman" panose="02020603050405020304" pitchFamily="18" charset="0"/>
                <a:sym typeface="+mn-ea"/>
              </a:rPr>
              <a:t>Các</a:t>
            </a:r>
            <a:r>
              <a:rPr lang="en-US" sz="3600" dirty="0" smtClean="0">
                <a:solidFill>
                  <a:srgbClr val="0000FF"/>
                </a:solidFill>
                <a:latin typeface="Times New Roman" panose="02020603050405020304" pitchFamily="18" charset="0"/>
                <a:cs typeface="Times New Roman" panose="02020603050405020304" pitchFamily="18" charset="0"/>
                <a:sym typeface="+mn-ea"/>
              </a:rPr>
              <a:t> </a:t>
            </a:r>
            <a:r>
              <a:rPr lang="en-US" sz="3600" dirty="0" err="1" smtClean="0">
                <a:solidFill>
                  <a:srgbClr val="0000FF"/>
                </a:solidFill>
                <a:latin typeface="Times New Roman" panose="02020603050405020304" pitchFamily="18" charset="0"/>
                <a:cs typeface="Times New Roman" panose="02020603050405020304" pitchFamily="18" charset="0"/>
                <a:sym typeface="+mn-ea"/>
              </a:rPr>
              <a:t>câu</a:t>
            </a:r>
            <a:r>
              <a:rPr lang="en-US" sz="3600" dirty="0" smtClean="0">
                <a:solidFill>
                  <a:srgbClr val="0000FF"/>
                </a:solidFill>
                <a:latin typeface="Times New Roman" panose="02020603050405020304" pitchFamily="18" charset="0"/>
                <a:cs typeface="Times New Roman" panose="02020603050405020304" pitchFamily="18" charset="0"/>
                <a:sym typeface="+mn-ea"/>
              </a:rPr>
              <a:t> ở </a:t>
            </a:r>
            <a:r>
              <a:rPr lang="en-US" sz="3600" dirty="0" err="1" smtClean="0">
                <a:solidFill>
                  <a:srgbClr val="0000FF"/>
                </a:solidFill>
                <a:latin typeface="Times New Roman" panose="02020603050405020304" pitchFamily="18" charset="0"/>
                <a:cs typeface="Times New Roman" panose="02020603050405020304" pitchFamily="18" charset="0"/>
                <a:sym typeface="+mn-ea"/>
              </a:rPr>
              <a:t>cột</a:t>
            </a:r>
            <a:r>
              <a:rPr lang="en-US" sz="3600" dirty="0" smtClean="0">
                <a:solidFill>
                  <a:srgbClr val="0000FF"/>
                </a:solidFill>
                <a:latin typeface="Times New Roman" panose="02020603050405020304" pitchFamily="18" charset="0"/>
                <a:cs typeface="Times New Roman" panose="02020603050405020304" pitchFamily="18" charset="0"/>
                <a:sym typeface="+mn-ea"/>
              </a:rPr>
              <a:t> A </a:t>
            </a:r>
            <a:r>
              <a:rPr lang="en-US" sz="3600" dirty="0" err="1" smtClean="0">
                <a:solidFill>
                  <a:srgbClr val="0000FF"/>
                </a:solidFill>
                <a:latin typeface="Times New Roman" panose="02020603050405020304" pitchFamily="18" charset="0"/>
                <a:cs typeface="Times New Roman" panose="02020603050405020304" pitchFamily="18" charset="0"/>
                <a:sym typeface="+mn-ea"/>
              </a:rPr>
              <a:t>thuộc</a:t>
            </a:r>
            <a:r>
              <a:rPr lang="en-US" sz="3600" dirty="0" smtClean="0">
                <a:solidFill>
                  <a:srgbClr val="0000FF"/>
                </a:solidFill>
                <a:latin typeface="Times New Roman" panose="02020603050405020304" pitchFamily="18" charset="0"/>
                <a:cs typeface="Times New Roman" panose="02020603050405020304" pitchFamily="18" charset="0"/>
                <a:sym typeface="+mn-ea"/>
              </a:rPr>
              <a:t> </a:t>
            </a:r>
            <a:r>
              <a:rPr lang="en-US" sz="3600" dirty="0" err="1" smtClean="0">
                <a:solidFill>
                  <a:srgbClr val="0000FF"/>
                </a:solidFill>
                <a:latin typeface="Times New Roman" panose="02020603050405020304" pitchFamily="18" charset="0"/>
                <a:cs typeface="Times New Roman" panose="02020603050405020304" pitchFamily="18" charset="0"/>
                <a:sym typeface="+mn-ea"/>
              </a:rPr>
              <a:t>kiểu</a:t>
            </a:r>
            <a:r>
              <a:rPr lang="en-US" sz="3600" dirty="0" smtClean="0">
                <a:solidFill>
                  <a:srgbClr val="0000FF"/>
                </a:solidFill>
                <a:latin typeface="Times New Roman" panose="02020603050405020304" pitchFamily="18" charset="0"/>
                <a:cs typeface="Times New Roman" panose="02020603050405020304" pitchFamily="18" charset="0"/>
                <a:sym typeface="+mn-ea"/>
              </a:rPr>
              <a:t> </a:t>
            </a:r>
            <a:r>
              <a:rPr lang="en-US" sz="3600" dirty="0" err="1" smtClean="0">
                <a:solidFill>
                  <a:srgbClr val="0000FF"/>
                </a:solidFill>
                <a:latin typeface="Times New Roman" panose="02020603050405020304" pitchFamily="18" charset="0"/>
                <a:cs typeface="Times New Roman" panose="02020603050405020304" pitchFamily="18" charset="0"/>
                <a:sym typeface="+mn-ea"/>
              </a:rPr>
              <a:t>câu</a:t>
            </a:r>
            <a:r>
              <a:rPr lang="en-US" sz="3600" dirty="0" smtClean="0">
                <a:solidFill>
                  <a:srgbClr val="0000FF"/>
                </a:solidFill>
                <a:latin typeface="Times New Roman" panose="02020603050405020304" pitchFamily="18" charset="0"/>
                <a:cs typeface="Times New Roman" panose="02020603050405020304" pitchFamily="18" charset="0"/>
                <a:sym typeface="+mn-ea"/>
              </a:rPr>
              <a:t> </a:t>
            </a:r>
            <a:r>
              <a:rPr lang="en-US" sz="3600" dirty="0" err="1" smtClean="0">
                <a:solidFill>
                  <a:srgbClr val="0000FF"/>
                </a:solidFill>
                <a:latin typeface="Times New Roman" panose="02020603050405020304" pitchFamily="18" charset="0"/>
                <a:cs typeface="Times New Roman" panose="02020603050405020304" pitchFamily="18" charset="0"/>
                <a:sym typeface="+mn-ea"/>
              </a:rPr>
              <a:t>nào</a:t>
            </a:r>
            <a:r>
              <a:rPr lang="en-US" sz="3600" dirty="0" smtClean="0">
                <a:solidFill>
                  <a:srgbClr val="0000FF"/>
                </a:solidFill>
                <a:latin typeface="Times New Roman" panose="02020603050405020304" pitchFamily="18" charset="0"/>
                <a:cs typeface="Times New Roman" panose="02020603050405020304" pitchFamily="18" charset="0"/>
                <a:sym typeface="+mn-ea"/>
              </a:rPr>
              <a:t> ở </a:t>
            </a:r>
            <a:r>
              <a:rPr lang="en-US" sz="3600" dirty="0" err="1" smtClean="0">
                <a:solidFill>
                  <a:srgbClr val="0000FF"/>
                </a:solidFill>
                <a:latin typeface="Times New Roman" panose="02020603050405020304" pitchFamily="18" charset="0"/>
                <a:cs typeface="Times New Roman" panose="02020603050405020304" pitchFamily="18" charset="0"/>
                <a:sym typeface="+mn-ea"/>
              </a:rPr>
              <a:t>cột</a:t>
            </a:r>
            <a:r>
              <a:rPr lang="en-US" sz="3600" dirty="0" smtClean="0">
                <a:solidFill>
                  <a:srgbClr val="0000FF"/>
                </a:solidFill>
                <a:latin typeface="Times New Roman" panose="02020603050405020304" pitchFamily="18" charset="0"/>
                <a:cs typeface="Times New Roman" panose="02020603050405020304" pitchFamily="18" charset="0"/>
                <a:sym typeface="+mn-ea"/>
              </a:rPr>
              <a:t> B?</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676889" y="1276528"/>
            <a:ext cx="5348525" cy="617517"/>
          </a:xfrm>
          <a:prstGeom prst="rect">
            <a:avLst/>
          </a:prstGeom>
          <a:solidFill>
            <a:srgbClr val="5BC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A</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7338951" y="1222284"/>
            <a:ext cx="3835730" cy="617517"/>
          </a:xfrm>
          <a:prstGeom prst="rect">
            <a:avLst/>
          </a:prstGeom>
          <a:solidFill>
            <a:srgbClr val="5BC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anose="02020603050405020304" pitchFamily="18" charset="0"/>
                <a:cs typeface="Times New Roman" panose="02020603050405020304" pitchFamily="18" charset="0"/>
              </a:rPr>
              <a:t>B</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76890" y="2296624"/>
            <a:ext cx="5348525" cy="745272"/>
          </a:xfrm>
          <a:prstGeom prst="rect">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chemeClr val="tx1"/>
                </a:solidFill>
                <a:latin typeface="Times New Roman" panose="02020603050405020304" pitchFamily="18" charset="0"/>
                <a:cs typeface="Times New Roman" panose="02020603050405020304" pitchFamily="18" charset="0"/>
              </a:rPr>
              <a:t>Đất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thật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tươi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đẹp</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338951" y="2407270"/>
            <a:ext cx="3835730" cy="617517"/>
          </a:xfrm>
          <a:prstGeom prst="rect">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nêu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hoạt</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động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76889" y="3332003"/>
            <a:ext cx="5348526" cy="1177608"/>
          </a:xfrm>
          <a:prstGeom prst="rect">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chemeClr val="tx1"/>
                </a:solidFill>
                <a:latin typeface="Times New Roman" panose="02020603050405020304" pitchFamily="18" charset="0"/>
                <a:cs typeface="Times New Roman" panose="02020603050405020304" pitchFamily="18" charset="0"/>
              </a:rPr>
              <a:t>Đồng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Tháp</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vùng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đất</a:t>
            </a:r>
            <a:r>
              <a:rPr lang="en-US" sz="2800" dirty="0" smtClean="0">
                <a:solidFill>
                  <a:schemeClr val="tx1"/>
                </a:solidFill>
                <a:latin typeface="Times New Roman" panose="02020603050405020304" pitchFamily="18" charset="0"/>
                <a:cs typeface="Times New Roman" panose="02020603050405020304" pitchFamily="18" charset="0"/>
              </a:rPr>
              <a:t> ở </a:t>
            </a:r>
            <a:r>
              <a:rPr lang="en-US" sz="2800" dirty="0" err="1" smtClean="0">
                <a:solidFill>
                  <a:schemeClr val="tx1"/>
                </a:solidFill>
                <a:latin typeface="Times New Roman" panose="02020603050405020304" pitchFamily="18" charset="0"/>
                <a:cs typeface="Times New Roman" panose="02020603050405020304" pitchFamily="18" charset="0"/>
              </a:rPr>
              <a:t>miền</a:t>
            </a:r>
            <a:r>
              <a:rPr lang="en-US" sz="2800" dirty="0" smtClean="0">
                <a:solidFill>
                  <a:schemeClr val="tx1"/>
                </a:solidFill>
                <a:latin typeface="Times New Roman" panose="02020603050405020304" pitchFamily="18" charset="0"/>
                <a:cs typeface="Times New Roman" panose="02020603050405020304" pitchFamily="18" charset="0"/>
              </a:rPr>
              <a:t> Nam.</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7338951" y="3557874"/>
            <a:ext cx="3835730" cy="617517"/>
          </a:xfrm>
          <a:prstGeom prst="rect">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nêu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đặc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điểm</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76890" y="4708479"/>
            <a:ext cx="5348525" cy="758670"/>
          </a:xfrm>
          <a:prstGeom prst="rect">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smtClean="0">
                <a:solidFill>
                  <a:schemeClr val="tx1"/>
                </a:solidFill>
                <a:latin typeface="Times New Roman" panose="02020603050405020304" pitchFamily="18" charset="0"/>
                <a:cs typeface="Times New Roman" panose="02020603050405020304" pitchFamily="18" charset="0"/>
              </a:rPr>
              <a:t>Chúng</a:t>
            </a:r>
            <a:r>
              <a:rPr lang="en-US" sz="2800" dirty="0" smtClean="0">
                <a:solidFill>
                  <a:schemeClr val="tx1"/>
                </a:solidFill>
                <a:latin typeface="Times New Roman" panose="02020603050405020304" pitchFamily="18" charset="0"/>
                <a:cs typeface="Times New Roman" panose="02020603050405020304" pitchFamily="18" charset="0"/>
              </a:rPr>
              <a:t> ta </a:t>
            </a:r>
            <a:r>
              <a:rPr lang="en-US" sz="2800" dirty="0" err="1" smtClean="0">
                <a:solidFill>
                  <a:schemeClr val="tx1"/>
                </a:solidFill>
                <a:latin typeface="Times New Roman" panose="02020603050405020304" pitchFamily="18" charset="0"/>
                <a:cs typeface="Times New Roman" panose="02020603050405020304" pitchFamily="18" charset="0"/>
              </a:rPr>
              <a:t>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thăm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miền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đất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nước</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7233073" y="4708479"/>
            <a:ext cx="3835730" cy="688093"/>
          </a:xfrm>
          <a:prstGeom prst="rect">
            <a:avLst/>
          </a:prstGeom>
          <a:solidFill>
            <a:srgbClr val="B9E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anose="02020603050405020304" pitchFamily="18" charset="0"/>
                <a:cs typeface="Times New Roman" panose="02020603050405020304" pitchFamily="18" charset="0"/>
              </a:rPr>
              <a:t>Câu</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giới</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thiệu</a:t>
            </a:r>
            <a:endParaRPr lang="en-US" sz="3200" dirty="0">
              <a:solidFill>
                <a:schemeClr val="tx1"/>
              </a:solidFill>
              <a:latin typeface="Times New Roman" panose="02020603050405020304" pitchFamily="18" charset="0"/>
              <a:cs typeface="Times New Roman" panose="02020603050405020304" pitchFamily="18" charset="0"/>
            </a:endParaRPr>
          </a:p>
        </p:txBody>
      </p:sp>
      <p:cxnSp>
        <p:nvCxnSpPr>
          <p:cNvPr id="6" name="Straight Arrow Connector 5"/>
          <p:cNvCxnSpPr>
            <a:stCxn id="11" idx="3"/>
            <a:endCxn id="15" idx="1"/>
          </p:cNvCxnSpPr>
          <p:nvPr/>
        </p:nvCxnSpPr>
        <p:spPr>
          <a:xfrm>
            <a:off x="6025415" y="2669260"/>
            <a:ext cx="1313536" cy="1197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972476" y="3834270"/>
            <a:ext cx="1313536" cy="1197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3" idx="1"/>
          </p:cNvCxnSpPr>
          <p:nvPr/>
        </p:nvCxnSpPr>
        <p:spPr>
          <a:xfrm flipV="1">
            <a:off x="6025415" y="2716029"/>
            <a:ext cx="1313536" cy="23955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8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ẢNH ĐẸP VIỆT NAM TỪ BẮC XUỐNG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379" y="83827"/>
            <a:ext cx="11819823" cy="6567230"/>
          </a:xfrm>
          <a:prstGeom prst="rect">
            <a:avLst/>
          </a:prstGeom>
        </p:spPr>
      </p:pic>
    </p:spTree>
    <p:extLst>
      <p:ext uri="{BB962C8B-B14F-4D97-AF65-F5344CB8AC3E}">
        <p14:creationId xmlns:p14="http://schemas.microsoft.com/office/powerpoint/2010/main" val="1775577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2011680" y="301137"/>
            <a:ext cx="7276699" cy="2958502"/>
          </a:xfrm>
          <a:prstGeom prst="rect">
            <a:avLst/>
          </a:prstGeom>
        </p:spPr>
        <p:txBody>
          <a:bodyPr wrap="square">
            <a:spAutoFit/>
          </a:bodyPr>
          <a:lstStyle/>
          <a:p>
            <a:pPr algn="ctr">
              <a:lnSpc>
                <a:spcPct val="150000"/>
              </a:lnSpc>
            </a:pP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pPr algn="ctr">
              <a:lnSpc>
                <a:spcPct val="150000"/>
              </a:lnSpc>
            </a:pPr>
            <a:r>
              <a:rPr lang="vi-VN" sz="3200" dirty="0" smtClean="0">
                <a:latin typeface="Times New Roman" panose="02020603050405020304" pitchFamily="18" charset="0"/>
                <a:cs typeface="Times New Roman" panose="02020603050405020304" pitchFamily="18" charset="0"/>
              </a:rPr>
              <a:t>Thành </a:t>
            </a:r>
            <a:r>
              <a:rPr lang="vi-VN" sz="3200" dirty="0">
                <a:latin typeface="Times New Roman" panose="02020603050405020304" pitchFamily="18" charset="0"/>
                <a:cs typeface="Times New Roman" panose="02020603050405020304" pitchFamily="18" charset="0"/>
              </a:rPr>
              <a:t>phố nào tuổi đã gần nghìn năm.</a:t>
            </a:r>
          </a:p>
          <a:p>
            <a:pPr algn="ctr">
              <a:lnSpc>
                <a:spcPct val="150000"/>
              </a:lnSpc>
            </a:pPr>
            <a:r>
              <a:rPr lang="vi-VN" sz="3200" dirty="0">
                <a:latin typeface="Times New Roman" panose="02020603050405020304" pitchFamily="18" charset="0"/>
                <a:cs typeface="Times New Roman" panose="02020603050405020304" pitchFamily="18" charset="0"/>
              </a:rPr>
              <a:t>Thăng Long một thuở xa </a:t>
            </a:r>
            <a:r>
              <a:rPr lang="vi-VN" sz="3200" dirty="0" smtClean="0">
                <a:latin typeface="Times New Roman" panose="02020603050405020304" pitchFamily="18" charset="0"/>
                <a:cs typeface="Times New Roman" panose="02020603050405020304" pitchFamily="18" charset="0"/>
              </a:rPr>
              <a:t>xăm,</a:t>
            </a:r>
            <a:endParaRPr lang="vi-VN" sz="3200" dirty="0">
              <a:latin typeface="Times New Roman" panose="02020603050405020304" pitchFamily="18" charset="0"/>
              <a:cs typeface="Times New Roman" panose="02020603050405020304" pitchFamily="18" charset="0"/>
            </a:endParaRPr>
          </a:p>
          <a:p>
            <a:pPr algn="ctr">
              <a:lnSpc>
                <a:spcPct val="150000"/>
              </a:lnSpc>
            </a:pPr>
            <a:r>
              <a:rPr lang="vi-VN" sz="3200" dirty="0">
                <a:latin typeface="Times New Roman" panose="02020603050405020304" pitchFamily="18" charset="0"/>
                <a:cs typeface="Times New Roman" panose="02020603050405020304" pitchFamily="18" charset="0"/>
              </a:rPr>
              <a:t>Thủ đô của nước Việt Nam bây </a:t>
            </a:r>
            <a:r>
              <a:rPr lang="vi-VN" sz="3200" dirty="0" smtClean="0">
                <a:latin typeface="Times New Roman" panose="02020603050405020304" pitchFamily="18" charset="0"/>
                <a:cs typeface="Times New Roman" panose="02020603050405020304" pitchFamily="18" charset="0"/>
              </a:rPr>
              <a:t>giờ?</a:t>
            </a:r>
            <a:endParaRPr lang="vi-VN"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59638" y="3439970"/>
            <a:ext cx="5630779" cy="3237698"/>
          </a:xfrm>
          <a:prstGeom prst="rect">
            <a:avLst/>
          </a:prstGeom>
        </p:spPr>
      </p:pic>
      <p:sp>
        <p:nvSpPr>
          <p:cNvPr id="6" name="TextBox 5"/>
          <p:cNvSpPr txBox="1"/>
          <p:nvPr/>
        </p:nvSpPr>
        <p:spPr>
          <a:xfrm>
            <a:off x="6457663" y="3663972"/>
            <a:ext cx="3634328" cy="646331"/>
          </a:xfrm>
          <a:prstGeom prst="rect">
            <a:avLst/>
          </a:prstGeom>
          <a:noFill/>
        </p:spPr>
        <p:txBody>
          <a:bodyPr wrap="none" rtlCol="0">
            <a:sp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Thành</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phố</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Hà</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Nội</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21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815676" y="194212"/>
            <a:ext cx="6545061" cy="646331"/>
          </a:xfrm>
          <a:prstGeom prst="rect">
            <a:avLst/>
          </a:prstGeom>
        </p:spPr>
        <p:txBody>
          <a:bodyPr wrap="none">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TRÊN CÁC MIỀN ĐẤT NƯỚC</a:t>
            </a:r>
          </a:p>
        </p:txBody>
      </p:sp>
      <p:pic>
        <p:nvPicPr>
          <p:cNvPr id="4" name="Picture 3"/>
          <p:cNvPicPr>
            <a:picLocks noChangeAspect="1"/>
          </p:cNvPicPr>
          <p:nvPr/>
        </p:nvPicPr>
        <p:blipFill>
          <a:blip r:embed="rId2"/>
          <a:stretch>
            <a:fillRect/>
          </a:stretch>
        </p:blipFill>
        <p:spPr>
          <a:xfrm>
            <a:off x="1925969" y="1014393"/>
            <a:ext cx="4417080" cy="2797485"/>
          </a:xfrm>
          <a:prstGeom prst="rect">
            <a:avLst/>
          </a:prstGeom>
        </p:spPr>
      </p:pic>
      <p:pic>
        <p:nvPicPr>
          <p:cNvPr id="5" name="Picture 4"/>
          <p:cNvPicPr>
            <a:picLocks noChangeAspect="1"/>
          </p:cNvPicPr>
          <p:nvPr/>
        </p:nvPicPr>
        <p:blipFill>
          <a:blip r:embed="rId3"/>
          <a:stretch>
            <a:fillRect/>
          </a:stretch>
        </p:blipFill>
        <p:spPr>
          <a:xfrm>
            <a:off x="6179876" y="898493"/>
            <a:ext cx="3965608" cy="3029284"/>
          </a:xfrm>
          <a:prstGeom prst="rect">
            <a:avLst/>
          </a:prstGeom>
        </p:spPr>
      </p:pic>
      <p:pic>
        <p:nvPicPr>
          <p:cNvPr id="6" name="Picture 5"/>
          <p:cNvPicPr>
            <a:picLocks noChangeAspect="1"/>
          </p:cNvPicPr>
          <p:nvPr/>
        </p:nvPicPr>
        <p:blipFill>
          <a:blip r:embed="rId4"/>
          <a:stretch>
            <a:fillRect/>
          </a:stretch>
        </p:blipFill>
        <p:spPr>
          <a:xfrm>
            <a:off x="2030931" y="3811878"/>
            <a:ext cx="8114553" cy="2924096"/>
          </a:xfrm>
          <a:prstGeom prst="rect">
            <a:avLst/>
          </a:prstGeom>
        </p:spPr>
      </p:pic>
    </p:spTree>
    <p:extLst>
      <p:ext uri="{BB962C8B-B14F-4D97-AF65-F5344CB8AC3E}">
        <p14:creationId xmlns:p14="http://schemas.microsoft.com/office/powerpoint/2010/main" val="146195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17578" y="194082"/>
            <a:ext cx="11682620" cy="6494085"/>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TRÊN CÁC MIỀN ĐẤT NƯỚC</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Đất</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thật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Hãy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nhau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thăm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câu</a:t>
            </a:r>
            <a:r>
              <a:rPr lang="en-US" sz="2600" dirty="0">
                <a:latin typeface="Times New Roman" panose="02020603050405020304" pitchFamily="18" charset="0"/>
                <a:cs typeface="Times New Roman" panose="02020603050405020304" pitchFamily="18" charset="0"/>
              </a:rPr>
              <a:t> ca </a:t>
            </a:r>
            <a:r>
              <a:rPr lang="en-US" sz="2600" dirty="0" err="1">
                <a:latin typeface="Times New Roman" panose="02020603050405020304" pitchFamily="18" charset="0"/>
                <a:cs typeface="Times New Roman" panose="02020603050405020304" pitchFamily="18" charset="0"/>
              </a:rPr>
              <a:t>dao</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Đầu</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Thọ</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quê</a:t>
            </a:r>
            <a:r>
              <a:rPr lang="en-US" sz="2600" dirty="0">
                <a:latin typeface="Times New Roman" panose="02020603050405020304" pitchFamily="18" charset="0"/>
                <a:cs typeface="Times New Roman" panose="02020603050405020304" pitchFamily="18" charset="0"/>
              </a:rPr>
              <a:t> cha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Dù</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xuôi</a:t>
            </a:r>
            <a:endParaRPr lang="en-US" sz="2600" dirty="0">
              <a:latin typeface="Times New Roman" panose="02020603050405020304" pitchFamily="18" charset="0"/>
              <a:cs typeface="Times New Roman" panose="02020603050405020304" pitchFamily="18" charset="0"/>
            </a:endParaRPr>
          </a:p>
          <a:p>
            <a:pPr algn="just"/>
            <a:r>
              <a:rPr lang="en-US" sz="2600" dirty="0" err="1" smtClean="0">
                <a:latin typeface="Times New Roman" panose="02020603050405020304" pitchFamily="18" charset="0"/>
                <a:cs typeface="Times New Roman" panose="02020603050405020304" pitchFamily="18" charset="0"/>
              </a:rPr>
              <a:t>Nhớ</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Giỗ</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tháng</a:t>
            </a:r>
            <a:r>
              <a:rPr lang="en-US" sz="2600" dirty="0">
                <a:latin typeface="Times New Roman" panose="02020603050405020304" pitchFamily="18" charset="0"/>
                <a:cs typeface="Times New Roman" panose="02020603050405020304" pitchFamily="18" charset="0"/>
              </a:rPr>
              <a:t> Ba.</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Tiếp</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Trung</a:t>
            </a:r>
            <a:r>
              <a:rPr lang="en-US" sz="2600" dirty="0" smtClean="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Đường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xứ</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Nghệ</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Non </a:t>
            </a:r>
            <a:r>
              <a:rPr lang="en-US" sz="2600" dirty="0" err="1">
                <a:latin typeface="Times New Roman" panose="02020603050405020304" pitchFamily="18" charset="0"/>
                <a:cs typeface="Times New Roman" panose="02020603050405020304" pitchFamily="18" charset="0"/>
              </a:rPr>
              <a:t>xanh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đồ</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Và</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Bộ</a:t>
            </a:r>
            <a:r>
              <a:rPr lang="en-US" sz="2600" dirty="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Đồng</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a:t>
            </a:r>
            <a:r>
              <a:rPr lang="en-US" sz="2600" dirty="0" err="1" smtClean="0">
                <a:latin typeface="Times New Roman" panose="02020603050405020304" pitchFamily="18" charset="0"/>
                <a:cs typeface="Times New Roman" panose="02020603050405020304" pitchFamily="18" charset="0"/>
              </a:rPr>
              <a:t>ười</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a:t>
            </a:r>
            <a:r>
              <a:rPr lang="en-US" sz="2600" dirty="0">
                <a:latin typeface="Times New Roman" panose="02020603050405020304" pitchFamily="18" charset="0"/>
                <a:cs typeface="Times New Roman" panose="02020603050405020304" pitchFamily="18" charset="0"/>
              </a:rPr>
              <a:t> bay </a:t>
            </a:r>
            <a:r>
              <a:rPr lang="en-US" sz="2600" dirty="0" err="1">
                <a:latin typeface="Times New Roman" panose="02020603050405020304" pitchFamily="18" charset="0"/>
                <a:cs typeface="Times New Roman" panose="02020603050405020304" pitchFamily="18" charset="0"/>
              </a:rPr>
              <a:t>thẳng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cánh</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Nước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tôm</a:t>
            </a:r>
            <a:r>
              <a:rPr lang="en-US" sz="2600" dirty="0" smtClean="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Vậy</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p>
          <a:p>
            <a:pPr algn="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Thùy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tổng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hợp</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014124" y="2036447"/>
            <a:ext cx="2400287" cy="1520182"/>
          </a:xfrm>
          <a:prstGeom prst="rect">
            <a:avLst/>
          </a:prstGeom>
        </p:spPr>
      </p:pic>
      <p:pic>
        <p:nvPicPr>
          <p:cNvPr id="7" name="Picture 6"/>
          <p:cNvPicPr>
            <a:picLocks noChangeAspect="1"/>
          </p:cNvPicPr>
          <p:nvPr/>
        </p:nvPicPr>
        <p:blipFill>
          <a:blip r:embed="rId4"/>
          <a:stretch>
            <a:fillRect/>
          </a:stretch>
        </p:blipFill>
        <p:spPr>
          <a:xfrm>
            <a:off x="9805051" y="1956169"/>
            <a:ext cx="2095147" cy="1600460"/>
          </a:xfrm>
          <a:prstGeom prst="rect">
            <a:avLst/>
          </a:prstGeom>
        </p:spPr>
      </p:pic>
      <p:pic>
        <p:nvPicPr>
          <p:cNvPr id="8" name="Picture 7"/>
          <p:cNvPicPr>
            <a:picLocks noChangeAspect="1"/>
          </p:cNvPicPr>
          <p:nvPr/>
        </p:nvPicPr>
        <p:blipFill>
          <a:blip r:embed="rId5"/>
          <a:stretch>
            <a:fillRect/>
          </a:stretch>
        </p:blipFill>
        <p:spPr>
          <a:xfrm>
            <a:off x="7152488" y="3620252"/>
            <a:ext cx="4747710" cy="1537496"/>
          </a:xfrm>
          <a:prstGeom prst="rect">
            <a:avLst/>
          </a:prstGeom>
        </p:spPr>
      </p:pic>
    </p:spTree>
    <p:extLst>
      <p:ext uri="{BB962C8B-B14F-4D97-AF65-F5344CB8AC3E}">
        <p14:creationId xmlns:p14="http://schemas.microsoft.com/office/powerpoint/2010/main" val="267251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7578" y="194082"/>
            <a:ext cx="11682620" cy="6494085"/>
          </a:xfrm>
          <a:prstGeom prst="rect">
            <a:avLst/>
          </a:prstGeom>
          <a:noFill/>
        </p:spPr>
        <p:txBody>
          <a:bodyPr wrap="square" rtlCol="0">
            <a:spAutoFit/>
          </a:bodyPr>
          <a:lstStyle/>
          <a:p>
            <a:pPr algn="ctr"/>
            <a:r>
              <a:rPr lang="en-US" sz="2600" b="1" dirty="0">
                <a:latin typeface="Times New Roman" panose="02020603050405020304" pitchFamily="18" charset="0"/>
                <a:cs typeface="Times New Roman" panose="02020603050405020304" pitchFamily="18" charset="0"/>
              </a:rPr>
              <a:t>TRÊN CÁC MIỀN ĐẤT NƯỚC</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solidFill>
                  <a:srgbClr val="FF0000"/>
                </a:solidFill>
                <a:latin typeface="Times New Roman" panose="02020603050405020304" pitchFamily="18" charset="0"/>
                <a:cs typeface="Times New Roman" panose="02020603050405020304" pitchFamily="18" charset="0"/>
              </a:rPr>
              <a:t>Đất</a:t>
            </a:r>
            <a:r>
              <a:rPr lang="en-US" sz="2600" dirty="0" smtClean="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Việt</a:t>
            </a:r>
            <a:r>
              <a:rPr lang="en-US" sz="2600" dirty="0">
                <a:solidFill>
                  <a:srgbClr val="FF0000"/>
                </a:solidFill>
                <a:latin typeface="Times New Roman" panose="02020603050405020304" pitchFamily="18" charset="0"/>
                <a:cs typeface="Times New Roman" panose="02020603050405020304" pitchFamily="18" charset="0"/>
              </a:rPr>
              <a:t> Nam </a:t>
            </a:r>
            <a:r>
              <a:rPr lang="en-US" sz="2600" dirty="0" err="1">
                <a:solidFill>
                  <a:srgbClr val="FF0000"/>
                </a:solidFill>
                <a:latin typeface="Times New Roman" panose="02020603050405020304" pitchFamily="18" charset="0"/>
                <a:cs typeface="Times New Roman" panose="02020603050405020304" pitchFamily="18" charset="0"/>
              </a:rPr>
              <a:t>thật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tươi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đẹp</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Hãy</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cùng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nhau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đi</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thăm</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miền</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đất</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nước</a:t>
            </a:r>
            <a:r>
              <a:rPr lang="en-US" sz="2600" dirty="0">
                <a:solidFill>
                  <a:srgbClr val="FF0000"/>
                </a:solidFill>
                <a:latin typeface="Times New Roman" panose="02020603050405020304" pitchFamily="18" charset="0"/>
                <a:cs typeface="Times New Roman" panose="02020603050405020304" pitchFamily="18" charset="0"/>
              </a:rPr>
              <a:t> qua </a:t>
            </a:r>
            <a:r>
              <a:rPr lang="en-US" sz="2600" dirty="0" err="1">
                <a:solidFill>
                  <a:srgbClr val="FF0000"/>
                </a:solidFill>
                <a:latin typeface="Times New Roman" panose="02020603050405020304" pitchFamily="18" charset="0"/>
                <a:cs typeface="Times New Roman" panose="02020603050405020304" pitchFamily="18" charset="0"/>
              </a:rPr>
              <a:t>những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câu</a:t>
            </a:r>
            <a:r>
              <a:rPr lang="en-US" sz="2600" dirty="0">
                <a:solidFill>
                  <a:srgbClr val="FF0000"/>
                </a:solidFill>
                <a:latin typeface="Times New Roman" panose="02020603050405020304" pitchFamily="18" charset="0"/>
                <a:cs typeface="Times New Roman" panose="02020603050405020304" pitchFamily="18" charset="0"/>
              </a:rPr>
              <a:t> ca </a:t>
            </a:r>
            <a:r>
              <a:rPr lang="en-US" sz="2600" dirty="0" err="1">
                <a:solidFill>
                  <a:srgbClr val="FF0000"/>
                </a:solidFill>
                <a:latin typeface="Times New Roman" panose="02020603050405020304" pitchFamily="18" charset="0"/>
                <a:cs typeface="Times New Roman" panose="02020603050405020304" pitchFamily="18" charset="0"/>
              </a:rPr>
              <a:t>dao</a:t>
            </a:r>
            <a:r>
              <a:rPr lang="en-US" sz="2600" dirty="0">
                <a:solidFill>
                  <a:srgbClr val="FF0000"/>
                </a:solidFill>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Đầu</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tiên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chúng</a:t>
            </a:r>
            <a:r>
              <a:rPr lang="en-US" sz="2600" dirty="0">
                <a:solidFill>
                  <a:srgbClr val="0000FF"/>
                </a:solidFill>
                <a:latin typeface="Times New Roman" panose="02020603050405020304" pitchFamily="18" charset="0"/>
                <a:cs typeface="Times New Roman" panose="02020603050405020304" pitchFamily="18" charset="0"/>
              </a:rPr>
              <a:t> ta </a:t>
            </a:r>
            <a:r>
              <a:rPr lang="en-US" sz="2600" dirty="0" err="1">
                <a:solidFill>
                  <a:srgbClr val="0000FF"/>
                </a:solidFill>
                <a:latin typeface="Times New Roman" panose="02020603050405020304" pitchFamily="18" charset="0"/>
                <a:cs typeface="Times New Roman" panose="02020603050405020304" pitchFamily="18" charset="0"/>
              </a:rPr>
              <a:t>sẽ</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đến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Phú</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Thọ</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miền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Bắc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nước</a:t>
            </a:r>
            <a:r>
              <a:rPr lang="en-US" sz="2600" dirty="0">
                <a:solidFill>
                  <a:srgbClr val="0000FF"/>
                </a:solidFill>
                <a:latin typeface="Times New Roman" panose="02020603050405020304" pitchFamily="18" charset="0"/>
                <a:cs typeface="Times New Roman" panose="02020603050405020304" pitchFamily="18" charset="0"/>
              </a:rPr>
              <a:t> ta, </a:t>
            </a:r>
            <a:r>
              <a:rPr lang="en-US" sz="2600" dirty="0" err="1">
                <a:solidFill>
                  <a:srgbClr val="0000FF"/>
                </a:solidFill>
                <a:latin typeface="Times New Roman" panose="02020603050405020304" pitchFamily="18" charset="0"/>
                <a:cs typeface="Times New Roman" panose="02020603050405020304" pitchFamily="18" charset="0"/>
              </a:rPr>
              <a:t>nơi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có</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thờ</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Vua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nơi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gọi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là</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quê</a:t>
            </a:r>
            <a:r>
              <a:rPr lang="en-US" sz="2600" dirty="0">
                <a:solidFill>
                  <a:srgbClr val="0000FF"/>
                </a:solidFill>
                <a:latin typeface="Times New Roman" panose="02020603050405020304" pitchFamily="18" charset="0"/>
                <a:cs typeface="Times New Roman" panose="02020603050405020304" pitchFamily="18" charset="0"/>
              </a:rPr>
              <a:t> cha </a:t>
            </a:r>
            <a:r>
              <a:rPr lang="en-US" sz="2600" dirty="0" err="1">
                <a:solidFill>
                  <a:srgbClr val="0000FF"/>
                </a:solidFill>
                <a:latin typeface="Times New Roman" panose="02020603050405020304" pitchFamily="18" charset="0"/>
                <a:cs typeface="Times New Roman" panose="02020603050405020304" pitchFamily="18" charset="0"/>
              </a:rPr>
              <a:t>đất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tổ</a:t>
            </a:r>
            <a:r>
              <a:rPr lang="en-US" sz="2600" dirty="0">
                <a:solidFill>
                  <a:srgbClr val="0000FF"/>
                </a:solidFill>
                <a:latin typeface="Times New Roman" panose="02020603050405020304" pitchFamily="18" charset="0"/>
                <a:cs typeface="Times New Roman" panose="02020603050405020304" pitchFamily="18" charset="0"/>
              </a:rPr>
              <a:t>”:</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Dù</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ai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ngược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về</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xuôi</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err="1" smtClean="0">
                <a:solidFill>
                  <a:srgbClr val="0000FF"/>
                </a:solidFill>
                <a:latin typeface="Times New Roman" panose="02020603050405020304" pitchFamily="18" charset="0"/>
                <a:cs typeface="Times New Roman" panose="02020603050405020304" pitchFamily="18" charset="0"/>
              </a:rPr>
              <a:t>Nhớ</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ngày</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Giỗ</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Tổ</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Mười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tháng</a:t>
            </a:r>
            <a:r>
              <a:rPr lang="en-US" sz="2600" dirty="0">
                <a:solidFill>
                  <a:srgbClr val="0000FF"/>
                </a:solidFill>
                <a:latin typeface="Times New Roman" panose="02020603050405020304" pitchFamily="18" charset="0"/>
                <a:cs typeface="Times New Roman" panose="02020603050405020304" pitchFamily="18" charset="0"/>
              </a:rPr>
              <a:t> Ba.</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Tiếp</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đến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chúng</a:t>
            </a:r>
            <a:r>
              <a:rPr lang="en-US" sz="2600" dirty="0">
                <a:solidFill>
                  <a:srgbClr val="0000FF"/>
                </a:solidFill>
                <a:latin typeface="Times New Roman" panose="02020603050405020304" pitchFamily="18" charset="0"/>
                <a:cs typeface="Times New Roman" panose="02020603050405020304" pitchFamily="18" charset="0"/>
              </a:rPr>
              <a:t> ta </a:t>
            </a:r>
            <a:r>
              <a:rPr lang="en-US" sz="2600" dirty="0" err="1">
                <a:solidFill>
                  <a:srgbClr val="0000FF"/>
                </a:solidFill>
                <a:latin typeface="Times New Roman" panose="02020603050405020304" pitchFamily="18" charset="0"/>
                <a:cs typeface="Times New Roman" panose="02020603050405020304" pitchFamily="18" charset="0"/>
              </a:rPr>
              <a:t>cùng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vào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miền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Trung</a:t>
            </a:r>
            <a:r>
              <a:rPr lang="en-US" sz="2600" dirty="0" smtClean="0">
                <a:solidFill>
                  <a:srgbClr val="0000FF"/>
                </a:solidFill>
                <a:latin typeface="Times New Roman" panose="02020603050405020304" pitchFamily="18" charset="0"/>
                <a:cs typeface="Times New Roman" panose="02020603050405020304" pitchFamily="18" charset="0"/>
              </a:rPr>
              <a:t>:</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Đường</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vô</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xứ</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Nghệ</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quanh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quanh</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cs typeface="Times New Roman" panose="02020603050405020304" pitchFamily="18" charset="0"/>
              </a:rPr>
              <a:t>                  Non </a:t>
            </a:r>
            <a:r>
              <a:rPr lang="en-US" sz="2600" dirty="0" err="1">
                <a:solidFill>
                  <a:srgbClr val="0000FF"/>
                </a:solidFill>
                <a:latin typeface="Times New Roman" panose="02020603050405020304" pitchFamily="18" charset="0"/>
                <a:cs typeface="Times New Roman" panose="02020603050405020304" pitchFamily="18" charset="0"/>
              </a:rPr>
              <a:t>xanh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nước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biếc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như</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tranh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họa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đồ</a:t>
            </a:r>
            <a:r>
              <a:rPr lang="en-US" sz="2600" dirty="0" smtClean="0">
                <a:solidFill>
                  <a:srgbClr val="0000FF"/>
                </a:solidFill>
                <a:latin typeface="Times New Roman" panose="02020603050405020304" pitchFamily="18" charset="0"/>
                <a:cs typeface="Times New Roman" panose="02020603050405020304" pitchFamily="18" charset="0"/>
              </a:rPr>
              <a:t>.</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Và</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chúng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ra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cùng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khám</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phá</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miền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đất</a:t>
            </a:r>
            <a:r>
              <a:rPr lang="en-US" sz="2600" dirty="0">
                <a:solidFill>
                  <a:srgbClr val="0000FF"/>
                </a:solidFill>
                <a:latin typeface="Times New Roman" panose="02020603050405020304" pitchFamily="18" charset="0"/>
                <a:cs typeface="Times New Roman" panose="02020603050405020304" pitchFamily="18" charset="0"/>
              </a:rPr>
              <a:t> Nam </a:t>
            </a:r>
            <a:r>
              <a:rPr lang="en-US" sz="2600" dirty="0" err="1">
                <a:solidFill>
                  <a:srgbClr val="0000FF"/>
                </a:solidFill>
                <a:latin typeface="Times New Roman" panose="02020603050405020304" pitchFamily="18" charset="0"/>
                <a:cs typeface="Times New Roman" panose="02020603050405020304" pitchFamily="18" charset="0"/>
              </a:rPr>
              <a:t>Bộ</a:t>
            </a:r>
            <a:r>
              <a:rPr lang="en-US" sz="2600" dirty="0">
                <a:solidFill>
                  <a:srgbClr val="0000FF"/>
                </a:solidFill>
                <a:latin typeface="Times New Roman" panose="02020603050405020304" pitchFamily="18" charset="0"/>
                <a:cs typeface="Times New Roman" panose="02020603050405020304" pitchFamily="18" charset="0"/>
              </a:rPr>
              <a:t>:</a:t>
            </a: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Đồng</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Tháp</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a:t>
            </a:r>
            <a:r>
              <a:rPr lang="en-US" sz="2600" dirty="0" err="1" smtClean="0">
                <a:solidFill>
                  <a:srgbClr val="0000FF"/>
                </a:solidFill>
                <a:latin typeface="Times New Roman" panose="02020603050405020304" pitchFamily="18" charset="0"/>
                <a:cs typeface="Times New Roman" panose="02020603050405020304" pitchFamily="18" charset="0"/>
              </a:rPr>
              <a:t>ười</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cò</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thẳng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cánh</a:t>
            </a:r>
            <a:endParaRPr lang="en-US" sz="2600" dirty="0">
              <a:solidFill>
                <a:srgbClr val="0000FF"/>
              </a:solidFill>
              <a:latin typeface="Times New Roman" panose="02020603050405020304" pitchFamily="18" charset="0"/>
              <a:cs typeface="Times New Roman" panose="02020603050405020304" pitchFamily="18" charset="0"/>
            </a:endParaRPr>
          </a:p>
          <a:p>
            <a:pPr algn="just"/>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smtClean="0">
                <a:solidFill>
                  <a:srgbClr val="0000FF"/>
                </a:solidFill>
                <a:latin typeface="Times New Roman" panose="02020603050405020304" pitchFamily="18" charset="0"/>
                <a:cs typeface="Times New Roman" panose="02020603050405020304" pitchFamily="18" charset="0"/>
              </a:rPr>
              <a:t>Nước</a:t>
            </a:r>
            <a:r>
              <a:rPr lang="en-US" sz="2600" dirty="0" smtClean="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Tháp</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Mười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lóng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lánh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tôm</a:t>
            </a:r>
            <a:r>
              <a:rPr lang="en-US" sz="2600" dirty="0" smtClean="0">
                <a:solidFill>
                  <a:srgbClr val="0000FF"/>
                </a:solidFill>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Vậy</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chúng</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ba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Trung</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thương</a:t>
            </a:r>
            <a:r>
              <a:rPr lang="en-US" sz="2600" dirty="0">
                <a:latin typeface="Times New Roman" panose="02020603050405020304" pitchFamily="18" charset="0"/>
                <a:cs typeface="Times New Roman" panose="02020603050405020304" pitchFamily="18" charset="0"/>
              </a:rPr>
              <a:t>. </a:t>
            </a:r>
          </a:p>
          <a:p>
            <a:pPr algn="r"/>
            <a:r>
              <a:rPr lang="en-US" sz="2600" b="1" dirty="0">
                <a:latin typeface="Times New Roman" panose="02020603050405020304" pitchFamily="18" charset="0"/>
                <a:cs typeface="Times New Roman" panose="02020603050405020304" pitchFamily="18" charset="0"/>
              </a:rPr>
              <a:t>(</a:t>
            </a:r>
            <a:r>
              <a:rPr lang="en-US" sz="2600" b="1" dirty="0" err="1">
                <a:latin typeface="Times New Roman" panose="02020603050405020304" pitchFamily="18" charset="0"/>
                <a:cs typeface="Times New Roman" panose="02020603050405020304" pitchFamily="18" charset="0"/>
              </a:rPr>
              <a:t>Thùy</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Dương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tổng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hợp</a:t>
            </a:r>
            <a:r>
              <a:rPr lang="en-US" sz="2600" b="1" dirty="0" smtClean="0">
                <a:latin typeface="Times New Roman" panose="02020603050405020304" pitchFamily="18" charset="0"/>
                <a:cs typeface="Times New Roman" panose="02020603050405020304" pitchFamily="18" charset="0"/>
              </a:rPr>
              <a:t>)</a:t>
            </a:r>
            <a:endParaRPr lang="en-US" sz="26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014124" y="2036447"/>
            <a:ext cx="2400287" cy="1520182"/>
          </a:xfrm>
          <a:prstGeom prst="rect">
            <a:avLst/>
          </a:prstGeom>
        </p:spPr>
      </p:pic>
      <p:pic>
        <p:nvPicPr>
          <p:cNvPr id="7" name="Picture 6"/>
          <p:cNvPicPr>
            <a:picLocks noChangeAspect="1"/>
          </p:cNvPicPr>
          <p:nvPr/>
        </p:nvPicPr>
        <p:blipFill>
          <a:blip r:embed="rId4"/>
          <a:stretch>
            <a:fillRect/>
          </a:stretch>
        </p:blipFill>
        <p:spPr>
          <a:xfrm>
            <a:off x="9805051" y="1956169"/>
            <a:ext cx="2095147" cy="1600460"/>
          </a:xfrm>
          <a:prstGeom prst="rect">
            <a:avLst/>
          </a:prstGeom>
        </p:spPr>
      </p:pic>
      <p:pic>
        <p:nvPicPr>
          <p:cNvPr id="8" name="Picture 7"/>
          <p:cNvPicPr>
            <a:picLocks noChangeAspect="1"/>
          </p:cNvPicPr>
          <p:nvPr/>
        </p:nvPicPr>
        <p:blipFill>
          <a:blip r:embed="rId5"/>
          <a:stretch>
            <a:fillRect/>
          </a:stretch>
        </p:blipFill>
        <p:spPr>
          <a:xfrm>
            <a:off x="7152488" y="3620252"/>
            <a:ext cx="4747710" cy="1537496"/>
          </a:xfrm>
          <a:prstGeom prst="rect">
            <a:avLst/>
          </a:prstGeom>
        </p:spPr>
      </p:pic>
    </p:spTree>
    <p:extLst>
      <p:ext uri="{BB962C8B-B14F-4D97-AF65-F5344CB8AC3E}">
        <p14:creationId xmlns:p14="http://schemas.microsoft.com/office/powerpoint/2010/main" val="1442772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3607821" y="1370281"/>
            <a:ext cx="55745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Times New Roman" panose="02020603050405020304" pitchFamily="18" charset="0"/>
                <a:cs typeface="Times New Roman" panose="02020603050405020304" pitchFamily="18" charset="0"/>
              </a:rPr>
              <a:t>LUYỆN ĐỌC TỪ NGỮ KHÓ</a:t>
            </a:r>
          </a:p>
        </p:txBody>
      </p:sp>
      <p:sp>
        <p:nvSpPr>
          <p:cNvPr id="5" name="Text Box 57"/>
          <p:cNvSpPr txBox="1">
            <a:spLocks noChangeArrowheads="1"/>
          </p:cNvSpPr>
          <p:nvPr/>
        </p:nvSpPr>
        <p:spPr bwMode="auto">
          <a:xfrm>
            <a:off x="233548" y="2338604"/>
            <a:ext cx="1195845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400" dirty="0" err="1" smtClean="0">
                <a:solidFill>
                  <a:srgbClr val="0000FF"/>
                </a:solidFill>
                <a:latin typeface="Times New Roman" panose="02020603050405020304" pitchFamily="18" charset="0"/>
                <a:cs typeface="Times New Roman" panose="02020603050405020304" pitchFamily="18" charset="0"/>
              </a:rPr>
              <a:t>đi</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ngược</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về</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xuôi</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tranh</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họa</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đồ</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khám</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phá</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lóng</a:t>
            </a:r>
            <a:r>
              <a:rPr lang="en-US" altLang="en-US" sz="4400" dirty="0" smtClean="0">
                <a:solidFill>
                  <a:srgbClr val="0000FF"/>
                </a:solidFill>
                <a:latin typeface="Times New Roman" panose="02020603050405020304" pitchFamily="18" charset="0"/>
                <a:cs typeface="Times New Roman" panose="02020603050405020304" pitchFamily="18" charset="0"/>
              </a:rPr>
              <a:t> </a:t>
            </a:r>
            <a:r>
              <a:rPr lang="en-US" altLang="en-US" sz="4400" dirty="0" err="1" smtClean="0">
                <a:solidFill>
                  <a:srgbClr val="0000FF"/>
                </a:solidFill>
                <a:latin typeface="Times New Roman" panose="02020603050405020304" pitchFamily="18" charset="0"/>
                <a:cs typeface="Times New Roman" panose="02020603050405020304" pitchFamily="18" charset="0"/>
              </a:rPr>
              <a:t>lánh</a:t>
            </a:r>
            <a:r>
              <a:rPr lang="en-US" altLang="en-US" sz="4400" dirty="0" smtClean="0">
                <a:solidFill>
                  <a:srgbClr val="0000FF"/>
                </a:solidFill>
                <a:latin typeface="Times New Roman" panose="02020603050405020304" pitchFamily="18" charset="0"/>
                <a:cs typeface="Times New Roman" panose="02020603050405020304" pitchFamily="18" charset="0"/>
              </a:rPr>
              <a:t> </a:t>
            </a:r>
            <a:endParaRPr lang="en-US" altLang="en-US" sz="4400" dirty="0">
              <a:solidFill>
                <a:srgbClr val="0000FF"/>
              </a:solidFill>
              <a:latin typeface="Times New Roman" panose="02020603050405020304" pitchFamily="18" charset="0"/>
              <a:cs typeface="Times New Roman" panose="02020603050405020304" pitchFamily="18" charset="0"/>
            </a:endParaRPr>
          </a:p>
        </p:txBody>
      </p:sp>
      <p:pic>
        <p:nvPicPr>
          <p:cNvPr id="1028" name="Picture 4" descr="7 thủ thuật giúp bạn luyện đọc tiếng Hàn nhanh và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7301" y="3634096"/>
            <a:ext cx="48768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04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 Box 50">
            <a:extLst>
              <a:ext uri="{FF2B5EF4-FFF2-40B4-BE49-F238E27FC236}">
                <a16:creationId xmlns:a16="http://schemas.microsoft.com/office/drawing/2014/main" xmlns="" id="{D16A35E8-9005-423A-BE5D-189943CE9D97}"/>
              </a:ext>
            </a:extLst>
          </p:cNvPr>
          <p:cNvSpPr txBox="1">
            <a:spLocks noChangeArrowheads="1"/>
          </p:cNvSpPr>
          <p:nvPr/>
        </p:nvSpPr>
        <p:spPr bwMode="auto">
          <a:xfrm>
            <a:off x="3950729" y="817045"/>
            <a:ext cx="36295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latin typeface="Times New Roman" panose="02020603050405020304" pitchFamily="18" charset="0"/>
                <a:cs typeface="Times New Roman" panose="02020603050405020304" pitchFamily="18" charset="0"/>
              </a:rPr>
              <a:t>L</a:t>
            </a:r>
            <a:r>
              <a:rPr lang="en-US" altLang="en-US" b="1" dirty="0" smtClean="0">
                <a:latin typeface="Times New Roman" panose="02020603050405020304" pitchFamily="18" charset="0"/>
                <a:cs typeface="Times New Roman" panose="02020603050405020304" pitchFamily="18" charset="0"/>
              </a:rPr>
              <a:t>UYỆN </a:t>
            </a:r>
            <a:r>
              <a:rPr lang="en-US" altLang="en-US" b="1" dirty="0">
                <a:latin typeface="Times New Roman" panose="02020603050405020304" pitchFamily="18" charset="0"/>
                <a:cs typeface="Times New Roman" panose="02020603050405020304" pitchFamily="18" charset="0"/>
              </a:rPr>
              <a:t>ĐỌC CÂU</a:t>
            </a:r>
          </a:p>
        </p:txBody>
      </p:sp>
      <p:sp>
        <p:nvSpPr>
          <p:cNvPr id="2" name="Rectangle 1"/>
          <p:cNvSpPr/>
          <p:nvPr/>
        </p:nvSpPr>
        <p:spPr>
          <a:xfrm>
            <a:off x="2101932" y="1960936"/>
            <a:ext cx="7020462" cy="1654748"/>
          </a:xfrm>
          <a:prstGeom prst="rect">
            <a:avLst/>
          </a:prstGeom>
        </p:spPr>
        <p:txBody>
          <a:bodyPr wrap="square">
            <a:spAutoFit/>
          </a:bodyPr>
          <a:lstStyle/>
          <a:p>
            <a:pPr>
              <a:lnSpc>
                <a:spcPct val="150000"/>
              </a:lnSpc>
            </a:pPr>
            <a:r>
              <a:rPr lang="en-US" sz="3600" dirty="0" err="1" smtClean="0">
                <a:latin typeface="Times New Roman" panose="02020603050405020304" pitchFamily="18" charset="0"/>
                <a:cs typeface="Times New Roman" panose="02020603050405020304" pitchFamily="18" charset="0"/>
              </a:rPr>
              <a:t>Đồng</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a:t>
            </a:r>
            <a:r>
              <a:rPr lang="en-US" sz="3600" dirty="0">
                <a:latin typeface="Times New Roman" panose="02020603050405020304" pitchFamily="18" charset="0"/>
                <a:cs typeface="Times New Roman" panose="02020603050405020304" pitchFamily="18" charset="0"/>
              </a:rPr>
              <a:t> bay </a:t>
            </a:r>
            <a:r>
              <a:rPr lang="en-US" sz="3600" dirty="0" err="1">
                <a:latin typeface="Times New Roman" panose="02020603050405020304" pitchFamily="18" charset="0"/>
                <a:cs typeface="Times New Roman" panose="02020603050405020304" pitchFamily="18" charset="0"/>
              </a:rPr>
              <a:t>thẳng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endParaRPr lang="en-US" sz="3600" dirty="0">
              <a:latin typeface="Times New Roman" panose="02020603050405020304" pitchFamily="18" charset="0"/>
              <a:cs typeface="Times New Roman" panose="02020603050405020304" pitchFamily="18" charset="0"/>
            </a:endParaRPr>
          </a:p>
          <a:p>
            <a:pPr>
              <a:lnSpc>
                <a:spcPct val="150000"/>
              </a:lnSpc>
            </a:pP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tôm</a:t>
            </a:r>
            <a:r>
              <a:rPr lang="en-US" sz="3600" dirty="0">
                <a:latin typeface="Times New Roman" panose="02020603050405020304" pitchFamily="18" charset="0"/>
                <a:cs typeface="Times New Roman" panose="02020603050405020304" pitchFamily="18" charset="0"/>
              </a:rPr>
              <a:t>.</a:t>
            </a:r>
          </a:p>
        </p:txBody>
      </p:sp>
      <p:cxnSp>
        <p:nvCxnSpPr>
          <p:cNvPr id="10" name="Straight Connector 9"/>
          <p:cNvCxnSpPr>
            <a:cxnSpLocks noChangeShapeType="1"/>
          </p:cNvCxnSpPr>
          <p:nvPr/>
        </p:nvCxnSpPr>
        <p:spPr bwMode="auto">
          <a:xfrm flipH="1">
            <a:off x="8955739" y="2264021"/>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xmlns="" id="{C0C9DEFE-E739-4D23-A410-5C39D040398E}"/>
              </a:ext>
            </a:extLst>
          </p:cNvPr>
          <p:cNvCxnSpPr>
            <a:cxnSpLocks noChangeShapeType="1"/>
          </p:cNvCxnSpPr>
          <p:nvPr/>
        </p:nvCxnSpPr>
        <p:spPr bwMode="auto">
          <a:xfrm flipH="1">
            <a:off x="5431630" y="2264022"/>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2" name="Straight Connector 11">
            <a:extLst>
              <a:ext uri="{FF2B5EF4-FFF2-40B4-BE49-F238E27FC236}">
                <a16:creationId xmlns:a16="http://schemas.microsoft.com/office/drawing/2014/main" xmlns="" id="{2AA4248C-826D-4BAE-91B3-052BB493978C}"/>
              </a:ext>
            </a:extLst>
          </p:cNvPr>
          <p:cNvCxnSpPr>
            <a:cxnSpLocks noChangeShapeType="1"/>
          </p:cNvCxnSpPr>
          <p:nvPr/>
        </p:nvCxnSpPr>
        <p:spPr bwMode="auto">
          <a:xfrm flipH="1">
            <a:off x="5401063" y="3068340"/>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3" name="Straight Connector 12">
            <a:extLst>
              <a:ext uri="{FF2B5EF4-FFF2-40B4-BE49-F238E27FC236}">
                <a16:creationId xmlns:a16="http://schemas.microsoft.com/office/drawing/2014/main" xmlns="" id="{5D47676F-99C8-4F04-A0D8-3D7E8840C7F4}"/>
              </a:ext>
            </a:extLst>
          </p:cNvPr>
          <p:cNvCxnSpPr>
            <a:cxnSpLocks noChangeShapeType="1"/>
          </p:cNvCxnSpPr>
          <p:nvPr/>
        </p:nvCxnSpPr>
        <p:spPr bwMode="auto">
          <a:xfrm flipH="1">
            <a:off x="8846812" y="3056181"/>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xmlns="" id="{2B8F5947-BD99-4EAE-99A9-45564D203796}"/>
              </a:ext>
            </a:extLst>
          </p:cNvPr>
          <p:cNvCxnSpPr>
            <a:cxnSpLocks noChangeShapeType="1"/>
          </p:cNvCxnSpPr>
          <p:nvPr/>
        </p:nvCxnSpPr>
        <p:spPr bwMode="auto">
          <a:xfrm flipH="1">
            <a:off x="8903828" y="3068339"/>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
        <p:nvSpPr>
          <p:cNvPr id="9" name="Rectangle 8"/>
          <p:cNvSpPr/>
          <p:nvPr/>
        </p:nvSpPr>
        <p:spPr>
          <a:xfrm>
            <a:off x="736270" y="4549757"/>
            <a:ext cx="11709070" cy="742511"/>
          </a:xfrm>
          <a:prstGeom prst="rect">
            <a:avLst/>
          </a:prstGeom>
        </p:spPr>
        <p:txBody>
          <a:bodyPr wrap="square">
            <a:spAutoFit/>
          </a:bodyPr>
          <a:lstStyle/>
          <a:p>
            <a:pPr>
              <a:lnSpc>
                <a:spcPct val="150000"/>
              </a:lnSpc>
            </a:pPr>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ba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a:t>
            </a:r>
          </a:p>
        </p:txBody>
      </p:sp>
      <p:cxnSp>
        <p:nvCxnSpPr>
          <p:cNvPr id="14" name="Straight Connector 13">
            <a:extLst>
              <a:ext uri="{FF2B5EF4-FFF2-40B4-BE49-F238E27FC236}">
                <a16:creationId xmlns:a16="http://schemas.microsoft.com/office/drawing/2014/main" xmlns="" id="{2AA4248C-826D-4BAE-91B3-052BB493978C}"/>
              </a:ext>
            </a:extLst>
          </p:cNvPr>
          <p:cNvCxnSpPr>
            <a:cxnSpLocks noChangeShapeType="1"/>
          </p:cNvCxnSpPr>
          <p:nvPr/>
        </p:nvCxnSpPr>
        <p:spPr bwMode="auto">
          <a:xfrm flipH="1">
            <a:off x="3382258" y="4778438"/>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5" name="Straight Connector 14">
            <a:extLst>
              <a:ext uri="{FF2B5EF4-FFF2-40B4-BE49-F238E27FC236}">
                <a16:creationId xmlns:a16="http://schemas.microsoft.com/office/drawing/2014/main" xmlns="" id="{2AA4248C-826D-4BAE-91B3-052BB493978C}"/>
              </a:ext>
            </a:extLst>
          </p:cNvPr>
          <p:cNvCxnSpPr>
            <a:cxnSpLocks noChangeShapeType="1"/>
          </p:cNvCxnSpPr>
          <p:nvPr/>
        </p:nvCxnSpPr>
        <p:spPr bwMode="auto">
          <a:xfrm flipH="1">
            <a:off x="7194237" y="4801863"/>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xmlns="" id="{2AA4248C-826D-4BAE-91B3-052BB493978C}"/>
              </a:ext>
            </a:extLst>
          </p:cNvPr>
          <p:cNvCxnSpPr>
            <a:cxnSpLocks noChangeShapeType="1"/>
          </p:cNvCxnSpPr>
          <p:nvPr/>
        </p:nvCxnSpPr>
        <p:spPr bwMode="auto">
          <a:xfrm flipH="1">
            <a:off x="8346143" y="4801863"/>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xmlns="" id="{2AA4248C-826D-4BAE-91B3-052BB493978C}"/>
              </a:ext>
            </a:extLst>
          </p:cNvPr>
          <p:cNvCxnSpPr>
            <a:cxnSpLocks noChangeShapeType="1"/>
          </p:cNvCxnSpPr>
          <p:nvPr/>
        </p:nvCxnSpPr>
        <p:spPr bwMode="auto">
          <a:xfrm flipH="1">
            <a:off x="9243835" y="4730989"/>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8" name="Straight Connector 17">
            <a:extLst>
              <a:ext uri="{FF2B5EF4-FFF2-40B4-BE49-F238E27FC236}">
                <a16:creationId xmlns:a16="http://schemas.microsoft.com/office/drawing/2014/main" xmlns="" id="{5D47676F-99C8-4F04-A0D8-3D7E8840C7F4}"/>
              </a:ext>
            </a:extLst>
          </p:cNvPr>
          <p:cNvCxnSpPr>
            <a:cxnSpLocks noChangeShapeType="1"/>
          </p:cNvCxnSpPr>
          <p:nvPr/>
        </p:nvCxnSpPr>
        <p:spPr bwMode="auto">
          <a:xfrm flipH="1">
            <a:off x="11601887" y="4743137"/>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xmlns="" id="{2B8F5947-BD99-4EAE-99A9-45564D203796}"/>
              </a:ext>
            </a:extLst>
          </p:cNvPr>
          <p:cNvCxnSpPr>
            <a:cxnSpLocks noChangeShapeType="1"/>
          </p:cNvCxnSpPr>
          <p:nvPr/>
        </p:nvCxnSpPr>
        <p:spPr bwMode="auto">
          <a:xfrm flipH="1">
            <a:off x="11658903" y="4755295"/>
            <a:ext cx="103822" cy="490405"/>
          </a:xfrm>
          <a:prstGeom prst="line">
            <a:avLst/>
          </a:prstGeom>
          <a:noFill/>
          <a:ln w="28575" algn="ctr">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335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down)">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500"/>
                                        <p:tgtEl>
                                          <p:spTgt spid="18"/>
                                        </p:tgtEl>
                                      </p:cBhvr>
                                    </p:animEffect>
                                  </p:childTnLst>
                                </p:cTn>
                              </p:par>
                              <p:par>
                                <p:cTn id="66" presetID="22" presetClass="entr" presetSubtype="4"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50"/>
          <p:cNvSpPr txBox="1">
            <a:spLocks noChangeArrowheads="1"/>
          </p:cNvSpPr>
          <p:nvPr/>
        </p:nvSpPr>
        <p:spPr bwMode="auto">
          <a:xfrm>
            <a:off x="4941145" y="124610"/>
            <a:ext cx="1624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err="1">
                <a:solidFill>
                  <a:srgbClr val="FF0000"/>
                </a:solidFill>
                <a:latin typeface="Times New Roman" panose="02020603050405020304" pitchFamily="18" charset="0"/>
                <a:cs typeface="Times New Roman" panose="02020603050405020304" pitchFamily="18" charset="0"/>
              </a:rPr>
              <a:t>Từ</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ngữ</a:t>
            </a:r>
            <a:r>
              <a:rPr lang="en-US" altLang="en-US" b="1" dirty="0">
                <a:solidFill>
                  <a:srgbClr val="FF0000"/>
                </a:solidFill>
                <a:latin typeface="Times New Roman" panose="02020603050405020304" pitchFamily="18" charset="0"/>
                <a:cs typeface="Times New Roman" panose="02020603050405020304" pitchFamily="18" charset="0"/>
              </a:rPr>
              <a:t>:</a:t>
            </a:r>
          </a:p>
        </p:txBody>
      </p:sp>
      <p:sp>
        <p:nvSpPr>
          <p:cNvPr id="5" name="Text Box 57"/>
          <p:cNvSpPr txBox="1">
            <a:spLocks noChangeArrowheads="1"/>
          </p:cNvSpPr>
          <p:nvPr/>
        </p:nvSpPr>
        <p:spPr bwMode="auto">
          <a:xfrm>
            <a:off x="534059" y="760476"/>
            <a:ext cx="34172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i="1" dirty="0" smtClean="0">
                <a:latin typeface="Times New Roman" panose="02020603050405020304" pitchFamily="18" charset="0"/>
                <a:cs typeface="Times New Roman" panose="02020603050405020304" pitchFamily="18" charset="0"/>
              </a:rPr>
              <a:t>Ca </a:t>
            </a:r>
            <a:r>
              <a:rPr lang="en-US" altLang="en-US" i="1" dirty="0" err="1" smtClean="0">
                <a:latin typeface="Times New Roman" panose="02020603050405020304" pitchFamily="18" charset="0"/>
                <a:cs typeface="Times New Roman" panose="02020603050405020304" pitchFamily="18" charset="0"/>
              </a:rPr>
              <a:t>dao</a:t>
            </a:r>
            <a:r>
              <a:rPr lang="en-US" altLang="en-US" i="1" dirty="0" smtClean="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6" name="Text Box 57"/>
          <p:cNvSpPr txBox="1">
            <a:spLocks noChangeArrowheads="1"/>
          </p:cNvSpPr>
          <p:nvPr/>
        </p:nvSpPr>
        <p:spPr bwMode="auto">
          <a:xfrm>
            <a:off x="2015416" y="788699"/>
            <a:ext cx="94065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err="1">
                <a:latin typeface="Times New Roman" panose="02020603050405020304" pitchFamily="18" charset="0"/>
                <a:cs typeface="Times New Roman" panose="02020603050405020304" pitchFamily="18" charset="0"/>
              </a:rPr>
              <a:t>t</a:t>
            </a:r>
            <a:r>
              <a:rPr lang="en-US" altLang="en-US" dirty="0" err="1" smtClean="0">
                <a:latin typeface="Times New Roman" panose="02020603050405020304" pitchFamily="18" charset="0"/>
                <a:cs typeface="Times New Roman" panose="02020603050405020304" pitchFamily="18" charset="0"/>
              </a:rPr>
              <a:t>hơ</a:t>
            </a:r>
            <a:r>
              <a:rPr lang="en-US" altLang="en-US" dirty="0" smtClean="0">
                <a:latin typeface="Times New Roman" panose="02020603050405020304" pitchFamily="18" charset="0"/>
                <a:cs typeface="Times New Roman" panose="02020603050405020304" pitchFamily="18" charset="0"/>
              </a:rPr>
              <a:t> do </a:t>
            </a:r>
            <a:r>
              <a:rPr lang="en-US" altLang="en-US" dirty="0" err="1" smtClean="0">
                <a:latin typeface="Times New Roman" panose="02020603050405020304" pitchFamily="18" charset="0"/>
                <a:cs typeface="Times New Roman" panose="02020603050405020304" pitchFamily="18" charset="0"/>
              </a:rPr>
              <a:t>nhân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dân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sáng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tác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được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truyền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miệng</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7" name="Text Box 57"/>
          <p:cNvSpPr txBox="1">
            <a:spLocks noChangeArrowheads="1"/>
          </p:cNvSpPr>
          <p:nvPr/>
        </p:nvSpPr>
        <p:spPr bwMode="auto">
          <a:xfrm>
            <a:off x="534059" y="1526856"/>
            <a:ext cx="26113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i="1" dirty="0" err="1" smtClean="0">
                <a:latin typeface="Times New Roman" panose="02020603050405020304" pitchFamily="18" charset="0"/>
                <a:cs typeface="Times New Roman" panose="02020603050405020304" pitchFamily="18" charset="0"/>
              </a:rPr>
              <a:t>Xứ</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Huế</a:t>
            </a:r>
            <a:r>
              <a:rPr lang="en-US" altLang="en-US" i="1" dirty="0" smtClean="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8" name="Text Box 57"/>
          <p:cNvSpPr txBox="1">
            <a:spLocks noChangeArrowheads="1"/>
          </p:cNvSpPr>
          <p:nvPr/>
        </p:nvSpPr>
        <p:spPr bwMode="auto">
          <a:xfrm>
            <a:off x="2015416" y="1532485"/>
            <a:ext cx="97600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err="1" smtClean="0">
                <a:latin typeface="Times New Roman" panose="02020603050405020304" pitchFamily="18" charset="0"/>
                <a:cs typeface="Times New Roman" panose="02020603050405020304" pitchFamily="18" charset="0"/>
              </a:rPr>
              <a:t>Chỉ</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Thừa</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Thiên</a:t>
            </a:r>
            <a:r>
              <a:rPr lang="en-US" altLang="en-US" dirty="0" smtClean="0">
                <a:latin typeface="Times New Roman" panose="02020603050405020304" pitchFamily="18" charset="0"/>
                <a:cs typeface="Times New Roman" panose="02020603050405020304" pitchFamily="18" charset="0"/>
              </a:rPr>
              <a:t> – </a:t>
            </a:r>
            <a:r>
              <a:rPr lang="en-US" altLang="en-US" dirty="0" err="1" smtClean="0">
                <a:latin typeface="Times New Roman" panose="02020603050405020304" pitchFamily="18" charset="0"/>
                <a:cs typeface="Times New Roman" panose="02020603050405020304" pitchFamily="18" charset="0"/>
              </a:rPr>
              <a:t>Huế</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ngày</a:t>
            </a:r>
            <a:r>
              <a:rPr lang="en-US" altLang="en-US" dirty="0" smtClean="0">
                <a:latin typeface="Times New Roman" panose="02020603050405020304" pitchFamily="18" charset="0"/>
                <a:cs typeface="Times New Roman" panose="02020603050405020304" pitchFamily="18" charset="0"/>
              </a:rPr>
              <a:t> nay, </a:t>
            </a:r>
            <a:r>
              <a:rPr lang="en-US" altLang="en-US" dirty="0" err="1" smtClean="0">
                <a:latin typeface="Times New Roman" panose="02020603050405020304" pitchFamily="18" charset="0"/>
                <a:cs typeface="Times New Roman" panose="02020603050405020304" pitchFamily="18" charset="0"/>
              </a:rPr>
              <a:t>thuộc</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miền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Trung</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10" name="Text Box 57"/>
          <p:cNvSpPr txBox="1">
            <a:spLocks noChangeArrowheads="1"/>
          </p:cNvSpPr>
          <p:nvPr/>
        </p:nvSpPr>
        <p:spPr bwMode="auto">
          <a:xfrm>
            <a:off x="593911" y="2247665"/>
            <a:ext cx="26113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i="1" dirty="0" err="1" smtClean="0">
                <a:latin typeface="Times New Roman" panose="02020603050405020304" pitchFamily="18" charset="0"/>
                <a:cs typeface="Times New Roman" panose="02020603050405020304" pitchFamily="18" charset="0"/>
              </a:rPr>
              <a:t>Tranh</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họa</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đồ</a:t>
            </a:r>
            <a:r>
              <a:rPr lang="en-US" altLang="en-US" i="1" dirty="0" smtClean="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11" name="Text Box 57"/>
          <p:cNvSpPr txBox="1">
            <a:spLocks noChangeArrowheads="1"/>
          </p:cNvSpPr>
          <p:nvPr/>
        </p:nvSpPr>
        <p:spPr bwMode="auto">
          <a:xfrm>
            <a:off x="3074109" y="2275888"/>
            <a:ext cx="7907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err="1">
                <a:latin typeface="Times New Roman" panose="02020603050405020304" pitchFamily="18" charset="0"/>
                <a:cs typeface="Times New Roman" panose="02020603050405020304" pitchFamily="18" charset="0"/>
              </a:rPr>
              <a:t>t</a:t>
            </a:r>
            <a:r>
              <a:rPr lang="en-US" altLang="en-US" dirty="0" err="1" smtClean="0">
                <a:latin typeface="Times New Roman" panose="02020603050405020304" pitchFamily="18" charset="0"/>
                <a:cs typeface="Times New Roman" panose="02020603050405020304" pitchFamily="18" charset="0"/>
              </a:rPr>
              <a:t>ranh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vẽ</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cảnh</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vật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sông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núi</a:t>
            </a:r>
            <a:r>
              <a:rPr lang="en-US" altLang="en-US" dirty="0" smtClean="0">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p:txBody>
      </p:sp>
      <p:sp>
        <p:nvSpPr>
          <p:cNvPr id="17" name="Text Box 57"/>
          <p:cNvSpPr txBox="1">
            <a:spLocks noChangeArrowheads="1"/>
          </p:cNvSpPr>
          <p:nvPr/>
        </p:nvSpPr>
        <p:spPr bwMode="auto">
          <a:xfrm>
            <a:off x="593911" y="2968474"/>
            <a:ext cx="33574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i="1" dirty="0" err="1" smtClean="0">
                <a:latin typeface="Times New Roman" panose="02020603050405020304" pitchFamily="18" charset="0"/>
                <a:cs typeface="Times New Roman" panose="02020603050405020304" pitchFamily="18" charset="0"/>
              </a:rPr>
              <a:t>Đồng</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Tháp</a:t>
            </a:r>
            <a:r>
              <a:rPr lang="en-US" altLang="en-US" i="1" dirty="0" smtClean="0">
                <a:latin typeface="Times New Roman" panose="02020603050405020304" pitchFamily="18" charset="0"/>
                <a:cs typeface="Times New Roman" panose="02020603050405020304" pitchFamily="18" charset="0"/>
              </a:rPr>
              <a:t> </a:t>
            </a:r>
            <a:r>
              <a:rPr lang="en-US" altLang="en-US" i="1" dirty="0" err="1" smtClean="0">
                <a:latin typeface="Times New Roman" panose="02020603050405020304" pitchFamily="18" charset="0"/>
                <a:cs typeface="Times New Roman" panose="02020603050405020304" pitchFamily="18" charset="0"/>
              </a:rPr>
              <a:t>Mười</a:t>
            </a:r>
            <a:r>
              <a:rPr lang="en-US" altLang="en-US" i="1" dirty="0" smtClean="0">
                <a:latin typeface="Times New Roman" panose="02020603050405020304" pitchFamily="18" charset="0"/>
                <a:cs typeface="Times New Roman" panose="02020603050405020304" pitchFamily="18" charset="0"/>
              </a:rPr>
              <a:t>:</a:t>
            </a:r>
            <a:endParaRPr lang="en-US" altLang="en-US" i="1" dirty="0">
              <a:latin typeface="Times New Roman" panose="02020603050405020304" pitchFamily="18" charset="0"/>
              <a:cs typeface="Times New Roman" panose="02020603050405020304" pitchFamily="18" charset="0"/>
            </a:endParaRPr>
          </a:p>
        </p:txBody>
      </p:sp>
      <p:sp>
        <p:nvSpPr>
          <p:cNvPr id="18" name="Text Box 57"/>
          <p:cNvSpPr txBox="1">
            <a:spLocks noChangeArrowheads="1"/>
          </p:cNvSpPr>
          <p:nvPr/>
        </p:nvSpPr>
        <p:spPr bwMode="auto">
          <a:xfrm>
            <a:off x="3661251" y="2975114"/>
            <a:ext cx="7907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dirty="0" err="1">
                <a:latin typeface="Times New Roman" panose="02020603050405020304" pitchFamily="18" charset="0"/>
                <a:cs typeface="Times New Roman" panose="02020603050405020304" pitchFamily="18" charset="0"/>
              </a:rPr>
              <a:t>t</a:t>
            </a:r>
            <a:r>
              <a:rPr lang="en-US" altLang="en-US" dirty="0" err="1" smtClean="0">
                <a:latin typeface="Times New Roman" panose="02020603050405020304" pitchFamily="18" charset="0"/>
                <a:cs typeface="Times New Roman" panose="02020603050405020304" pitchFamily="18" charset="0"/>
              </a:rPr>
              <a:t>ên</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vùng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đất</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trũng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rộng</a:t>
            </a:r>
            <a:r>
              <a:rPr lang="en-US" altLang="en-US" dirty="0" smtClean="0">
                <a:latin typeface="Times New Roman" panose="02020603050405020304" pitchFamily="18" charset="0"/>
                <a:cs typeface="Times New Roman" panose="02020603050405020304" pitchFamily="18" charset="0"/>
              </a:rPr>
              <a:t> </a:t>
            </a:r>
            <a:r>
              <a:rPr lang="en-US" altLang="en-US" dirty="0" err="1" smtClean="0">
                <a:latin typeface="Times New Roman" panose="02020603050405020304" pitchFamily="18" charset="0"/>
                <a:cs typeface="Times New Roman" panose="02020603050405020304" pitchFamily="18" charset="0"/>
              </a:rPr>
              <a:t>lớn</a:t>
            </a:r>
            <a:r>
              <a:rPr lang="en-US" altLang="en-US" dirty="0" smtClean="0">
                <a:latin typeface="Times New Roman" panose="02020603050405020304" pitchFamily="18" charset="0"/>
                <a:cs typeface="Times New Roman" panose="02020603050405020304" pitchFamily="18" charset="0"/>
              </a:rPr>
              <a:t> ở </a:t>
            </a:r>
            <a:r>
              <a:rPr lang="en-US" altLang="en-US" dirty="0" err="1" smtClean="0">
                <a:latin typeface="Times New Roman" panose="02020603050405020304" pitchFamily="18" charset="0"/>
                <a:cs typeface="Times New Roman" panose="02020603050405020304" pitchFamily="18" charset="0"/>
              </a:rPr>
              <a:t>miền</a:t>
            </a:r>
            <a:r>
              <a:rPr lang="en-US" altLang="en-US" dirty="0" smtClean="0">
                <a:latin typeface="Times New Roman" panose="02020603050405020304" pitchFamily="18" charset="0"/>
                <a:cs typeface="Times New Roman" panose="02020603050405020304" pitchFamily="18" charset="0"/>
              </a:rPr>
              <a:t> Nam.</a:t>
            </a:r>
            <a:endParaRPr lang="en-US" altLang="en-US"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6331764" y="3566528"/>
            <a:ext cx="5479236" cy="3196221"/>
          </a:xfrm>
          <a:prstGeom prst="rect">
            <a:avLst/>
          </a:prstGeom>
        </p:spPr>
      </p:pic>
      <p:pic>
        <p:nvPicPr>
          <p:cNvPr id="15" name="Picture 14"/>
          <p:cNvPicPr>
            <a:picLocks noChangeAspect="1"/>
          </p:cNvPicPr>
          <p:nvPr/>
        </p:nvPicPr>
        <p:blipFill>
          <a:blip r:embed="rId3"/>
          <a:stretch>
            <a:fillRect/>
          </a:stretch>
        </p:blipFill>
        <p:spPr>
          <a:xfrm>
            <a:off x="685766" y="3595586"/>
            <a:ext cx="5067460" cy="3167163"/>
          </a:xfrm>
          <a:prstGeom prst="rect">
            <a:avLst/>
          </a:prstGeom>
        </p:spPr>
      </p:pic>
      <p:pic>
        <p:nvPicPr>
          <p:cNvPr id="16" name="Picture 2" descr="Đồng Tháp Archives - Các tỉnh miền t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50" y="3718517"/>
            <a:ext cx="5082975" cy="303224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Đồng Tháp Mười,dong thap muoi, du lich mien tay"/>
          <p:cNvPicPr>
            <a:picLocks noChangeAspect="1" noChangeArrowheads="1"/>
          </p:cNvPicPr>
          <p:nvPr/>
        </p:nvPicPr>
        <p:blipFill rotWithShape="1">
          <a:blip r:embed="rId5">
            <a:extLst>
              <a:ext uri="{28A0092B-C50C-407E-A947-70E740481C1C}">
                <a14:useLocalDpi xmlns:a14="http://schemas.microsoft.com/office/drawing/2010/main" val="0"/>
              </a:ext>
            </a:extLst>
          </a:blip>
          <a:srcRect b="9142"/>
          <a:stretch/>
        </p:blipFill>
        <p:spPr bwMode="auto">
          <a:xfrm>
            <a:off x="6331763" y="3595586"/>
            <a:ext cx="5715000" cy="317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0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4"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6">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33"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35" dur="80"/>
                                        <p:tgtEl>
                                          <p:spTgt spid="7">
                                            <p:txEl>
                                              <p:pRg st="0" end="0"/>
                                            </p:txEl>
                                          </p:spTgt>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40"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42" dur="80"/>
                                        <p:tgtEl>
                                          <p:spTgt spid="8">
                                            <p:txEl>
                                              <p:pRg st="0" end="0"/>
                                            </p:txEl>
                                          </p:spTgt>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7" presetClass="entr" presetSubtype="0" fill="hold" nodeType="clickEffect">
                                  <p:stCondLst>
                                    <p:cond delay="0"/>
                                  </p:stCondLst>
                                  <p:iterate type="lt">
                                    <p:tmPct val="50000"/>
                                  </p:iterate>
                                  <p:childTnLst>
                                    <p:set>
                                      <p:cBhvr>
                                        <p:cTn id="54"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55"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57" dur="80"/>
                                        <p:tgtEl>
                                          <p:spTgt spid="10">
                                            <p:txEl>
                                              <p:pRg st="0" end="0"/>
                                            </p:tx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7" presetClass="entr" presetSubtype="0" fill="hold" nodeType="clickEffect">
                                  <p:stCondLst>
                                    <p:cond delay="0"/>
                                  </p:stCondLst>
                                  <p:iterate type="lt">
                                    <p:tmPct val="50000"/>
                                  </p:iterate>
                                  <p:childTnLst>
                                    <p:set>
                                      <p:cBhvr>
                                        <p:cTn id="61"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62"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3"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64" dur="80"/>
                                        <p:tgtEl>
                                          <p:spTgt spid="11">
                                            <p:txEl>
                                              <p:pRg st="0" end="0"/>
                                            </p:txEl>
                                          </p:spTgt>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27" presetClass="entr" presetSubtype="0" fill="hold" nodeType="clickEffect">
                                  <p:stCondLst>
                                    <p:cond delay="0"/>
                                  </p:stCondLst>
                                  <p:iterate type="lt">
                                    <p:tmPct val="50000"/>
                                  </p:iterate>
                                  <p:childTnLst>
                                    <p:set>
                                      <p:cBhvr>
                                        <p:cTn id="68" dur="1" fill="hold">
                                          <p:stCondLst>
                                            <p:cond delay="0"/>
                                          </p:stCondLst>
                                        </p:cTn>
                                        <p:tgtEl>
                                          <p:spTgt spid="17">
                                            <p:txEl>
                                              <p:pRg st="0" end="0"/>
                                            </p:txEl>
                                          </p:spTgt>
                                        </p:tgtEl>
                                        <p:attrNameLst>
                                          <p:attrName>style.visibility</p:attrName>
                                        </p:attrNameLst>
                                      </p:cBhvr>
                                      <p:to>
                                        <p:strVal val="visible"/>
                                      </p:to>
                                    </p:set>
                                    <p:anim calcmode="discrete" valueType="clr">
                                      <p:cBhvr override="childStyle">
                                        <p:cTn id="69" dur="80"/>
                                        <p:tgtEl>
                                          <p:spTgt spid="1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0" dur="80"/>
                                        <p:tgtEl>
                                          <p:spTgt spid="17">
                                            <p:txEl>
                                              <p:pRg st="0" end="0"/>
                                            </p:txEl>
                                          </p:spTgt>
                                        </p:tgtEl>
                                        <p:attrNameLst>
                                          <p:attrName>fillcolor</p:attrName>
                                        </p:attrNameLst>
                                      </p:cBhvr>
                                      <p:tavLst>
                                        <p:tav tm="0">
                                          <p:val>
                                            <p:clrVal>
                                              <a:schemeClr val="accent2"/>
                                            </p:clrVal>
                                          </p:val>
                                        </p:tav>
                                        <p:tav tm="50000">
                                          <p:val>
                                            <p:clrVal>
                                              <a:schemeClr val="hlink"/>
                                            </p:clrVal>
                                          </p:val>
                                        </p:tav>
                                      </p:tavLst>
                                    </p:anim>
                                    <p:set>
                                      <p:cBhvr>
                                        <p:cTn id="71" dur="80"/>
                                        <p:tgtEl>
                                          <p:spTgt spid="17">
                                            <p:txEl>
                                              <p:pRg st="0" end="0"/>
                                            </p:txEl>
                                          </p:spTgt>
                                        </p:tgtEl>
                                        <p:attrNameLst>
                                          <p:attrName>fill.type</p:attrName>
                                        </p:attrNameLst>
                                      </p:cBhvr>
                                      <p:to>
                                        <p:strVal val="solid"/>
                                      </p:to>
                                    </p:set>
                                  </p:childTnLst>
                                </p:cTn>
                              </p:par>
                            </p:childTnLst>
                          </p:cTn>
                        </p:par>
                      </p:childTnLst>
                    </p:cTn>
                  </p:par>
                  <p:par>
                    <p:cTn id="72" fill="hold">
                      <p:stCondLst>
                        <p:cond delay="indefinite"/>
                      </p:stCondLst>
                      <p:childTnLst>
                        <p:par>
                          <p:cTn id="73" fill="hold">
                            <p:stCondLst>
                              <p:cond delay="0"/>
                            </p:stCondLst>
                            <p:childTnLst>
                              <p:par>
                                <p:cTn id="74" presetID="27" presetClass="entr" presetSubtype="0" fill="hold" nodeType="clickEffect">
                                  <p:stCondLst>
                                    <p:cond delay="0"/>
                                  </p:stCondLst>
                                  <p:iterate type="lt">
                                    <p:tmPct val="50000"/>
                                  </p:iterate>
                                  <p:childTnLst>
                                    <p:set>
                                      <p:cBhvr>
                                        <p:cTn id="75" dur="1" fill="hold">
                                          <p:stCondLst>
                                            <p:cond delay="0"/>
                                          </p:stCondLst>
                                        </p:cTn>
                                        <p:tgtEl>
                                          <p:spTgt spid="18">
                                            <p:txEl>
                                              <p:pRg st="0" end="0"/>
                                            </p:txEl>
                                          </p:spTgt>
                                        </p:tgtEl>
                                        <p:attrNameLst>
                                          <p:attrName>style.visibility</p:attrName>
                                        </p:attrNameLst>
                                      </p:cBhvr>
                                      <p:to>
                                        <p:strVal val="visible"/>
                                      </p:to>
                                    </p:set>
                                    <p:anim calcmode="discrete" valueType="clr">
                                      <p:cBhvr override="childStyle">
                                        <p:cTn id="76" dur="80"/>
                                        <p:tgtEl>
                                          <p:spTgt spid="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7" dur="80"/>
                                        <p:tgtEl>
                                          <p:spTgt spid="18">
                                            <p:txEl>
                                              <p:pRg st="0" end="0"/>
                                            </p:txEl>
                                          </p:spTgt>
                                        </p:tgtEl>
                                        <p:attrNameLst>
                                          <p:attrName>fillcolor</p:attrName>
                                        </p:attrNameLst>
                                      </p:cBhvr>
                                      <p:tavLst>
                                        <p:tav tm="0">
                                          <p:val>
                                            <p:clrVal>
                                              <a:schemeClr val="accent2"/>
                                            </p:clrVal>
                                          </p:val>
                                        </p:tav>
                                        <p:tav tm="50000">
                                          <p:val>
                                            <p:clrVal>
                                              <a:schemeClr val="hlink"/>
                                            </p:clrVal>
                                          </p:val>
                                        </p:tav>
                                      </p:tavLst>
                                    </p:anim>
                                    <p:set>
                                      <p:cBhvr>
                                        <p:cTn id="78" dur="80"/>
                                        <p:tgtEl>
                                          <p:spTgt spid="18">
                                            <p:txEl>
                                              <p:pRg st="0" end="0"/>
                                            </p:txEl>
                                          </p:spTgt>
                                        </p:tgtEl>
                                        <p:attrNameLst>
                                          <p:attrName>fill.type</p:attrName>
                                        </p:attrNameLst>
                                      </p:cBhvr>
                                      <p:to>
                                        <p:strVal val="solid"/>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wipe(left)">
                                      <p:cBhvr>
                                        <p:cTn id="83" dur="500"/>
                                        <p:tgtEl>
                                          <p:spTgt spid="19"/>
                                        </p:tgtEl>
                                      </p:cBhvr>
                                    </p:animEffect>
                                  </p:childTnLst>
                                </p:cTn>
                              </p:par>
                              <p:par>
                                <p:cTn id="84" presetID="22" presetClass="entr" presetSubtype="8"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left)">
                                      <p:cBhvr>
                                        <p:cTn id="8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1149</TotalTime>
  <Words>2050</Words>
  <Application>Microsoft Office PowerPoint</Application>
  <PresentationFormat>Custom</PresentationFormat>
  <Paragraphs>186</Paragraphs>
  <Slides>27</Slides>
  <Notes>6</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NHÍM NÂU KẾT BẠN Trong khu rừng nọ, có chú nhím nâu hiền lành, nhút nhát. Một buổi sáng, chú đang kiếm quả cây thì thấy nhím trắng chạy tới. Nhím trắng vồn vã: “Chào bạn! Rất vui được gặp bạn!”. Nhím nâu lúng túng, nói lí nhí: “ Chào bạn!”, rồi nấp vào bụi cây. Chú cuộn tròn người lại mà vẫn sợ hãi. Mùa đông đến, nhím nâu đi tìm nơi để trú ngụ. Bất chợt, mưa kéo đến. Nhím nâu vội bước vào cái hang nhỏ. Thì ra là nhà nhím trắng. Nhím nâu run run: “ Xin lỗi, tôi không biết đây là nhà của bạn.”. Nhím trắng tươi cười: “ Đừng ngại! Gặp lại bạn, tôi rất vui.</dc:title>
  <dc:creator>Admin</dc:creator>
  <cp:lastModifiedBy>Admin</cp:lastModifiedBy>
  <cp:revision>123</cp:revision>
  <dcterms:created xsi:type="dcterms:W3CDTF">2021-05-10T11:43:51Z</dcterms:created>
  <dcterms:modified xsi:type="dcterms:W3CDTF">2025-05-09T13:48:27Z</dcterms:modified>
</cp:coreProperties>
</file>