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2" r:id="rId3"/>
    <p:sldId id="277" r:id="rId4"/>
    <p:sldId id="464" r:id="rId5"/>
    <p:sldId id="261" r:id="rId6"/>
    <p:sldId id="264" r:id="rId7"/>
    <p:sldId id="267" r:id="rId8"/>
    <p:sldId id="357" r:id="rId9"/>
    <p:sldId id="465" r:id="rId10"/>
    <p:sldId id="356" r:id="rId11"/>
    <p:sldId id="466" r:id="rId12"/>
    <p:sldId id="362" r:id="rId13"/>
    <p:sldId id="455" r:id="rId14"/>
    <p:sldId id="456" r:id="rId15"/>
    <p:sldId id="457" r:id="rId16"/>
    <p:sldId id="429" r:id="rId17"/>
    <p:sldId id="474" r:id="rId18"/>
    <p:sldId id="485" r:id="rId19"/>
    <p:sldId id="433" r:id="rId20"/>
    <p:sldId id="467" r:id="rId21"/>
    <p:sldId id="436" r:id="rId22"/>
    <p:sldId id="461" r:id="rId23"/>
    <p:sldId id="4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p:scale>
          <a:sx n="76" d="100"/>
          <a:sy n="76" d="100"/>
        </p:scale>
        <p:origin x="-144" y="-1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2234" y="-2680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NHỮNG CON SAO BIỂN</a:t>
            </a:r>
          </a:p>
        </p:txBody>
      </p:sp>
      <p:sp>
        <p:nvSpPr>
          <p:cNvPr id="9" name="TextBox 8">
            <a:extLst>
              <a:ext uri="{FF2B5EF4-FFF2-40B4-BE49-F238E27FC236}">
                <a16:creationId xmlns:a16="http://schemas.microsoft.com/office/drawing/2014/main" xmlns="" id="{1B012CC3-8CB1-4A7B-AD9C-DA22C8906822}"/>
              </a:ext>
            </a:extLst>
          </p:cNvPr>
          <p:cNvSpPr txBox="1"/>
          <p:nvPr/>
        </p:nvSpPr>
        <p:spPr>
          <a:xfrm>
            <a:off x="0" y="343912"/>
            <a:ext cx="11944349" cy="6093976"/>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dương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hỏi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ngàn</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(Theo </a:t>
            </a:r>
            <a:r>
              <a:rPr lang="en-US" sz="2600" b="1" i="1" dirty="0" err="1">
                <a:latin typeface="Times New Roman" panose="02020603050405020304" pitchFamily="18" charset="0"/>
                <a:cs typeface="Times New Roman" panose="02020603050405020304" pitchFamily="18" charset="0"/>
              </a:rPr>
              <a:t>Hạt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giống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hồn</a:t>
            </a:r>
            <a:r>
              <a:rPr lang="en-US" sz="2600" b="1" i="1" dirty="0">
                <a:latin typeface="Times New Roman" panose="02020603050405020304" pitchFamily="18" charset="0"/>
                <a:cs typeface="Times New Roman" panose="02020603050405020304" pitchFamily="18" charset="0"/>
              </a:rPr>
              <a:t> – </a:t>
            </a:r>
            <a:r>
              <a:rPr lang="en-US" sz="2600" b="1" i="1" dirty="0" err="1">
                <a:latin typeface="Times New Roman" panose="02020603050405020304" pitchFamily="18" charset="0"/>
                <a:cs typeface="Times New Roman" panose="02020603050405020304" pitchFamily="18" charset="0"/>
              </a:rPr>
              <a:t>Phép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màu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có</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giá</a:t>
            </a:r>
            <a:r>
              <a:rPr lang="en-US" sz="2600" b="1" i="1" dirty="0">
                <a:latin typeface="Times New Roman" panose="02020603050405020304" pitchFamily="18" charset="0"/>
                <a:cs typeface="Times New Roman" panose="02020603050405020304" pitchFamily="18" charset="0"/>
              </a:rPr>
              <a:t> bao </a:t>
            </a:r>
            <a:r>
              <a:rPr lang="en-US" sz="2600" b="1" i="1" dirty="0" err="1">
                <a:latin typeface="Times New Roman" panose="02020603050405020304" pitchFamily="18" charset="0"/>
                <a:cs typeface="Times New Roman" panose="02020603050405020304" pitchFamily="18" charset="0"/>
              </a:rPr>
              <a:t>nhiêu</a:t>
            </a:r>
            <a:r>
              <a:rPr lang="en-US" sz="2600" b="1" i="1"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849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xmlns=""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TÌM HIỂU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xmlns="" id="{345E6474-C358-4C34-BE3C-7FC71211237D}"/>
              </a:ext>
            </a:extLst>
          </p:cNvPr>
          <p:cNvCxnSpPr>
            <a:cxnSpLocks noChangeShapeType="1"/>
          </p:cNvCxnSpPr>
          <p:nvPr/>
        </p:nvCxnSpPr>
        <p:spPr bwMode="auto">
          <a:xfrm>
            <a:off x="6115368" y="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xmlns="" id="{629AA6F4-CCD0-48A5-A217-88ED4642CB0A}"/>
              </a:ext>
            </a:extLst>
          </p:cNvPr>
          <p:cNvSpPr txBox="1"/>
          <p:nvPr/>
        </p:nvSpPr>
        <p:spPr>
          <a:xfrm>
            <a:off x="6115368" y="1280160"/>
            <a:ext cx="5973064" cy="1754326"/>
          </a:xfrm>
          <a:prstGeom prst="rect">
            <a:avLst/>
          </a:prstGeom>
          <a:noFill/>
        </p:spPr>
        <p:txBody>
          <a:bodyPr wrap="square">
            <a:spAutoFit/>
          </a:bodyPr>
          <a:lstStyle/>
          <a:p>
            <a:pPr algn="just"/>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biển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người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nhưng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người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đàn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lại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chú</a:t>
            </a:r>
            <a:r>
              <a:rPr lang="en-US" sz="3600" dirty="0">
                <a:solidFill>
                  <a:srgbClr val="0070C0"/>
                </a:solidFill>
                <a:latin typeface="Times New Roman" panose="02020603050405020304" pitchFamily="18" charset="0"/>
                <a:cs typeface="Times New Roman" panose="02020603050405020304" pitchFamily="18" charset="0"/>
              </a:rPr>
              <a:t> ý </a:t>
            </a:r>
            <a:r>
              <a:rPr lang="en-US" sz="3600" dirty="0" err="1">
                <a:solidFill>
                  <a:srgbClr val="0070C0"/>
                </a:solidFill>
                <a:latin typeface="Times New Roman" panose="02020603050405020304" pitchFamily="18" charset="0"/>
                <a:cs typeface="Times New Roman" panose="02020603050405020304" pitchFamily="18" charset="0"/>
              </a:rPr>
              <a:t>đến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cậu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bé</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B323C838-BD83-456E-9788-59C044FDCB92}"/>
              </a:ext>
            </a:extLst>
          </p:cNvPr>
          <p:cNvSpPr txBox="1"/>
          <p:nvPr/>
        </p:nvSpPr>
        <p:spPr>
          <a:xfrm>
            <a:off x="122618" y="481310"/>
            <a:ext cx="5782882" cy="550920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cúi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rồi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xmlns="" id="{AAB42CE2-4D04-4DA6-9752-B2EBC87D4A32}"/>
              </a:ext>
            </a:extLst>
          </p:cNvPr>
          <p:cNvCxnSpPr/>
          <p:nvPr/>
        </p:nvCxnSpPr>
        <p:spPr>
          <a:xfrm>
            <a:off x="297180" y="4469130"/>
            <a:ext cx="5429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387EF0F-ACA0-4F8C-8967-4A23A408AEA7}"/>
              </a:ext>
            </a:extLst>
          </p:cNvPr>
          <p:cNvCxnSpPr/>
          <p:nvPr/>
        </p:nvCxnSpPr>
        <p:spPr>
          <a:xfrm>
            <a:off x="320040" y="5166360"/>
            <a:ext cx="5429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E16301B-31EE-40FB-8767-DFA30A632DFD}"/>
              </a:ext>
            </a:extLst>
          </p:cNvPr>
          <p:cNvCxnSpPr>
            <a:cxnSpLocks/>
          </p:cNvCxnSpPr>
          <p:nvPr/>
        </p:nvCxnSpPr>
        <p:spPr>
          <a:xfrm>
            <a:off x="205740" y="5852160"/>
            <a:ext cx="4183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xmlns="" id="{5CDAEF92-D107-468B-958D-0E412691B23A}"/>
              </a:ext>
            </a:extLst>
          </p:cNvPr>
          <p:cNvCxnSpPr>
            <a:cxnSpLocks noChangeShapeType="1"/>
          </p:cNvCxnSpPr>
          <p:nvPr/>
        </p:nvCxnSpPr>
        <p:spPr bwMode="auto">
          <a:xfrm>
            <a:off x="6096000" y="1524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xmlns="" id="{8B14378E-02CF-49C8-99AC-12B1EB6C674F}"/>
              </a:ext>
            </a:extLst>
          </p:cNvPr>
          <p:cNvSpPr txBox="1"/>
          <p:nvPr/>
        </p:nvSpPr>
        <p:spPr>
          <a:xfrm>
            <a:off x="6179820" y="825907"/>
            <a:ext cx="5920040" cy="1323439"/>
          </a:xfrm>
          <a:prstGeom prst="rect">
            <a:avLst/>
          </a:prstGeom>
          <a:noFill/>
        </p:spPr>
        <p:txBody>
          <a:bodyPr wrap="square">
            <a:spAutoFit/>
          </a:bodyPr>
          <a:lstStyle/>
          <a:p>
            <a:pPr algn="just"/>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rgbClr val="0070C0"/>
                </a:solidFill>
                <a:latin typeface="Times New Roman" panose="02020603050405020304" pitchFamily="18" charset="0"/>
                <a:cs typeface="Times New Roman" panose="02020603050405020304" pitchFamily="18" charset="0"/>
              </a:rPr>
              <a:t>Khi </a:t>
            </a:r>
            <a:r>
              <a:rPr lang="en-US" sz="4000" dirty="0" err="1">
                <a:solidFill>
                  <a:srgbClr val="0070C0"/>
                </a:solidFill>
                <a:latin typeface="Times New Roman" panose="02020603050405020304" pitchFamily="18" charset="0"/>
                <a:cs typeface="Times New Roman" panose="02020603050405020304" pitchFamily="18" charset="0"/>
              </a:rPr>
              <a:t>đến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gần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thấy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cậu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bé</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đang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làm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gì</a:t>
            </a:r>
            <a:r>
              <a:rPr lang="en-US" sz="4000" dirty="0">
                <a:solidFill>
                  <a:srgbClr val="0070C0"/>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xmlns="" id="{6E7C1852-DC65-44F1-AA77-D6BA17BDCB7B}"/>
              </a:ext>
            </a:extLst>
          </p:cNvPr>
          <p:cNvSpPr txBox="1"/>
          <p:nvPr/>
        </p:nvSpPr>
        <p:spPr>
          <a:xfrm>
            <a:off x="92138" y="152400"/>
            <a:ext cx="5920042" cy="6186309"/>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Cháu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vậy</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a:t>
            </a:r>
            <a:endParaRPr lang="en-US" sz="3600" dirty="0"/>
          </a:p>
        </p:txBody>
      </p:sp>
      <p:cxnSp>
        <p:nvCxnSpPr>
          <p:cNvPr id="17" name="Straight Connector 16">
            <a:extLst>
              <a:ext uri="{FF2B5EF4-FFF2-40B4-BE49-F238E27FC236}">
                <a16:creationId xmlns:a16="http://schemas.microsoft.com/office/drawing/2014/main" xmlns="" id="{25D26265-042B-46C7-A56C-2224902EDE71}"/>
              </a:ext>
            </a:extLst>
          </p:cNvPr>
          <p:cNvCxnSpPr>
            <a:cxnSpLocks/>
          </p:cNvCxnSpPr>
          <p:nvPr/>
        </p:nvCxnSpPr>
        <p:spPr>
          <a:xfrm>
            <a:off x="194310" y="1291590"/>
            <a:ext cx="5737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96097A3-A83C-4CE4-8499-B2434D65CBFE}"/>
              </a:ext>
            </a:extLst>
          </p:cNvPr>
          <p:cNvCxnSpPr>
            <a:cxnSpLocks/>
          </p:cNvCxnSpPr>
          <p:nvPr/>
        </p:nvCxnSpPr>
        <p:spPr>
          <a:xfrm>
            <a:off x="274320" y="1805940"/>
            <a:ext cx="5737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CA0758F-0DBB-48FD-B44D-F19AA5DD4604}"/>
              </a:ext>
            </a:extLst>
          </p:cNvPr>
          <p:cNvCxnSpPr>
            <a:cxnSpLocks/>
          </p:cNvCxnSpPr>
          <p:nvPr/>
        </p:nvCxnSpPr>
        <p:spPr>
          <a:xfrm>
            <a:off x="194310" y="2354580"/>
            <a:ext cx="5737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DF3719B-63EF-40BD-8AD1-AE824F5748D5}"/>
              </a:ext>
            </a:extLst>
          </p:cNvPr>
          <p:cNvCxnSpPr>
            <a:cxnSpLocks/>
          </p:cNvCxnSpPr>
          <p:nvPr/>
        </p:nvCxnSpPr>
        <p:spPr>
          <a:xfrm>
            <a:off x="194310" y="2914650"/>
            <a:ext cx="19088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C8CA5420-1056-4453-BDB3-28786B04F60C}"/>
              </a:ext>
            </a:extLst>
          </p:cNvPr>
          <p:cNvSpPr txBox="1"/>
          <p:nvPr/>
        </p:nvSpPr>
        <p:spPr>
          <a:xfrm>
            <a:off x="6179820" y="2228671"/>
            <a:ext cx="5920040" cy="1323439"/>
          </a:xfrm>
          <a:prstGeom prst="rect">
            <a:avLst/>
          </a:prstGeom>
          <a:noFill/>
        </p:spPr>
        <p:txBody>
          <a:bodyPr wrap="square">
            <a:spAutoFit/>
          </a:bodyPr>
          <a:lstStyle/>
          <a:p>
            <a:pPr algn="just"/>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Vì</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sao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cậu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bé</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lại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làm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như</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vậy</a:t>
            </a:r>
            <a:r>
              <a:rPr lang="en-US" sz="4000" dirty="0">
                <a:solidFill>
                  <a:srgbClr val="0070C0"/>
                </a:solidFill>
                <a:latin typeface="Times New Roman" panose="02020603050405020304" pitchFamily="18" charset="0"/>
                <a:cs typeface="Times New Roman" panose="02020603050405020304" pitchFamily="18" charset="0"/>
              </a:rPr>
              <a:t>? </a:t>
            </a:r>
          </a:p>
        </p:txBody>
      </p:sp>
      <p:sp>
        <p:nvSpPr>
          <p:cNvPr id="25" name="TextBox 24">
            <a:extLst>
              <a:ext uri="{FF2B5EF4-FFF2-40B4-BE49-F238E27FC236}">
                <a16:creationId xmlns:a16="http://schemas.microsoft.com/office/drawing/2014/main" xmlns="" id="{2ACE57BC-9908-4D78-B9C2-8BC995CDEDF9}"/>
              </a:ext>
            </a:extLst>
          </p:cNvPr>
          <p:cNvSpPr txBox="1"/>
          <p:nvPr/>
        </p:nvSpPr>
        <p:spPr>
          <a:xfrm>
            <a:off x="6179820" y="3531691"/>
            <a:ext cx="5920040" cy="1754326"/>
          </a:xfrm>
          <a:prstGeom prst="rect">
            <a:avLst/>
          </a:prstGeom>
          <a:noFill/>
        </p:spPr>
        <p:txBody>
          <a:bodyPr wrap="square">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cứu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sao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sắp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14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3" presetClass="exit" presetSubtype="10" fill="hold" grpId="1" nodeType="with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xmlns="" id="{89D2ADBF-B5C9-432F-B623-A8B9985A2736}"/>
              </a:ext>
            </a:extLst>
          </p:cNvPr>
          <p:cNvCxnSpPr>
            <a:cxnSpLocks noChangeShapeType="1"/>
          </p:cNvCxnSpPr>
          <p:nvPr/>
        </p:nvCxnSpPr>
        <p:spPr bwMode="auto">
          <a:xfrm>
            <a:off x="6096000" y="1524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xmlns="" id="{105B9775-3988-4067-9100-97F25A239FF5}"/>
              </a:ext>
            </a:extLst>
          </p:cNvPr>
          <p:cNvSpPr txBox="1"/>
          <p:nvPr/>
        </p:nvSpPr>
        <p:spPr>
          <a:xfrm>
            <a:off x="6183633" y="477410"/>
            <a:ext cx="6008367" cy="1200329"/>
          </a:xfrm>
          <a:prstGeom prst="rect">
            <a:avLst/>
          </a:prstGeom>
          <a:noFill/>
        </p:spPr>
        <p:txBody>
          <a:bodyPr wrap="square">
            <a:spAutoFit/>
          </a:bodyPr>
          <a:lstStyle/>
          <a:p>
            <a:pPr algn="just"/>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Người</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đàn</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ông</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nói</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gì</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với</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cậu</a:t>
            </a:r>
            <a:r>
              <a:rPr lang="en-US" sz="3600" dirty="0">
                <a:solidFill>
                  <a:srgbClr val="0070C0"/>
                </a:solidFill>
                <a:effectLst/>
                <a:latin typeface="Times New Roman" panose="02020603050405020304" pitchFamily="18" charset="0"/>
                <a:ea typeface="Calibri" panose="020F0502020204030204" pitchFamily="34" charset="0"/>
              </a:rPr>
              <a:t> </a:t>
            </a:r>
            <a:r>
              <a:rPr lang="en-US" sz="3600" dirty="0" err="1">
                <a:solidFill>
                  <a:srgbClr val="0070C0"/>
                </a:solidFill>
                <a:effectLst/>
                <a:latin typeface="Times New Roman" panose="02020603050405020304" pitchFamily="18" charset="0"/>
                <a:ea typeface="Calibri" panose="020F0502020204030204" pitchFamily="34" charset="0"/>
              </a:rPr>
              <a:t>bé</a:t>
            </a:r>
            <a:r>
              <a:rPr lang="en-US" sz="3600" dirty="0">
                <a:solidFill>
                  <a:srgbClr val="0070C0"/>
                </a:solidFill>
                <a:effectLst/>
                <a:latin typeface="Times New Roman" panose="02020603050405020304" pitchFamily="18" charset="0"/>
                <a:ea typeface="Calibri" panose="020F0502020204030204" pitchFamily="34" charset="0"/>
              </a:rPr>
              <a:t>?</a:t>
            </a:r>
            <a:endParaRPr lang="en-US" sz="3600" dirty="0">
              <a:solidFill>
                <a:srgbClr val="0070C0"/>
              </a:solidFill>
            </a:endParaRPr>
          </a:p>
        </p:txBody>
      </p:sp>
      <p:sp>
        <p:nvSpPr>
          <p:cNvPr id="7" name="TextBox 6">
            <a:extLst>
              <a:ext uri="{FF2B5EF4-FFF2-40B4-BE49-F238E27FC236}">
                <a16:creationId xmlns:a16="http://schemas.microsoft.com/office/drawing/2014/main" xmlns="" id="{79A3704F-08C1-465C-BBB3-A463B5509D54}"/>
              </a:ext>
            </a:extLst>
          </p:cNvPr>
          <p:cNvSpPr txBox="1"/>
          <p:nvPr/>
        </p:nvSpPr>
        <p:spPr>
          <a:xfrm>
            <a:off x="182881" y="0"/>
            <a:ext cx="5825490" cy="600164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a:t>
            </a:r>
            <a:endParaRPr lang="en-US" sz="3200" dirty="0"/>
          </a:p>
        </p:txBody>
      </p:sp>
      <p:cxnSp>
        <p:nvCxnSpPr>
          <p:cNvPr id="9" name="Straight Connector 8">
            <a:extLst>
              <a:ext uri="{FF2B5EF4-FFF2-40B4-BE49-F238E27FC236}">
                <a16:creationId xmlns:a16="http://schemas.microsoft.com/office/drawing/2014/main" xmlns="" id="{00E73EBE-E5BE-4148-BB7F-A794172590E4}"/>
              </a:ext>
            </a:extLst>
          </p:cNvPr>
          <p:cNvCxnSpPr>
            <a:cxnSpLocks/>
          </p:cNvCxnSpPr>
          <p:nvPr/>
        </p:nvCxnSpPr>
        <p:spPr>
          <a:xfrm flipV="1">
            <a:off x="902970" y="465980"/>
            <a:ext cx="5105401" cy="11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FF40602-52C9-4E64-8EFD-FE7A1EF54C33}"/>
              </a:ext>
            </a:extLst>
          </p:cNvPr>
          <p:cNvCxnSpPr>
            <a:cxnSpLocks/>
          </p:cNvCxnSpPr>
          <p:nvPr/>
        </p:nvCxnSpPr>
        <p:spPr>
          <a:xfrm>
            <a:off x="297180" y="982980"/>
            <a:ext cx="5554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6584F02-F771-4476-A9DD-DEAF95F0E036}"/>
              </a:ext>
            </a:extLst>
          </p:cNvPr>
          <p:cNvCxnSpPr>
            <a:cxnSpLocks/>
          </p:cNvCxnSpPr>
          <p:nvPr/>
        </p:nvCxnSpPr>
        <p:spPr>
          <a:xfrm>
            <a:off x="297180" y="1494266"/>
            <a:ext cx="411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514D78BF-CCDF-435A-8D6F-B7ADB5F9B662}"/>
              </a:ext>
            </a:extLst>
          </p:cNvPr>
          <p:cNvSpPr txBox="1"/>
          <p:nvPr/>
        </p:nvSpPr>
        <p:spPr>
          <a:xfrm>
            <a:off x="6183630" y="1974740"/>
            <a:ext cx="6008367" cy="1200329"/>
          </a:xfrm>
          <a:prstGeom prst="rect">
            <a:avLst/>
          </a:prstGeom>
          <a:noFill/>
        </p:spPr>
        <p:txBody>
          <a:bodyPr wrap="square">
            <a:spAutoFit/>
          </a:bodyPr>
          <a:lstStyle/>
          <a:p>
            <a:pPr algn="just"/>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Cậu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đã</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hành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trả</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lời</a:t>
            </a:r>
            <a:r>
              <a:rPr lang="en-US" sz="3600" dirty="0">
                <a:solidFill>
                  <a:srgbClr val="0070C0"/>
                </a:solidFill>
                <a:latin typeface="Times New Roman" panose="02020603050405020304" pitchFamily="18" charset="0"/>
                <a:cs typeface="Times New Roman" panose="02020603050405020304" pitchFamily="18" charset="0"/>
              </a:rPr>
              <a:t> ra </a:t>
            </a:r>
            <a:r>
              <a:rPr lang="en-US" sz="3600" dirty="0" err="1">
                <a:solidFill>
                  <a:srgbClr val="0070C0"/>
                </a:solidFill>
                <a:latin typeface="Times New Roman" panose="02020603050405020304" pitchFamily="18" charset="0"/>
                <a:cs typeface="Times New Roman" panose="02020603050405020304" pitchFamily="18" charset="0"/>
              </a:rPr>
              <a:t>sao</a:t>
            </a:r>
            <a:r>
              <a:rPr lang="en-US" sz="3600" dirty="0">
                <a:solidFill>
                  <a:srgbClr val="0070C0"/>
                </a:solidFill>
                <a:latin typeface="Times New Roman" panose="02020603050405020304" pitchFamily="18" charset="0"/>
                <a:cs typeface="Times New Roman" panose="02020603050405020304" pitchFamily="18" charset="0"/>
              </a:rPr>
              <a:t>?</a:t>
            </a:r>
          </a:p>
        </p:txBody>
      </p:sp>
      <p:cxnSp>
        <p:nvCxnSpPr>
          <p:cNvPr id="15" name="Straight Connector 14">
            <a:extLst>
              <a:ext uri="{FF2B5EF4-FFF2-40B4-BE49-F238E27FC236}">
                <a16:creationId xmlns:a16="http://schemas.microsoft.com/office/drawing/2014/main" xmlns="" id="{42CBECE1-E0F0-4059-84A5-A0295AFE4211}"/>
              </a:ext>
            </a:extLst>
          </p:cNvPr>
          <p:cNvCxnSpPr>
            <a:cxnSpLocks/>
          </p:cNvCxnSpPr>
          <p:nvPr/>
        </p:nvCxnSpPr>
        <p:spPr>
          <a:xfrm>
            <a:off x="720090" y="1951880"/>
            <a:ext cx="5132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1237056-A9EC-480E-9740-DEA305A53B72}"/>
              </a:ext>
            </a:extLst>
          </p:cNvPr>
          <p:cNvCxnSpPr>
            <a:cxnSpLocks/>
          </p:cNvCxnSpPr>
          <p:nvPr/>
        </p:nvCxnSpPr>
        <p:spPr>
          <a:xfrm>
            <a:off x="297180" y="2420510"/>
            <a:ext cx="5554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A06A4EA-30BD-4047-8357-9C54359055DE}"/>
              </a:ext>
            </a:extLst>
          </p:cNvPr>
          <p:cNvCxnSpPr>
            <a:cxnSpLocks/>
          </p:cNvCxnSpPr>
          <p:nvPr/>
        </p:nvCxnSpPr>
        <p:spPr>
          <a:xfrm>
            <a:off x="297180" y="2946290"/>
            <a:ext cx="1085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2610959-CFC2-43AF-8860-9D41E1F1DF7F}"/>
              </a:ext>
            </a:extLst>
          </p:cNvPr>
          <p:cNvCxnSpPr>
            <a:cxnSpLocks/>
          </p:cNvCxnSpPr>
          <p:nvPr/>
        </p:nvCxnSpPr>
        <p:spPr>
          <a:xfrm>
            <a:off x="1165860" y="3449210"/>
            <a:ext cx="4842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E283782-66C2-4DC0-B10D-B14AC584E346}"/>
              </a:ext>
            </a:extLst>
          </p:cNvPr>
          <p:cNvCxnSpPr>
            <a:cxnSpLocks/>
          </p:cNvCxnSpPr>
          <p:nvPr/>
        </p:nvCxnSpPr>
        <p:spPr>
          <a:xfrm>
            <a:off x="297180" y="3929270"/>
            <a:ext cx="5554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010D8F3-5A2B-4E7E-9EE7-81185B2F051F}"/>
              </a:ext>
            </a:extLst>
          </p:cNvPr>
          <p:cNvCxnSpPr>
            <a:cxnSpLocks/>
          </p:cNvCxnSpPr>
          <p:nvPr/>
        </p:nvCxnSpPr>
        <p:spPr>
          <a:xfrm>
            <a:off x="297180" y="4363610"/>
            <a:ext cx="4842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859DE9BB-DFC2-41BE-89EC-36DE76608B97}"/>
              </a:ext>
            </a:extLst>
          </p:cNvPr>
          <p:cNvSpPr txBox="1"/>
          <p:nvPr/>
        </p:nvSpPr>
        <p:spPr>
          <a:xfrm>
            <a:off x="6122670" y="1820345"/>
            <a:ext cx="6008367" cy="1200329"/>
          </a:xfrm>
          <a:prstGeom prst="rect">
            <a:avLst/>
          </a:prstGeom>
          <a:noFill/>
        </p:spPr>
        <p:txBody>
          <a:bodyPr wrap="square">
            <a:spAutoFit/>
          </a:bodyPr>
          <a:lstStyle/>
          <a:p>
            <a:pPr algn="just"/>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Em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hãy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nói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suy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mình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về</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hành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của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cậu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bé</a:t>
            </a:r>
            <a:r>
              <a:rPr lang="en-US" sz="36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36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3" presetClass="exit" presetSubtype="10" fill="hold" grpId="1" nodeType="with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par>
                                <p:cTn id="61" presetID="3" presetClass="exit" presetSubtype="10" fill="hold" grpId="2" nodeType="withEffect">
                                  <p:stCondLst>
                                    <p:cond delay="0"/>
                                  </p:stCondLst>
                                  <p:childTnLst>
                                    <p:animEffect transition="out" filter="blinds(horizontal)">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4" grpId="0"/>
      <p:bldP spid="14" grpId="2"/>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EE2078E-5D2C-4A8F-BF18-327F618A334C}"/>
              </a:ext>
            </a:extLst>
          </p:cNvPr>
          <p:cNvSpPr txBox="1"/>
          <p:nvPr/>
        </p:nvSpPr>
        <p:spPr>
          <a:xfrm>
            <a:off x="761078" y="2033766"/>
            <a:ext cx="11031794" cy="2496517"/>
          </a:xfrm>
          <a:prstGeom prst="rect">
            <a:avLst/>
          </a:prstGeom>
          <a:noFill/>
        </p:spPr>
        <p:txBody>
          <a:bodyPr wrap="square" rtlCol="0">
            <a:spAutoFit/>
          </a:bodyPr>
          <a:lstStyle/>
          <a:p>
            <a:pPr algn="just">
              <a:lnSpc>
                <a:spcPct val="150000"/>
              </a:lnSpc>
            </a:pP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Arial" panose="020B0604020202020204" pitchFamily="34" charset="0"/>
              </a:rPr>
              <a:t>Thông</a:t>
            </a:r>
            <a:r>
              <a:rPr lang="en-US" altLang="en-US" sz="3600" b="1" dirty="0">
                <a:latin typeface="Times New Roman" panose="02020603050405020304" pitchFamily="18" charset="0"/>
                <a:cs typeface="Arial" panose="020B0604020202020204" pitchFamily="34" charset="0"/>
              </a:rPr>
              <a:t> qua </a:t>
            </a:r>
            <a:r>
              <a:rPr lang="en-US" altLang="en-US" sz="3600" b="1" dirty="0" err="1">
                <a:latin typeface="Times New Roman" panose="02020603050405020304" pitchFamily="18" charset="0"/>
                <a:cs typeface="Arial" panose="020B0604020202020204" pitchFamily="34" charset="0"/>
              </a:rPr>
              <a:t>hoạt</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động</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giải</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cứu</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sao</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biển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bạn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nhỏ</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thể</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hiện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được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tinh</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thần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trách</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nhiệm</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của</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mình</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với</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các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vấn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đề</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bảo</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vệ</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môi</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trường</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và</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bảo</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vệ</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sinh</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vật</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biển</a:t>
            </a:r>
            <a:r>
              <a:rPr lang="en-US" altLang="en-US" sz="3600" b="1" dirty="0">
                <a:latin typeface="Times New Roman" panose="02020603050405020304" pitchFamily="18" charset="0"/>
                <a:cs typeface="Arial" panose="020B0604020202020204" pitchFamily="34" charset="0"/>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xmlns="" id="{42BAB786-6317-4A62-9B09-E5ECA6C33C12}"/>
              </a:ext>
            </a:extLst>
          </p:cNvPr>
          <p:cNvSpPr txBox="1">
            <a:spLocks noChangeArrowheads="1"/>
          </p:cNvSpPr>
          <p:nvPr/>
        </p:nvSpPr>
        <p:spPr bwMode="auto">
          <a:xfrm>
            <a:off x="3705225" y="1325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8C6C5-8B46-42AE-8758-301DC04315C5}"/>
              </a:ext>
            </a:extLst>
          </p:cNvPr>
          <p:cNvSpPr>
            <a:spLocks noGrp="1"/>
          </p:cNvSpPr>
          <p:nvPr>
            <p:ph type="title"/>
          </p:nvPr>
        </p:nvSpPr>
        <p:spPr>
          <a:xfrm>
            <a:off x="0" y="-343377"/>
            <a:ext cx="12192000" cy="1325563"/>
          </a:xfrm>
        </p:spPr>
        <p:txBody>
          <a:bodyPr>
            <a:normAutofit/>
          </a:bodyPr>
          <a:lstStyle/>
          <a:p>
            <a:pPr marL="0" marR="0" algn="just">
              <a:lnSpc>
                <a:spcPct val="115000"/>
              </a:lnSpc>
              <a:spcBef>
                <a:spcPts val="0"/>
              </a:spcBef>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C8191186-A972-443C-A3D1-A8D4ED07FF55}"/>
              </a:ext>
            </a:extLst>
          </p:cNvPr>
          <p:cNvPicPr>
            <a:picLocks noChangeAspect="1"/>
          </p:cNvPicPr>
          <p:nvPr/>
        </p:nvPicPr>
        <p:blipFill>
          <a:blip r:embed="rId2"/>
          <a:stretch>
            <a:fillRect/>
          </a:stretch>
        </p:blipFill>
        <p:spPr>
          <a:xfrm>
            <a:off x="-48986" y="700045"/>
            <a:ext cx="4570186" cy="5457911"/>
          </a:xfrm>
          <a:prstGeom prst="rect">
            <a:avLst/>
          </a:prstGeom>
        </p:spPr>
      </p:pic>
      <p:pic>
        <p:nvPicPr>
          <p:cNvPr id="9" name="Picture 8">
            <a:extLst>
              <a:ext uri="{FF2B5EF4-FFF2-40B4-BE49-F238E27FC236}">
                <a16:creationId xmlns:a16="http://schemas.microsoft.com/office/drawing/2014/main" xmlns="" id="{8CF7F882-D08A-400F-8ECE-9111F6B1EE82}"/>
              </a:ext>
            </a:extLst>
          </p:cNvPr>
          <p:cNvPicPr>
            <a:picLocks noChangeAspect="1"/>
          </p:cNvPicPr>
          <p:nvPr/>
        </p:nvPicPr>
        <p:blipFill>
          <a:blip r:embed="rId3"/>
          <a:stretch>
            <a:fillRect/>
          </a:stretch>
        </p:blipFill>
        <p:spPr>
          <a:xfrm>
            <a:off x="8276774" y="700044"/>
            <a:ext cx="3915226" cy="5457911"/>
          </a:xfrm>
          <a:prstGeom prst="rect">
            <a:avLst/>
          </a:prstGeom>
        </p:spPr>
      </p:pic>
      <p:pic>
        <p:nvPicPr>
          <p:cNvPr id="11" name="Picture 10">
            <a:extLst>
              <a:ext uri="{FF2B5EF4-FFF2-40B4-BE49-F238E27FC236}">
                <a16:creationId xmlns:a16="http://schemas.microsoft.com/office/drawing/2014/main" xmlns="" id="{CFD71870-9262-4157-85E1-A841C29A082D}"/>
              </a:ext>
            </a:extLst>
          </p:cNvPr>
          <p:cNvPicPr>
            <a:picLocks noChangeAspect="1"/>
          </p:cNvPicPr>
          <p:nvPr/>
        </p:nvPicPr>
        <p:blipFill>
          <a:blip r:embed="rId4"/>
          <a:stretch>
            <a:fillRect/>
          </a:stretch>
        </p:blipFill>
        <p:spPr>
          <a:xfrm>
            <a:off x="4519387" y="700044"/>
            <a:ext cx="3708401" cy="5457911"/>
          </a:xfrm>
          <a:prstGeom prst="rect">
            <a:avLst/>
          </a:prstGeom>
        </p:spPr>
      </p:pic>
    </p:spTree>
    <p:extLst>
      <p:ext uri="{BB962C8B-B14F-4D97-AF65-F5344CB8AC3E}">
        <p14:creationId xmlns:p14="http://schemas.microsoft.com/office/powerpoint/2010/main" val="42305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2D9957-CCB6-4FFD-8D8A-6CB506AB536B}"/>
              </a:ext>
            </a:extLst>
          </p:cNvPr>
          <p:cNvPicPr>
            <a:picLocks noChangeAspect="1"/>
          </p:cNvPicPr>
          <p:nvPr/>
        </p:nvPicPr>
        <p:blipFill>
          <a:blip r:embed="rId2"/>
          <a:stretch>
            <a:fillRect/>
          </a:stretch>
        </p:blipFill>
        <p:spPr>
          <a:xfrm>
            <a:off x="262242" y="294843"/>
            <a:ext cx="5478158" cy="4700490"/>
          </a:xfrm>
          <a:prstGeom prst="rect">
            <a:avLst/>
          </a:prstGeom>
        </p:spPr>
      </p:pic>
      <p:sp>
        <p:nvSpPr>
          <p:cNvPr id="6" name="TextBox 5">
            <a:extLst>
              <a:ext uri="{FF2B5EF4-FFF2-40B4-BE49-F238E27FC236}">
                <a16:creationId xmlns:a16="http://schemas.microsoft.com/office/drawing/2014/main" xmlns="" id="{32F66B4D-9FEC-4A6D-B655-8D7A76BCA564}"/>
              </a:ext>
            </a:extLst>
          </p:cNvPr>
          <p:cNvSpPr txBox="1"/>
          <p:nvPr/>
        </p:nvSpPr>
        <p:spPr>
          <a:xfrm>
            <a:off x="262242" y="5334000"/>
            <a:ext cx="579565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Bông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này</a:t>
            </a:r>
            <a:r>
              <a:rPr lang="en-US" sz="3600" dirty="0">
                <a:latin typeface="Times New Roman" panose="02020603050405020304" pitchFamily="18" charset="0"/>
                <a:cs typeface="Times New Roman" panose="02020603050405020304" pitchFamily="18" charset="0"/>
              </a:rPr>
              <a:t> là </a:t>
            </a:r>
            <a:r>
              <a:rPr lang="en-US" sz="3600" dirty="0" err="1">
                <a:latin typeface="Times New Roman" panose="02020603050405020304" pitchFamily="18" charset="0"/>
                <a:cs typeface="Times New Roman" panose="02020603050405020304" pitchFamily="18" charset="0"/>
              </a:rPr>
              <a:t>của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chung</a:t>
            </a:r>
            <a:r>
              <a:rPr lang="en-US" sz="3600" dirty="0">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xmlns="" id="{5F010BA0-E0B8-4EA6-8CE8-B8EEBF81B88C}"/>
              </a:ext>
            </a:extLst>
          </p:cNvPr>
          <p:cNvCxnSpPr/>
          <p:nvPr/>
        </p:nvCxnSpPr>
        <p:spPr>
          <a:xfrm>
            <a:off x="1828800" y="800100"/>
            <a:ext cx="1565910" cy="1714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AFEE888-6B9C-4F24-9620-D506866ADED7}"/>
              </a:ext>
            </a:extLst>
          </p:cNvPr>
          <p:cNvCxnSpPr/>
          <p:nvPr/>
        </p:nvCxnSpPr>
        <p:spPr>
          <a:xfrm flipH="1">
            <a:off x="1463040" y="1131570"/>
            <a:ext cx="2194560" cy="11772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C1CB7B13-3F6B-4B39-9E25-CAFD4B1B04D4}"/>
              </a:ext>
            </a:extLst>
          </p:cNvPr>
          <p:cNvPicPr>
            <a:picLocks noChangeAspect="1"/>
          </p:cNvPicPr>
          <p:nvPr/>
        </p:nvPicPr>
        <p:blipFill>
          <a:blip r:embed="rId3"/>
          <a:stretch>
            <a:fillRect/>
          </a:stretch>
        </p:blipFill>
        <p:spPr>
          <a:xfrm>
            <a:off x="6134102" y="525054"/>
            <a:ext cx="6054819" cy="4470279"/>
          </a:xfrm>
          <a:prstGeom prst="rect">
            <a:avLst/>
          </a:prstGeom>
        </p:spPr>
      </p:pic>
      <p:sp>
        <p:nvSpPr>
          <p:cNvPr id="14" name="TextBox 13">
            <a:extLst>
              <a:ext uri="{FF2B5EF4-FFF2-40B4-BE49-F238E27FC236}">
                <a16:creationId xmlns:a16="http://schemas.microsoft.com/office/drawing/2014/main" xmlns="" id="{F847DBCF-F6FA-4A37-8F03-AE08563A258D}"/>
              </a:ext>
            </a:extLst>
          </p:cNvPr>
          <p:cNvSpPr txBox="1"/>
          <p:nvPr/>
        </p:nvSpPr>
        <p:spPr>
          <a:xfrm>
            <a:off x="6134102" y="5208270"/>
            <a:ext cx="5795658"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Người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948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4502861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5E0CD2-EF5D-430F-85B0-CDCFC2CC9B42}"/>
              </a:ext>
            </a:extLst>
          </p:cNvPr>
          <p:cNvSpPr txBox="1"/>
          <p:nvPr/>
        </p:nvSpPr>
        <p:spPr>
          <a:xfrm>
            <a:off x="3887501" y="53166"/>
            <a:ext cx="5290185" cy="556434"/>
          </a:xfrm>
          <a:prstGeom prst="rect">
            <a:avLst/>
          </a:prstGeom>
          <a:noFill/>
        </p:spPr>
        <p:txBody>
          <a:bodyPr wrap="square" rtlCol="0">
            <a:spAutoFit/>
          </a:bodyPr>
          <a:lstStyle/>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THẢO LUẬN NHÓM ĐÔI</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0D0620BB-CDD4-485A-91D6-188E0F4646F1}"/>
              </a:ext>
            </a:extLst>
          </p:cNvPr>
          <p:cNvSpPr txBox="1"/>
          <p:nvPr/>
        </p:nvSpPr>
        <p:spPr>
          <a:xfrm>
            <a:off x="3112697" y="4472031"/>
            <a:ext cx="6839791" cy="1886735"/>
          </a:xfrm>
          <a:prstGeom prst="rect">
            <a:avLst/>
          </a:prstGeom>
          <a:noFill/>
        </p:spPr>
        <p:txBody>
          <a:bodyPr wrap="square">
            <a:spAutoFit/>
          </a:bodyPr>
          <a:lstStyle/>
          <a:p>
            <a:pPr marL="0" marR="0" algn="just">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Quan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15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855C92DC-E556-4557-87B1-0E48BFC20B98}"/>
              </a:ext>
            </a:extLst>
          </p:cNvPr>
          <p:cNvPicPr>
            <a:picLocks noChangeAspect="1"/>
          </p:cNvPicPr>
          <p:nvPr/>
        </p:nvPicPr>
        <p:blipFill>
          <a:blip r:embed="rId2"/>
          <a:stretch>
            <a:fillRect/>
          </a:stretch>
        </p:blipFill>
        <p:spPr>
          <a:xfrm>
            <a:off x="493927" y="647484"/>
            <a:ext cx="5290185" cy="3572091"/>
          </a:xfrm>
          <a:prstGeom prst="rect">
            <a:avLst/>
          </a:prstGeom>
        </p:spPr>
      </p:pic>
      <p:pic>
        <p:nvPicPr>
          <p:cNvPr id="8" name="Picture 7">
            <a:extLst>
              <a:ext uri="{FF2B5EF4-FFF2-40B4-BE49-F238E27FC236}">
                <a16:creationId xmlns:a16="http://schemas.microsoft.com/office/drawing/2014/main" xmlns="" id="{1F793C94-C91E-4F9F-9028-CB49E97DCE6C}"/>
              </a:ext>
            </a:extLst>
          </p:cNvPr>
          <p:cNvPicPr>
            <a:picLocks noChangeAspect="1"/>
          </p:cNvPicPr>
          <p:nvPr/>
        </p:nvPicPr>
        <p:blipFill>
          <a:blip r:embed="rId3"/>
          <a:stretch>
            <a:fillRect/>
          </a:stretch>
        </p:blipFill>
        <p:spPr>
          <a:xfrm>
            <a:off x="6407889" y="682113"/>
            <a:ext cx="5117803" cy="3537461"/>
          </a:xfrm>
          <a:prstGeom prst="rect">
            <a:avLst/>
          </a:prstGeom>
        </p:spPr>
      </p:pic>
      <p:sp>
        <p:nvSpPr>
          <p:cNvPr id="11" name="TextBox 10">
            <a:extLst>
              <a:ext uri="{FF2B5EF4-FFF2-40B4-BE49-F238E27FC236}">
                <a16:creationId xmlns:a16="http://schemas.microsoft.com/office/drawing/2014/main" xmlns="" id="{47A54299-B7CA-4A0F-BFF1-A987F7CA1A1C}"/>
              </a:ext>
            </a:extLst>
          </p:cNvPr>
          <p:cNvSpPr txBox="1"/>
          <p:nvPr/>
        </p:nvSpPr>
        <p:spPr>
          <a:xfrm>
            <a:off x="1954475" y="5188188"/>
            <a:ext cx="8906827" cy="622799"/>
          </a:xfrm>
          <a:prstGeom prst="rect">
            <a:avLst/>
          </a:prstGeom>
          <a:noFill/>
        </p:spPr>
        <p:txBody>
          <a:bodyPr wrap="square">
            <a:spAutoFit/>
          </a:bodyPr>
          <a:lstStyle/>
          <a:p>
            <a:pPr marL="0" marR="0" algn="just">
              <a:lnSpc>
                <a:spcPct val="115000"/>
              </a:lnSpc>
              <a:spcBef>
                <a:spcPts val="0"/>
              </a:spcBef>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7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2234" y="-2680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NHỮNG CON SAO BIỂN</a:t>
            </a:r>
          </a:p>
        </p:txBody>
      </p:sp>
      <p:sp>
        <p:nvSpPr>
          <p:cNvPr id="9" name="TextBox 8">
            <a:extLst>
              <a:ext uri="{FF2B5EF4-FFF2-40B4-BE49-F238E27FC236}">
                <a16:creationId xmlns:a16="http://schemas.microsoft.com/office/drawing/2014/main" xmlns="" id="{1B012CC3-8CB1-4A7B-AD9C-DA22C8906822}"/>
              </a:ext>
            </a:extLst>
          </p:cNvPr>
          <p:cNvSpPr txBox="1"/>
          <p:nvPr/>
        </p:nvSpPr>
        <p:spPr>
          <a:xfrm>
            <a:off x="0" y="343912"/>
            <a:ext cx="11944349" cy="6093976"/>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dương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hỏi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ngàn</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(Theo </a:t>
            </a:r>
            <a:r>
              <a:rPr lang="en-US" sz="2600" b="1" i="1" dirty="0" err="1">
                <a:latin typeface="Times New Roman" panose="02020603050405020304" pitchFamily="18" charset="0"/>
                <a:cs typeface="Times New Roman" panose="02020603050405020304" pitchFamily="18" charset="0"/>
              </a:rPr>
              <a:t>Hạt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giống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hồn</a:t>
            </a:r>
            <a:r>
              <a:rPr lang="en-US" sz="2600" b="1" i="1" dirty="0">
                <a:latin typeface="Times New Roman" panose="02020603050405020304" pitchFamily="18" charset="0"/>
                <a:cs typeface="Times New Roman" panose="02020603050405020304" pitchFamily="18" charset="0"/>
              </a:rPr>
              <a:t> – </a:t>
            </a:r>
            <a:r>
              <a:rPr lang="en-US" sz="2600" b="1" i="1" dirty="0" err="1">
                <a:latin typeface="Times New Roman" panose="02020603050405020304" pitchFamily="18" charset="0"/>
                <a:cs typeface="Times New Roman" panose="02020603050405020304" pitchFamily="18" charset="0"/>
              </a:rPr>
              <a:t>Phép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màu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có</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giá</a:t>
            </a:r>
            <a:r>
              <a:rPr lang="en-US" sz="2600" b="1" i="1" dirty="0">
                <a:latin typeface="Times New Roman" panose="02020603050405020304" pitchFamily="18" charset="0"/>
                <a:cs typeface="Times New Roman" panose="02020603050405020304" pitchFamily="18" charset="0"/>
              </a:rPr>
              <a:t> bao </a:t>
            </a:r>
            <a:r>
              <a:rPr lang="en-US" sz="2600" b="1" i="1" dirty="0" err="1">
                <a:latin typeface="Times New Roman" panose="02020603050405020304" pitchFamily="18" charset="0"/>
                <a:cs typeface="Times New Roman" panose="02020603050405020304" pitchFamily="18" charset="0"/>
              </a:rPr>
              <a:t>nhiêu</a:t>
            </a:r>
            <a:r>
              <a:rPr lang="en-US" sz="2600" b="1" i="1"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754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29AA6F4-CCD0-48A5-A217-88ED4642CB0A}"/>
              </a:ext>
            </a:extLst>
          </p:cNvPr>
          <p:cNvSpPr txBox="1"/>
          <p:nvPr/>
        </p:nvSpPr>
        <p:spPr>
          <a:xfrm>
            <a:off x="171456" y="-46110"/>
            <a:ext cx="11786231" cy="707886"/>
          </a:xfrm>
          <a:prstGeom prst="rect">
            <a:avLst/>
          </a:prstGeom>
          <a:noFill/>
        </p:spPr>
        <p:txBody>
          <a:bodyPr wrap="square">
            <a:spAutoFit/>
          </a:bodyPr>
          <a:lstStyle/>
          <a:p>
            <a:pPr algn="just"/>
            <a:r>
              <a:rPr lang="en-US" sz="4000" b="1" dirty="0" err="1">
                <a:solidFill>
                  <a:srgbClr val="0070C0"/>
                </a:solidFill>
                <a:latin typeface="Times New Roman" panose="02020603050405020304" pitchFamily="18" charset="0"/>
                <a:cs typeface="Times New Roman" panose="02020603050405020304" pitchFamily="18" charset="0"/>
              </a:rPr>
              <a:t>Bài</a:t>
            </a:r>
            <a:r>
              <a:rPr lang="en-US" sz="4000" b="1" dirty="0">
                <a:solidFill>
                  <a:srgbClr val="0070C0"/>
                </a:solidFill>
                <a:latin typeface="Times New Roman" panose="02020603050405020304" pitchFamily="18" charset="0"/>
                <a:cs typeface="Times New Roman" panose="02020603050405020304" pitchFamily="18" charset="0"/>
              </a:rPr>
              <a:t> 1.</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Những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từ</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ngữ</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nào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dưới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đây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chỉ</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hoạt</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động</a:t>
            </a:r>
            <a:r>
              <a:rPr lang="en-US" sz="4000" dirty="0">
                <a:solidFill>
                  <a:srgbClr val="0070C0"/>
                </a:solidFill>
                <a:latin typeface="Times New Roman" panose="02020603050405020304" pitchFamily="18" charset="0"/>
                <a:cs typeface="Times New Roman" panose="02020603050405020304" pitchFamily="18" charset="0"/>
              </a:rPr>
              <a:t>?</a:t>
            </a:r>
          </a:p>
        </p:txBody>
      </p:sp>
      <p:sp>
        <p:nvSpPr>
          <p:cNvPr id="2" name="Rectangle: Rounded Corners 1">
            <a:extLst>
              <a:ext uri="{FF2B5EF4-FFF2-40B4-BE49-F238E27FC236}">
                <a16:creationId xmlns:a16="http://schemas.microsoft.com/office/drawing/2014/main" xmlns="" id="{04A6DD7F-BA74-479C-845E-AD7701A7DFC0}"/>
              </a:ext>
            </a:extLst>
          </p:cNvPr>
          <p:cNvSpPr/>
          <p:nvPr/>
        </p:nvSpPr>
        <p:spPr>
          <a:xfrm>
            <a:off x="671510" y="1089660"/>
            <a:ext cx="2224089"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cúi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CCE21E6F-CA18-4753-987C-FA277155160B}"/>
              </a:ext>
            </a:extLst>
          </p:cNvPr>
          <p:cNvSpPr/>
          <p:nvPr/>
        </p:nvSpPr>
        <p:spPr>
          <a:xfrm>
            <a:off x="4953000" y="1089660"/>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thả</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7CA25A29-5896-43FE-847A-0262696ACF93}"/>
              </a:ext>
            </a:extLst>
          </p:cNvPr>
          <p:cNvSpPr/>
          <p:nvPr/>
        </p:nvSpPr>
        <p:spPr>
          <a:xfrm>
            <a:off x="8724900" y="1089660"/>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nhặt</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39FDCCD1-C7FB-4740-B457-ECBBCA07D423}"/>
              </a:ext>
            </a:extLst>
          </p:cNvPr>
          <p:cNvSpPr/>
          <p:nvPr/>
        </p:nvSpPr>
        <p:spPr>
          <a:xfrm>
            <a:off x="671511" y="2547227"/>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bộ</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737F5DC7-5BE0-4098-A9AA-5E7E097D9148}"/>
              </a:ext>
            </a:extLst>
          </p:cNvPr>
          <p:cNvSpPr/>
          <p:nvPr/>
        </p:nvSpPr>
        <p:spPr>
          <a:xfrm>
            <a:off x="4953000" y="2547227"/>
            <a:ext cx="2286000" cy="990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đàn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ông</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F8E4D7E6-FA5C-4182-9314-FE29C8A0DBBB}"/>
              </a:ext>
            </a:extLst>
          </p:cNvPr>
          <p:cNvSpPr/>
          <p:nvPr/>
        </p:nvSpPr>
        <p:spPr>
          <a:xfrm>
            <a:off x="8820150" y="2594852"/>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biển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33FA58EE-7940-405C-AC4A-1B0F75E55FF6}"/>
              </a:ext>
            </a:extLst>
          </p:cNvPr>
          <p:cNvSpPr/>
          <p:nvPr/>
        </p:nvSpPr>
        <p:spPr>
          <a:xfrm>
            <a:off x="751521" y="4076946"/>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biển</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925C7880-1297-4661-8DD8-5A13ADD9F5FD}"/>
              </a:ext>
            </a:extLst>
          </p:cNvPr>
          <p:cNvSpPr/>
          <p:nvPr/>
        </p:nvSpPr>
        <p:spPr>
          <a:xfrm>
            <a:off x="5033010" y="4131715"/>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cậu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bé</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3A0F542F-4563-4D42-BA19-552D1AA1601A}"/>
              </a:ext>
            </a:extLst>
          </p:cNvPr>
          <p:cNvSpPr/>
          <p:nvPr/>
        </p:nvSpPr>
        <p:spPr>
          <a:xfrm>
            <a:off x="8900160" y="4076946"/>
            <a:ext cx="2286000" cy="8191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tiến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lại</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xmlns="" id="{3E111B95-E0F5-4A16-B8DE-BD2136D80183}"/>
              </a:ext>
            </a:extLst>
          </p:cNvPr>
          <p:cNvSpPr/>
          <p:nvPr/>
        </p:nvSpPr>
        <p:spPr>
          <a:xfrm>
            <a:off x="289560" y="845819"/>
            <a:ext cx="3006090" cy="1286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214280D9-F18A-41BF-A2C1-21C5EB05EBD8}"/>
              </a:ext>
            </a:extLst>
          </p:cNvPr>
          <p:cNvSpPr/>
          <p:nvPr/>
        </p:nvSpPr>
        <p:spPr>
          <a:xfrm>
            <a:off x="4567239" y="845819"/>
            <a:ext cx="3006090" cy="1286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E11158A6-5FDD-4821-B5BB-88A76950BBC8}"/>
              </a:ext>
            </a:extLst>
          </p:cNvPr>
          <p:cNvSpPr/>
          <p:nvPr/>
        </p:nvSpPr>
        <p:spPr>
          <a:xfrm>
            <a:off x="8364855" y="845819"/>
            <a:ext cx="3006090" cy="1286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EBF245F6-6CA3-4206-B4CD-ADD03E530B44}"/>
              </a:ext>
            </a:extLst>
          </p:cNvPr>
          <p:cNvSpPr/>
          <p:nvPr/>
        </p:nvSpPr>
        <p:spPr>
          <a:xfrm>
            <a:off x="365760" y="2327913"/>
            <a:ext cx="3006090" cy="1286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5C47844F-5F8A-4E25-A8A9-2D4DFFAE8366}"/>
              </a:ext>
            </a:extLst>
          </p:cNvPr>
          <p:cNvSpPr/>
          <p:nvPr/>
        </p:nvSpPr>
        <p:spPr>
          <a:xfrm>
            <a:off x="8540115" y="3805244"/>
            <a:ext cx="3006090" cy="1286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7372361C-F648-4A62-8EA1-65A00E451626}"/>
              </a:ext>
            </a:extLst>
          </p:cNvPr>
          <p:cNvSpPr txBox="1"/>
          <p:nvPr/>
        </p:nvSpPr>
        <p:spPr>
          <a:xfrm>
            <a:off x="0" y="5019699"/>
            <a:ext cx="11786231" cy="1323439"/>
          </a:xfrm>
          <a:prstGeom prst="rect">
            <a:avLst/>
          </a:prstGeom>
          <a:noFill/>
        </p:spPr>
        <p:txBody>
          <a:bodyPr wrap="square">
            <a:spAutoFit/>
          </a:bodyPr>
          <a:lstStyle/>
          <a:p>
            <a:pPr algn="just"/>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chỉ</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hoạt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chỉ</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con </a:t>
            </a:r>
            <a:r>
              <a:rPr lang="en-US" sz="4000" dirty="0" err="1">
                <a:solidFill>
                  <a:srgbClr val="FF0000"/>
                </a:solidFill>
                <a:latin typeface="Times New Roman" panose="02020603050405020304" pitchFamily="18" charset="0"/>
                <a:cs typeface="Times New Roman" panose="02020603050405020304" pitchFamily="18" charset="0"/>
              </a:rPr>
              <a:t>vật</a:t>
            </a:r>
            <a:r>
              <a:rPr lang="en-US"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37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4D0AFEF-B13F-45CB-BCB7-E19BA0956B7C}"/>
              </a:ext>
            </a:extLst>
          </p:cNvPr>
          <p:cNvSpPr txBox="1"/>
          <p:nvPr/>
        </p:nvSpPr>
        <p:spPr>
          <a:xfrm>
            <a:off x="6192203" y="1278374"/>
            <a:ext cx="5912167" cy="1938992"/>
          </a:xfrm>
          <a:prstGeom prst="rect">
            <a:avLst/>
          </a:prstGeom>
          <a:noFill/>
        </p:spPr>
        <p:txBody>
          <a:bodyPr wrap="square">
            <a:spAutoFit/>
          </a:bodyPr>
          <a:lstStyle/>
          <a:p>
            <a:pPr algn="just"/>
            <a:r>
              <a:rPr lang="en-US" sz="4000" b="1" dirty="0" err="1">
                <a:solidFill>
                  <a:srgbClr val="002060"/>
                </a:solidFill>
                <a:effectLst/>
                <a:latin typeface="Times New Roman" panose="02020603050405020304" pitchFamily="18" charset="0"/>
                <a:ea typeface="Calibri" panose="020F0502020204030204" pitchFamily="34" charset="0"/>
              </a:rPr>
              <a:t>Bài</a:t>
            </a:r>
            <a:r>
              <a:rPr lang="en-US" sz="4000" b="1" dirty="0">
                <a:solidFill>
                  <a:srgbClr val="002060"/>
                </a:solidFill>
                <a:effectLst/>
                <a:latin typeface="Times New Roman" panose="02020603050405020304" pitchFamily="18" charset="0"/>
                <a:ea typeface="Calibri" panose="020F0502020204030204" pitchFamily="34" charset="0"/>
              </a:rPr>
              <a:t> 2.</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Câu</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văn</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nào</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cho</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biết</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cậu</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bé</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nghĩ</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việc</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mình</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làm</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là</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có</a:t>
            </a:r>
            <a:r>
              <a:rPr lang="en-US" sz="4000" dirty="0">
                <a:solidFill>
                  <a:srgbClr val="002060"/>
                </a:solidFill>
                <a:effectLst/>
                <a:latin typeface="Times New Roman" panose="02020603050405020304" pitchFamily="18" charset="0"/>
                <a:ea typeface="Calibri" panose="020F0502020204030204" pitchFamily="34" charset="0"/>
              </a:rPr>
              <a:t> </a:t>
            </a:r>
            <a:r>
              <a:rPr lang="en-US" sz="4000" dirty="0" err="1">
                <a:solidFill>
                  <a:srgbClr val="002060"/>
                </a:solidFill>
                <a:effectLst/>
                <a:latin typeface="Times New Roman" panose="02020603050405020304" pitchFamily="18" charset="0"/>
                <a:ea typeface="Calibri" panose="020F0502020204030204" pitchFamily="34" charset="0"/>
              </a:rPr>
              <a:t>ích</a:t>
            </a:r>
            <a:r>
              <a:rPr lang="en-US" sz="4000" dirty="0">
                <a:solidFill>
                  <a:srgbClr val="002060"/>
                </a:solidFill>
                <a:effectLst/>
                <a:latin typeface="Times New Roman" panose="02020603050405020304" pitchFamily="18" charset="0"/>
                <a:ea typeface="Calibri" panose="020F0502020204030204" pitchFamily="34" charset="0"/>
              </a:rPr>
              <a:t>?</a:t>
            </a:r>
            <a:endParaRPr lang="en-US" sz="4000" dirty="0">
              <a:solidFill>
                <a:srgbClr val="002060"/>
              </a:solidFill>
            </a:endParaRPr>
          </a:p>
        </p:txBody>
      </p:sp>
      <p:cxnSp>
        <p:nvCxnSpPr>
          <p:cNvPr id="9" name="Straight Connector 2">
            <a:extLst>
              <a:ext uri="{FF2B5EF4-FFF2-40B4-BE49-F238E27FC236}">
                <a16:creationId xmlns:a16="http://schemas.microsoft.com/office/drawing/2014/main" xmlns="" id="{9BCFFDB8-A49A-4FF2-B29A-EC99551CADFD}"/>
              </a:ext>
            </a:extLst>
          </p:cNvPr>
          <p:cNvCxnSpPr>
            <a:cxnSpLocks noChangeShapeType="1"/>
          </p:cNvCxnSpPr>
          <p:nvPr/>
        </p:nvCxnSpPr>
        <p:spPr bwMode="auto">
          <a:xfrm>
            <a:off x="6087427" y="368944"/>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xmlns="" id="{4ED51CB8-0A3A-4BA6-9846-C3423EF894C9}"/>
              </a:ext>
            </a:extLst>
          </p:cNvPr>
          <p:cNvSpPr txBox="1"/>
          <p:nvPr/>
        </p:nvSpPr>
        <p:spPr>
          <a:xfrm>
            <a:off x="174308" y="216544"/>
            <a:ext cx="5825490" cy="600164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a:t>
            </a:r>
            <a:endParaRPr lang="en-US" sz="3200" dirty="0"/>
          </a:p>
        </p:txBody>
      </p:sp>
      <p:cxnSp>
        <p:nvCxnSpPr>
          <p:cNvPr id="11" name="Straight Connector 10">
            <a:extLst>
              <a:ext uri="{FF2B5EF4-FFF2-40B4-BE49-F238E27FC236}">
                <a16:creationId xmlns:a16="http://schemas.microsoft.com/office/drawing/2014/main" xmlns="" id="{D03D8457-079D-458C-BE6A-691D18B395F0}"/>
              </a:ext>
            </a:extLst>
          </p:cNvPr>
          <p:cNvCxnSpPr>
            <a:cxnSpLocks/>
          </p:cNvCxnSpPr>
          <p:nvPr/>
        </p:nvCxnSpPr>
        <p:spPr>
          <a:xfrm>
            <a:off x="1157287" y="3654324"/>
            <a:ext cx="4842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B76BC5A-F602-4DF3-BBB1-A442FBFEBF34}"/>
              </a:ext>
            </a:extLst>
          </p:cNvPr>
          <p:cNvCxnSpPr>
            <a:cxnSpLocks/>
          </p:cNvCxnSpPr>
          <p:nvPr/>
        </p:nvCxnSpPr>
        <p:spPr>
          <a:xfrm>
            <a:off x="300037" y="4122954"/>
            <a:ext cx="55178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BEA2987-458E-4E10-91F1-1DC32FB550E4}"/>
              </a:ext>
            </a:extLst>
          </p:cNvPr>
          <p:cNvCxnSpPr>
            <a:cxnSpLocks/>
          </p:cNvCxnSpPr>
          <p:nvPr/>
        </p:nvCxnSpPr>
        <p:spPr>
          <a:xfrm>
            <a:off x="174308" y="4648734"/>
            <a:ext cx="4842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8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2234" y="-2680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NHỮNG CON SAO BIỂN</a:t>
            </a:r>
          </a:p>
        </p:txBody>
      </p:sp>
      <p:sp>
        <p:nvSpPr>
          <p:cNvPr id="9" name="TextBox 8">
            <a:extLst>
              <a:ext uri="{FF2B5EF4-FFF2-40B4-BE49-F238E27FC236}">
                <a16:creationId xmlns:a16="http://schemas.microsoft.com/office/drawing/2014/main" xmlns="" id="{1B012CC3-8CB1-4A7B-AD9C-DA22C8906822}"/>
              </a:ext>
            </a:extLst>
          </p:cNvPr>
          <p:cNvSpPr txBox="1"/>
          <p:nvPr/>
        </p:nvSpPr>
        <p:spPr>
          <a:xfrm>
            <a:off x="0" y="343912"/>
            <a:ext cx="11944349" cy="6093976"/>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dương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hỏi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ngàn</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(Theo </a:t>
            </a:r>
            <a:r>
              <a:rPr lang="en-US" sz="2600" b="1" i="1" dirty="0" err="1">
                <a:latin typeface="Times New Roman" panose="02020603050405020304" pitchFamily="18" charset="0"/>
                <a:cs typeface="Times New Roman" panose="02020603050405020304" pitchFamily="18" charset="0"/>
              </a:rPr>
              <a:t>Hạt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giống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hồn</a:t>
            </a:r>
            <a:r>
              <a:rPr lang="en-US" sz="2600" b="1" i="1" dirty="0">
                <a:latin typeface="Times New Roman" panose="02020603050405020304" pitchFamily="18" charset="0"/>
                <a:cs typeface="Times New Roman" panose="02020603050405020304" pitchFamily="18" charset="0"/>
              </a:rPr>
              <a:t> – </a:t>
            </a:r>
            <a:r>
              <a:rPr lang="en-US" sz="2600" b="1" i="1" dirty="0" err="1">
                <a:latin typeface="Times New Roman" panose="02020603050405020304" pitchFamily="18" charset="0"/>
                <a:cs typeface="Times New Roman" panose="02020603050405020304" pitchFamily="18" charset="0"/>
              </a:rPr>
              <a:t>Phép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màu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có</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giá</a:t>
            </a:r>
            <a:r>
              <a:rPr lang="en-US" sz="2600" b="1" i="1" dirty="0">
                <a:latin typeface="Times New Roman" panose="02020603050405020304" pitchFamily="18" charset="0"/>
                <a:cs typeface="Times New Roman" panose="02020603050405020304" pitchFamily="18" charset="0"/>
              </a:rPr>
              <a:t> bao </a:t>
            </a:r>
            <a:r>
              <a:rPr lang="en-US" sz="2600" b="1" i="1" dirty="0" err="1">
                <a:latin typeface="Times New Roman" panose="02020603050405020304" pitchFamily="18" charset="0"/>
                <a:cs typeface="Times New Roman" panose="02020603050405020304" pitchFamily="18" charset="0"/>
              </a:rPr>
              <a:t>nhiêu</a:t>
            </a:r>
            <a:r>
              <a:rPr lang="en-US" sz="2600" b="1" i="1"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034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2234" y="-2680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NHỮNG CON SAO BIỂN</a:t>
            </a:r>
          </a:p>
        </p:txBody>
      </p:sp>
      <p:sp>
        <p:nvSpPr>
          <p:cNvPr id="9" name="TextBox 8">
            <a:extLst>
              <a:ext uri="{FF2B5EF4-FFF2-40B4-BE49-F238E27FC236}">
                <a16:creationId xmlns:a16="http://schemas.microsoft.com/office/drawing/2014/main" xmlns="" id="{1B012CC3-8CB1-4A7B-AD9C-DA22C8906822}"/>
              </a:ext>
            </a:extLst>
          </p:cNvPr>
          <p:cNvSpPr txBox="1"/>
          <p:nvPr/>
        </p:nvSpPr>
        <p:spPr>
          <a:xfrm>
            <a:off x="0" y="343912"/>
            <a:ext cx="11944349" cy="6093976"/>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Một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người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đàn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đang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dạo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bãi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biển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chiều</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xuống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Biển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người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nhưng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chú</a:t>
            </a:r>
            <a:r>
              <a:rPr lang="en-US" sz="2600" dirty="0">
                <a:solidFill>
                  <a:srgbClr val="0070C0"/>
                </a:solidFill>
                <a:latin typeface="Times New Roman" panose="02020603050405020304" pitchFamily="18" charset="0"/>
                <a:cs typeface="Times New Roman" panose="02020603050405020304" pitchFamily="18" charset="0"/>
              </a:rPr>
              <a:t> ý </a:t>
            </a:r>
            <a:r>
              <a:rPr lang="en-US" sz="2600" dirty="0" err="1">
                <a:solidFill>
                  <a:srgbClr val="0070C0"/>
                </a:solidFill>
                <a:latin typeface="Times New Roman" panose="02020603050405020304" pitchFamily="18" charset="0"/>
                <a:cs typeface="Times New Roman" panose="02020603050405020304" pitchFamily="18" charset="0"/>
              </a:rPr>
              <a:t>đến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một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cậu</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bé</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cứ</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liên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tục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cúi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xuống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nhặt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thứ</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gì</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rồi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thả</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xuống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biển</a:t>
            </a:r>
            <a:r>
              <a:rPr lang="en-US" sz="2600" dirty="0">
                <a:solidFill>
                  <a:srgbClr val="0070C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gần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hơn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ông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bé</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đang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nhặt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những</a:t>
            </a:r>
            <a:r>
              <a:rPr lang="en-US" sz="2600" dirty="0">
                <a:solidFill>
                  <a:srgbClr val="FF0000"/>
                </a:solidFill>
                <a:latin typeface="Times New Roman" panose="02020603050405020304" pitchFamily="18" charset="0"/>
                <a:cs typeface="Times New Roman" panose="02020603050405020304" pitchFamily="18" charset="0"/>
              </a:rPr>
              <a:t> con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biển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bị</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thủy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triều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lên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bờ</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trở</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về</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dương</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Cháu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đang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gì</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vậy</a:t>
            </a:r>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Người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đàn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ông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hỏi</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bé</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lời</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Những</a:t>
            </a:r>
            <a:r>
              <a:rPr lang="en-US" sz="2600" dirty="0">
                <a:solidFill>
                  <a:srgbClr val="FF0000"/>
                </a:solidFill>
                <a:latin typeface="Times New Roman" panose="02020603050405020304" pitchFamily="18" charset="0"/>
                <a:cs typeface="Times New Roman" panose="02020603050405020304" pitchFamily="18" charset="0"/>
              </a:rPr>
              <a:t> con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biển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này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sắp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vì</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thiếu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cháu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muốn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giúp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ngàn</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(Theo </a:t>
            </a:r>
            <a:r>
              <a:rPr lang="en-US" sz="2600" b="1" i="1" dirty="0" err="1">
                <a:latin typeface="Times New Roman" panose="02020603050405020304" pitchFamily="18" charset="0"/>
                <a:cs typeface="Times New Roman" panose="02020603050405020304" pitchFamily="18" charset="0"/>
              </a:rPr>
              <a:t>Hạt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giống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hồn</a:t>
            </a:r>
            <a:r>
              <a:rPr lang="en-US" sz="2600" b="1" i="1" dirty="0">
                <a:latin typeface="Times New Roman" panose="02020603050405020304" pitchFamily="18" charset="0"/>
                <a:cs typeface="Times New Roman" panose="02020603050405020304" pitchFamily="18" charset="0"/>
              </a:rPr>
              <a:t> – </a:t>
            </a:r>
            <a:r>
              <a:rPr lang="en-US" sz="2600" b="1" i="1" dirty="0" err="1">
                <a:latin typeface="Times New Roman" panose="02020603050405020304" pitchFamily="18" charset="0"/>
                <a:cs typeface="Times New Roman" panose="02020603050405020304" pitchFamily="18" charset="0"/>
              </a:rPr>
              <a:t>Phép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màu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có</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giá</a:t>
            </a:r>
            <a:r>
              <a:rPr lang="en-US" sz="2600" b="1" i="1" dirty="0">
                <a:latin typeface="Times New Roman" panose="02020603050405020304" pitchFamily="18" charset="0"/>
                <a:cs typeface="Times New Roman" panose="02020603050405020304" pitchFamily="18" charset="0"/>
              </a:rPr>
              <a:t> bao </a:t>
            </a:r>
            <a:r>
              <a:rPr lang="en-US" sz="2600" b="1" i="1" dirty="0" err="1">
                <a:latin typeface="Times New Roman" panose="02020603050405020304" pitchFamily="18" charset="0"/>
                <a:cs typeface="Times New Roman" panose="02020603050405020304" pitchFamily="18" charset="0"/>
              </a:rPr>
              <a:t>nhiêu</a:t>
            </a:r>
            <a:r>
              <a:rPr lang="en-US" sz="2600" b="1" i="1"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009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013186" y="2721114"/>
            <a:ext cx="10467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vi-VN" sz="4800" b="1" dirty="0">
                <a:solidFill>
                  <a:srgbClr val="0070C0"/>
                </a:solidFill>
                <a:latin typeface="+mj-lt"/>
              </a:rPr>
              <a:t>thủy triều, trìu mến, nhặt, cúi xuống</a:t>
            </a:r>
            <a:endParaRPr lang="en-US" sz="6600" b="1" dirty="0">
              <a:solidFill>
                <a:srgbClr val="0070C0"/>
              </a:solidFill>
              <a:latin typeface="+mj-lt"/>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0">
            <a:extLst>
              <a:ext uri="{FF2B5EF4-FFF2-40B4-BE49-F238E27FC236}">
                <a16:creationId xmlns:a16="http://schemas.microsoft.com/office/drawing/2014/main" xmlns="" id="{D16A35E8-9005-423A-BE5D-189943CE9D97}"/>
              </a:ext>
            </a:extLst>
          </p:cNvPr>
          <p:cNvSpPr txBox="1">
            <a:spLocks noChangeArrowheads="1"/>
          </p:cNvSpPr>
          <p:nvPr/>
        </p:nvSpPr>
        <p:spPr bwMode="auto">
          <a:xfrm>
            <a:off x="244085" y="4229218"/>
            <a:ext cx="4326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Times New Roman" panose="02020603050405020304" pitchFamily="18" charset="0"/>
                <a:cs typeface="Times New Roman" panose="02020603050405020304" pitchFamily="18" charset="0"/>
              </a:rPr>
              <a:t>- LUYỆN ĐỌC CÂU</a:t>
            </a:r>
          </a:p>
        </p:txBody>
      </p:sp>
      <p:sp>
        <p:nvSpPr>
          <p:cNvPr id="12" name="Text Box 50">
            <a:extLst>
              <a:ext uri="{FF2B5EF4-FFF2-40B4-BE49-F238E27FC236}">
                <a16:creationId xmlns:a16="http://schemas.microsoft.com/office/drawing/2014/main" xmlns="" id="{F3501989-2325-4744-A421-AF092F2ECB79}"/>
              </a:ext>
            </a:extLst>
          </p:cNvPr>
          <p:cNvSpPr txBox="1">
            <a:spLocks noChangeArrowheads="1"/>
          </p:cNvSpPr>
          <p:nvPr/>
        </p:nvSpPr>
        <p:spPr bwMode="auto">
          <a:xfrm>
            <a:off x="244085" y="477415"/>
            <a:ext cx="672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Times New Roman" panose="02020603050405020304" pitchFamily="18" charset="0"/>
                <a:cs typeface="Times New Roman" panose="02020603050405020304" pitchFamily="18" charset="0"/>
              </a:rPr>
              <a:t>- LUYỆN ĐỌC LỜI NHÂN VẬT</a:t>
            </a:r>
          </a:p>
        </p:txBody>
      </p:sp>
      <p:sp>
        <p:nvSpPr>
          <p:cNvPr id="14" name="TextBox 13">
            <a:extLst>
              <a:ext uri="{FF2B5EF4-FFF2-40B4-BE49-F238E27FC236}">
                <a16:creationId xmlns:a16="http://schemas.microsoft.com/office/drawing/2014/main" xmlns="" id="{6C16EC5F-E283-479D-BE7B-C80BA03F35CB}"/>
              </a:ext>
            </a:extLst>
          </p:cNvPr>
          <p:cNvSpPr txBox="1"/>
          <p:nvPr/>
        </p:nvSpPr>
        <p:spPr>
          <a:xfrm>
            <a:off x="560787" y="1251871"/>
            <a:ext cx="10916837" cy="584775"/>
          </a:xfrm>
          <a:prstGeom prst="rect">
            <a:avLst/>
          </a:prstGeom>
          <a:noFill/>
        </p:spPr>
        <p:txBody>
          <a:bodyPr wrap="square">
            <a:spAutoFit/>
          </a:bodyPr>
          <a:lstStyle/>
          <a:p>
            <a:r>
              <a:rPr lang="vi-VN" sz="3200" dirty="0">
                <a:solidFill>
                  <a:srgbClr val="0070C0"/>
                </a:solidFill>
                <a:effectLst/>
                <a:latin typeface="Times New Roman" panose="02020603050405020304" pitchFamily="18" charset="0"/>
                <a:ea typeface="Calibri" panose="020F0502020204030204" pitchFamily="34" charset="0"/>
              </a:rPr>
              <a:t>Cháu đang làm gì vậy?</a:t>
            </a:r>
            <a:endParaRPr lang="en-US" sz="3200" dirty="0">
              <a:solidFill>
                <a:srgbClr val="0070C0"/>
              </a:solidFill>
            </a:endParaRPr>
          </a:p>
        </p:txBody>
      </p:sp>
      <p:sp>
        <p:nvSpPr>
          <p:cNvPr id="16" name="TextBox 15">
            <a:extLst>
              <a:ext uri="{FF2B5EF4-FFF2-40B4-BE49-F238E27FC236}">
                <a16:creationId xmlns:a16="http://schemas.microsoft.com/office/drawing/2014/main" xmlns="" id="{A1951F4A-9578-4012-B564-318D147C6E9F}"/>
              </a:ext>
            </a:extLst>
          </p:cNvPr>
          <p:cNvSpPr txBox="1"/>
          <p:nvPr/>
        </p:nvSpPr>
        <p:spPr>
          <a:xfrm>
            <a:off x="560787" y="1904021"/>
            <a:ext cx="10916837" cy="1077218"/>
          </a:xfrm>
          <a:prstGeom prst="rect">
            <a:avLst/>
          </a:prstGeom>
          <a:noFill/>
        </p:spPr>
        <p:txBody>
          <a:bodyPr wrap="square">
            <a:spAutoFit/>
          </a:bodyPr>
          <a:lstStyle/>
          <a:p>
            <a:pPr algn="just"/>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hàng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ngàn</a:t>
            </a:r>
            <a:r>
              <a:rPr lang="en-US" sz="3200" dirty="0">
                <a:solidFill>
                  <a:srgbClr val="0070C0"/>
                </a:solidFill>
                <a:latin typeface="Times New Roman" panose="02020603050405020304" pitchFamily="18" charset="0"/>
                <a:cs typeface="Times New Roman" panose="02020603050405020304" pitchFamily="18" charset="0"/>
              </a:rPr>
              <a:t> con </a:t>
            </a:r>
            <a:r>
              <a:rPr lang="en-US" sz="3200" dirty="0" err="1">
                <a:solidFill>
                  <a:srgbClr val="0070C0"/>
                </a:solidFill>
                <a:latin typeface="Times New Roman" panose="02020603050405020304" pitchFamily="18" charset="0"/>
                <a:cs typeface="Times New Roman" panose="02020603050405020304" pitchFamily="18" charset="0"/>
              </a:rPr>
              <a:t>sao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như</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liệu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cháu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giúp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được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tất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không</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xmlns="" id="{F402B828-1C1A-496D-9275-78E4989B3393}"/>
              </a:ext>
            </a:extLst>
          </p:cNvPr>
          <p:cNvSpPr txBox="1"/>
          <p:nvPr/>
        </p:nvSpPr>
        <p:spPr>
          <a:xfrm>
            <a:off x="560787" y="3173210"/>
            <a:ext cx="11494280" cy="1077218"/>
          </a:xfrm>
          <a:prstGeom prst="rect">
            <a:avLst/>
          </a:prstGeom>
          <a:noFill/>
        </p:spPr>
        <p:txBody>
          <a:bodyPr wrap="square">
            <a:spAutoFit/>
          </a:bodyPr>
          <a:lstStyle/>
          <a:p>
            <a:r>
              <a:rPr lang="en-US" sz="3200" dirty="0" err="1">
                <a:solidFill>
                  <a:srgbClr val="7030A0"/>
                </a:solidFill>
                <a:latin typeface="Times New Roman" panose="02020603050405020304" pitchFamily="18" charset="0"/>
                <a:cs typeface="Times New Roman" panose="02020603050405020304" pitchFamily="18" charset="0"/>
              </a:rPr>
              <a:t>Cháu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cũng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biết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vậy</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nhưng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ít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nhất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thì</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cháu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cũng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cứu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được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những</a:t>
            </a:r>
            <a:r>
              <a:rPr lang="en-US" sz="3200" dirty="0">
                <a:solidFill>
                  <a:srgbClr val="7030A0"/>
                </a:solidFill>
                <a:latin typeface="Times New Roman" panose="02020603050405020304" pitchFamily="18" charset="0"/>
                <a:cs typeface="Times New Roman" panose="02020603050405020304" pitchFamily="18" charset="0"/>
              </a:rPr>
              <a:t> con </a:t>
            </a:r>
            <a:r>
              <a:rPr lang="en-US" sz="3200" dirty="0" err="1">
                <a:solidFill>
                  <a:srgbClr val="7030A0"/>
                </a:solidFill>
                <a:latin typeface="Times New Roman" panose="02020603050405020304" pitchFamily="18" charset="0"/>
                <a:cs typeface="Times New Roman" panose="02020603050405020304" pitchFamily="18" charset="0"/>
              </a:rPr>
              <a:t>sao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biển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này</a:t>
            </a:r>
            <a:r>
              <a:rPr lang="en-US" sz="3200" dirty="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endParaRPr>
          </a:p>
        </p:txBody>
      </p:sp>
      <p:sp>
        <p:nvSpPr>
          <p:cNvPr id="20" name="TextBox 19">
            <a:extLst>
              <a:ext uri="{FF2B5EF4-FFF2-40B4-BE49-F238E27FC236}">
                <a16:creationId xmlns:a16="http://schemas.microsoft.com/office/drawing/2014/main" xmlns="" id="{7B975E0F-45B5-40D4-8DEB-7E9D3466CAD1}"/>
              </a:ext>
            </a:extLst>
          </p:cNvPr>
          <p:cNvSpPr txBox="1"/>
          <p:nvPr/>
        </p:nvSpPr>
        <p:spPr>
          <a:xfrm>
            <a:off x="541164" y="4974040"/>
            <a:ext cx="11109671" cy="1077218"/>
          </a:xfrm>
          <a:prstGeom prst="rect">
            <a:avLst/>
          </a:prstGeom>
          <a:noFill/>
        </p:spPr>
        <p:txBody>
          <a:bodyPr wrap="square">
            <a:spAutoFit/>
          </a:bodyPr>
          <a:lstStyle/>
          <a:p>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cậu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tục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cúi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nhặt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endParaRPr>
          </a:p>
        </p:txBody>
      </p:sp>
      <p:sp>
        <p:nvSpPr>
          <p:cNvPr id="28" name="TextBox 27">
            <a:extLst>
              <a:ext uri="{FF2B5EF4-FFF2-40B4-BE49-F238E27FC236}">
                <a16:creationId xmlns:a16="http://schemas.microsoft.com/office/drawing/2014/main" xmlns="" id="{E90E2E69-8446-4D35-BF1F-43687494632B}"/>
              </a:ext>
            </a:extLst>
          </p:cNvPr>
          <p:cNvSpPr txBox="1"/>
          <p:nvPr/>
        </p:nvSpPr>
        <p:spPr>
          <a:xfrm>
            <a:off x="3540443" y="1252236"/>
            <a:ext cx="6097904" cy="584775"/>
          </a:xfrm>
          <a:prstGeom prst="rect">
            <a:avLst/>
          </a:prstGeom>
          <a:noFill/>
        </p:spPr>
        <p:txBody>
          <a:bodyPr wrap="square">
            <a:spAutoFit/>
          </a:bodyPr>
          <a:lstStyle/>
          <a:p>
            <a:r>
              <a:rPr lang="vi-VN" sz="3200" dirty="0">
                <a:solidFill>
                  <a:srgbClr val="FF0000"/>
                </a:solidFill>
                <a:effectLst/>
                <a:latin typeface="Times New Roman" panose="02020603050405020304" pitchFamily="18" charset="0"/>
                <a:ea typeface="Calibri" panose="020F0502020204030204" pitchFamily="34" charset="0"/>
              </a:rPr>
              <a:t>vậy</a:t>
            </a:r>
            <a:endParaRPr lang="en-US" sz="3200" dirty="0">
              <a:solidFill>
                <a:srgbClr val="FF0000"/>
              </a:solidFill>
            </a:endParaRPr>
          </a:p>
        </p:txBody>
      </p:sp>
      <p:cxnSp>
        <p:nvCxnSpPr>
          <p:cNvPr id="9" name="Straight Connector 8">
            <a:extLst>
              <a:ext uri="{FF2B5EF4-FFF2-40B4-BE49-F238E27FC236}">
                <a16:creationId xmlns:a16="http://schemas.microsoft.com/office/drawing/2014/main" xmlns="" id="{58D31DEA-8A40-44F6-AFC8-F7C84D7233FA}"/>
              </a:ext>
            </a:extLst>
          </p:cNvPr>
          <p:cNvCxnSpPr/>
          <p:nvPr/>
        </p:nvCxnSpPr>
        <p:spPr>
          <a:xfrm flipH="1">
            <a:off x="3006090" y="1904021"/>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38ACA2B-84CB-47F1-BFA1-59D839D4DA4A}"/>
              </a:ext>
            </a:extLst>
          </p:cNvPr>
          <p:cNvCxnSpPr/>
          <p:nvPr/>
        </p:nvCxnSpPr>
        <p:spPr>
          <a:xfrm flipH="1">
            <a:off x="6802041" y="1868568"/>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9163050-B56A-4711-9C2C-9B4C36CF18D6}"/>
              </a:ext>
            </a:extLst>
          </p:cNvPr>
          <p:cNvCxnSpPr/>
          <p:nvPr/>
        </p:nvCxnSpPr>
        <p:spPr>
          <a:xfrm flipH="1">
            <a:off x="9575482" y="1822992"/>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07AA7CEC-EB1E-4670-B042-DDC5D13CAE77}"/>
              </a:ext>
            </a:extLst>
          </p:cNvPr>
          <p:cNvCxnSpPr/>
          <p:nvPr/>
        </p:nvCxnSpPr>
        <p:spPr>
          <a:xfrm flipH="1">
            <a:off x="3882866" y="2356118"/>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372DC70A-4D70-44A3-91DE-E70E888B7F01}"/>
              </a:ext>
            </a:extLst>
          </p:cNvPr>
          <p:cNvCxnSpPr/>
          <p:nvPr/>
        </p:nvCxnSpPr>
        <p:spPr>
          <a:xfrm flipH="1">
            <a:off x="3957161" y="2371725"/>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6E8D11BF-75BA-44F6-BB42-3002C66D55E5}"/>
              </a:ext>
            </a:extLst>
          </p:cNvPr>
          <p:cNvSpPr txBox="1"/>
          <p:nvPr/>
        </p:nvSpPr>
        <p:spPr>
          <a:xfrm>
            <a:off x="2626043" y="2400622"/>
            <a:ext cx="6097904" cy="584775"/>
          </a:xfrm>
          <a:prstGeom prst="rect">
            <a:avLst/>
          </a:prstGeom>
          <a:noFill/>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không</a:t>
            </a:r>
            <a:endParaRPr lang="en-US" sz="3200" dirty="0">
              <a:solidFill>
                <a:srgbClr val="FF0000"/>
              </a:solidFill>
            </a:endParaRPr>
          </a:p>
        </p:txBody>
      </p:sp>
      <p:cxnSp>
        <p:nvCxnSpPr>
          <p:cNvPr id="34" name="Straight Connector 33">
            <a:extLst>
              <a:ext uri="{FF2B5EF4-FFF2-40B4-BE49-F238E27FC236}">
                <a16:creationId xmlns:a16="http://schemas.microsoft.com/office/drawing/2014/main" xmlns="" id="{F34ADBCD-AC9C-46F0-89C8-BE1507895E5A}"/>
              </a:ext>
            </a:extLst>
          </p:cNvPr>
          <p:cNvCxnSpPr/>
          <p:nvPr/>
        </p:nvCxnSpPr>
        <p:spPr>
          <a:xfrm flipH="1">
            <a:off x="4605201" y="3131391"/>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970D647-B7DD-4608-AAAB-A6DDFD02FDB2}"/>
              </a:ext>
            </a:extLst>
          </p:cNvPr>
          <p:cNvCxnSpPr/>
          <p:nvPr/>
        </p:nvCxnSpPr>
        <p:spPr>
          <a:xfrm flipH="1">
            <a:off x="6876336" y="3131391"/>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4B0EC87-BA8A-4E1A-915E-56D360CB5261}"/>
              </a:ext>
            </a:extLst>
          </p:cNvPr>
          <p:cNvCxnSpPr/>
          <p:nvPr/>
        </p:nvCxnSpPr>
        <p:spPr>
          <a:xfrm flipH="1">
            <a:off x="10785396" y="3169052"/>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19F3143-1FD1-43E7-A5D3-CE58DDF7387F}"/>
              </a:ext>
            </a:extLst>
          </p:cNvPr>
          <p:cNvCxnSpPr/>
          <p:nvPr/>
        </p:nvCxnSpPr>
        <p:spPr>
          <a:xfrm flipH="1">
            <a:off x="3583071" y="3656496"/>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F7FF92D4-A15E-4795-9E45-D8B15B966F56}"/>
              </a:ext>
            </a:extLst>
          </p:cNvPr>
          <p:cNvCxnSpPr/>
          <p:nvPr/>
        </p:nvCxnSpPr>
        <p:spPr>
          <a:xfrm flipH="1">
            <a:off x="3484120" y="3656496"/>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6941CCE-27CF-48C6-9E00-C7607CF92D74}"/>
              </a:ext>
            </a:extLst>
          </p:cNvPr>
          <p:cNvCxnSpPr/>
          <p:nvPr/>
        </p:nvCxnSpPr>
        <p:spPr>
          <a:xfrm flipH="1">
            <a:off x="3468771" y="4928628"/>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19EECA1-2CFE-4313-B7A0-9419D4495073}"/>
              </a:ext>
            </a:extLst>
          </p:cNvPr>
          <p:cNvCxnSpPr/>
          <p:nvPr/>
        </p:nvCxnSpPr>
        <p:spPr>
          <a:xfrm flipH="1">
            <a:off x="6841812" y="4875549"/>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1DEF2561-35AB-41D8-BC91-B34E520B0F8F}"/>
              </a:ext>
            </a:extLst>
          </p:cNvPr>
          <p:cNvCxnSpPr/>
          <p:nvPr/>
        </p:nvCxnSpPr>
        <p:spPr>
          <a:xfrm flipH="1">
            <a:off x="9426892" y="4875549"/>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4FDF34-6ACA-4736-87A8-438BFDB81176}"/>
              </a:ext>
            </a:extLst>
          </p:cNvPr>
          <p:cNvCxnSpPr/>
          <p:nvPr/>
        </p:nvCxnSpPr>
        <p:spPr>
          <a:xfrm flipH="1">
            <a:off x="2259026" y="5414158"/>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E35C80A-4650-4208-9FA4-FC227A2AF34C}"/>
              </a:ext>
            </a:extLst>
          </p:cNvPr>
          <p:cNvCxnSpPr/>
          <p:nvPr/>
        </p:nvCxnSpPr>
        <p:spPr>
          <a:xfrm flipH="1">
            <a:off x="5186633" y="5467237"/>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16D54394-E1F7-4205-A67B-70266A4C0B11}"/>
              </a:ext>
            </a:extLst>
          </p:cNvPr>
          <p:cNvCxnSpPr/>
          <p:nvPr/>
        </p:nvCxnSpPr>
        <p:spPr>
          <a:xfrm flipH="1">
            <a:off x="8344439" y="5480475"/>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9171D2E-3B50-44C3-BFAD-B2AB051B3F5A}"/>
              </a:ext>
            </a:extLst>
          </p:cNvPr>
          <p:cNvCxnSpPr/>
          <p:nvPr/>
        </p:nvCxnSpPr>
        <p:spPr>
          <a:xfrm flipH="1">
            <a:off x="8435879" y="5467237"/>
            <a:ext cx="148590" cy="5386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par>
                                <p:cTn id="38" presetID="22" presetClass="entr" presetSubtype="4"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down)">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down)">
                                      <p:cBhvr>
                                        <p:cTn id="70" dur="500"/>
                                        <p:tgtEl>
                                          <p:spTgt spid="38"/>
                                        </p:tgtEl>
                                      </p:cBhvr>
                                    </p:animEffect>
                                  </p:childTnLst>
                                </p:cTn>
                              </p:par>
                              <p:par>
                                <p:cTn id="71" presetID="22" presetClass="entr" presetSubtype="4"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down)">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down)">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down)">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down)">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wipe(down)">
                                      <p:cBhvr>
                                        <p:cTn id="113" dur="500"/>
                                        <p:tgtEl>
                                          <p:spTgt spid="45"/>
                                        </p:tgtEl>
                                      </p:cBhvr>
                                    </p:animEffect>
                                  </p:childTnLst>
                                </p:cTn>
                              </p:par>
                              <p:par>
                                <p:cTn id="114" presetID="22" presetClass="entr" presetSubtype="4" fill="hold"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down)">
                                      <p:cBhvr>
                                        <p:cTn id="1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6" grpId="0"/>
      <p:bldP spid="19" grpId="0"/>
      <p:bldP spid="20" grpId="0"/>
      <p:bldP spid="28"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568036" y="289629"/>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568036" y="1026908"/>
            <a:ext cx="2426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vi-VN" sz="3600" i="1" dirty="0">
                <a:latin typeface="+mj-lt"/>
              </a:rPr>
              <a:t>Thủy triều</a:t>
            </a:r>
            <a:r>
              <a:rPr lang="vi-VN" sz="3600" dirty="0">
                <a:latin typeface="+mj-lt"/>
              </a:rPr>
              <a:t>:</a:t>
            </a:r>
            <a:endParaRPr lang="en-US" altLang="en-US" sz="3600" i="1" dirty="0">
              <a:latin typeface="+mj-lt"/>
              <a:cs typeface="Times New Roman" panose="02020603050405020304" pitchFamily="18" charset="0"/>
            </a:endParaRPr>
          </a:p>
        </p:txBody>
      </p:sp>
      <p:sp>
        <p:nvSpPr>
          <p:cNvPr id="6" name="Text Box 57"/>
          <p:cNvSpPr txBox="1">
            <a:spLocks noChangeArrowheads="1"/>
          </p:cNvSpPr>
          <p:nvPr/>
        </p:nvSpPr>
        <p:spPr bwMode="auto">
          <a:xfrm>
            <a:off x="2890232" y="1073074"/>
            <a:ext cx="82650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3600" dirty="0">
                <a:latin typeface="+mj-lt"/>
              </a:rPr>
              <a:t>hiện tượng nước biển dâng lên, rút xuống một vài lần trong ngày.</a:t>
            </a:r>
            <a:endParaRPr lang="en-US" sz="3600" dirty="0">
              <a:latin typeface="+mj-lt"/>
            </a:endParaRPr>
          </a:p>
        </p:txBody>
      </p:sp>
      <p:pic>
        <p:nvPicPr>
          <p:cNvPr id="1026" name="Picture 2" descr="Nước lớn nước ròng là gì - Máy lọc nước Wepar">
            <a:extLst>
              <a:ext uri="{FF2B5EF4-FFF2-40B4-BE49-F238E27FC236}">
                <a16:creationId xmlns:a16="http://schemas.microsoft.com/office/drawing/2014/main" xmlns="" id="{CB856422-181C-4585-9DC8-E0E510DBC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99" y="2296486"/>
            <a:ext cx="6720840" cy="30812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217BB82-929B-4050-A56C-81302F3081AC}"/>
              </a:ext>
            </a:extLst>
          </p:cNvPr>
          <p:cNvSpPr txBox="1"/>
          <p:nvPr/>
        </p:nvSpPr>
        <p:spPr>
          <a:xfrm>
            <a:off x="2766060" y="5400853"/>
            <a:ext cx="289559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D33C89D-9E5A-4D8B-8066-A0E47A0D28FE}"/>
              </a:ext>
            </a:extLst>
          </p:cNvPr>
          <p:cNvSpPr txBox="1"/>
          <p:nvPr/>
        </p:nvSpPr>
        <p:spPr>
          <a:xfrm>
            <a:off x="6088382" y="5400853"/>
            <a:ext cx="289559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C430883-2700-4B0E-A64C-DCFF9B59185E}"/>
              </a:ext>
            </a:extLst>
          </p:cNvPr>
          <p:cNvSpPr txBox="1"/>
          <p:nvPr/>
        </p:nvSpPr>
        <p:spPr>
          <a:xfrm>
            <a:off x="568036" y="2421538"/>
            <a:ext cx="2735234" cy="646331"/>
          </a:xfrm>
          <a:prstGeom prst="rect">
            <a:avLst/>
          </a:prstGeom>
          <a:noFill/>
        </p:spPr>
        <p:txBody>
          <a:bodyPr wrap="square">
            <a:spAutoFit/>
          </a:bodyPr>
          <a:lstStyle/>
          <a:p>
            <a:r>
              <a:rPr lang="vi-VN" sz="3600" i="1" dirty="0">
                <a:effectLst/>
                <a:latin typeface="Times New Roman" panose="02020603050405020304" pitchFamily="18" charset="0"/>
                <a:ea typeface="Calibri" panose="020F0502020204030204" pitchFamily="34" charset="0"/>
              </a:rPr>
              <a:t>Dạt </a:t>
            </a:r>
            <a:r>
              <a:rPr lang="vi-VN" sz="3600" dirty="0">
                <a:effectLst/>
                <a:latin typeface="Times New Roman" panose="02020603050405020304" pitchFamily="18" charset="0"/>
                <a:ea typeface="Calibri" panose="020F0502020204030204" pitchFamily="34" charset="0"/>
              </a:rPr>
              <a:t>(lên bờ): </a:t>
            </a:r>
            <a:endParaRPr lang="en-US" sz="3600" dirty="0"/>
          </a:p>
        </p:txBody>
      </p:sp>
      <p:sp>
        <p:nvSpPr>
          <p:cNvPr id="15" name="TextBox 14">
            <a:extLst>
              <a:ext uri="{FF2B5EF4-FFF2-40B4-BE49-F238E27FC236}">
                <a16:creationId xmlns:a16="http://schemas.microsoft.com/office/drawing/2014/main" xmlns="" id="{6EDD3849-7DB3-4981-99D3-3A79CD82FB4D}"/>
              </a:ext>
            </a:extLst>
          </p:cNvPr>
          <p:cNvSpPr txBox="1"/>
          <p:nvPr/>
        </p:nvSpPr>
        <p:spPr>
          <a:xfrm>
            <a:off x="3054668" y="2421315"/>
            <a:ext cx="4054792" cy="646331"/>
          </a:xfrm>
          <a:prstGeom prst="rect">
            <a:avLst/>
          </a:prstGeom>
          <a:noFill/>
        </p:spPr>
        <p:txBody>
          <a:bodyPr wrap="square">
            <a:spAutoFit/>
          </a:bodyPr>
          <a:lstStyle/>
          <a:p>
            <a:r>
              <a:rPr lang="vi-VN" sz="3600" dirty="0">
                <a:effectLst/>
                <a:latin typeface="Times New Roman" panose="02020603050405020304" pitchFamily="18" charset="0"/>
                <a:ea typeface="Calibri" panose="020F0502020204030204" pitchFamily="34" charset="0"/>
              </a:rPr>
              <a:t>bị sóng đẩy lên bờ. </a:t>
            </a:r>
            <a:endParaRPr lang="en-US" sz="3600" dirty="0"/>
          </a:p>
        </p:txBody>
      </p:sp>
    </p:spTree>
    <p:extLst>
      <p:ext uri="{BB962C8B-B14F-4D97-AF65-F5344CB8AC3E}">
        <p14:creationId xmlns:p14="http://schemas.microsoft.com/office/powerpoint/2010/main" val="2145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3" presetClass="exit" presetSubtype="10" fill="hold" nodeType="withEffect">
                                  <p:stCondLst>
                                    <p:cond delay="0"/>
                                  </p:stCondLst>
                                  <p:childTnLst>
                                    <p:animEffect transition="out" filter="blinds(horizontal)">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13" grpId="0"/>
      <p:bldP spid="13" grpId="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3</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2234" y="-26800"/>
            <a:ext cx="48716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NHỮNG CON SAO BIỂN</a:t>
            </a:r>
          </a:p>
        </p:txBody>
      </p:sp>
      <p:sp>
        <p:nvSpPr>
          <p:cNvPr id="9" name="TextBox 8">
            <a:extLst>
              <a:ext uri="{FF2B5EF4-FFF2-40B4-BE49-F238E27FC236}">
                <a16:creationId xmlns:a16="http://schemas.microsoft.com/office/drawing/2014/main" xmlns="" id="{1B012CC3-8CB1-4A7B-AD9C-DA22C8906822}"/>
              </a:ext>
            </a:extLst>
          </p:cNvPr>
          <p:cNvSpPr txBox="1"/>
          <p:nvPr/>
        </p:nvSpPr>
        <p:spPr>
          <a:xfrm>
            <a:off x="0" y="343912"/>
            <a:ext cx="11944349" cy="6093976"/>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Một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người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đàn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đang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dạo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bãi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biển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chiều</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xuống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Biển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người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nhưng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chú</a:t>
            </a:r>
            <a:r>
              <a:rPr lang="en-US" sz="2600" dirty="0">
                <a:solidFill>
                  <a:srgbClr val="0070C0"/>
                </a:solidFill>
                <a:latin typeface="Times New Roman" panose="02020603050405020304" pitchFamily="18" charset="0"/>
                <a:cs typeface="Times New Roman" panose="02020603050405020304" pitchFamily="18" charset="0"/>
              </a:rPr>
              <a:t> ý </a:t>
            </a:r>
            <a:r>
              <a:rPr lang="en-US" sz="2600" dirty="0" err="1">
                <a:solidFill>
                  <a:srgbClr val="0070C0"/>
                </a:solidFill>
                <a:latin typeface="Times New Roman" panose="02020603050405020304" pitchFamily="18" charset="0"/>
                <a:cs typeface="Times New Roman" panose="02020603050405020304" pitchFamily="18" charset="0"/>
              </a:rPr>
              <a:t>đến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một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cậu</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bé</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cứ</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liên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tục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cúi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xuống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nhặt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thứ</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gì</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rồi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thả</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xuống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biển</a:t>
            </a:r>
            <a:r>
              <a:rPr lang="en-US" sz="2600" dirty="0">
                <a:solidFill>
                  <a:srgbClr val="0070C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gần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hơn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ông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bé</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đang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nhặt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những</a:t>
            </a:r>
            <a:r>
              <a:rPr lang="en-US" sz="2600" dirty="0">
                <a:solidFill>
                  <a:srgbClr val="FF0000"/>
                </a:solidFill>
                <a:latin typeface="Times New Roman" panose="02020603050405020304" pitchFamily="18" charset="0"/>
                <a:cs typeface="Times New Roman" panose="02020603050405020304" pitchFamily="18" charset="0"/>
              </a:rPr>
              <a:t> con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biển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bị</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thủy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triều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lên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bờ</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trở</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về</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dương</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Cháu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đang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gì</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vậy</a:t>
            </a:r>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Người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đàn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ông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hỏi</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bé</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lời</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Những</a:t>
            </a:r>
            <a:r>
              <a:rPr lang="en-US" sz="2600" dirty="0">
                <a:solidFill>
                  <a:srgbClr val="FF0000"/>
                </a:solidFill>
                <a:latin typeface="Times New Roman" panose="02020603050405020304" pitchFamily="18" charset="0"/>
                <a:cs typeface="Times New Roman" panose="02020603050405020304" pitchFamily="18" charset="0"/>
              </a:rPr>
              <a:t> con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biển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này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sắp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vì</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thiếu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cháu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muốn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giúp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ngàn</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(Theo </a:t>
            </a:r>
            <a:r>
              <a:rPr lang="en-US" sz="2600" b="1" i="1" dirty="0" err="1">
                <a:latin typeface="Times New Roman" panose="02020603050405020304" pitchFamily="18" charset="0"/>
                <a:cs typeface="Times New Roman" panose="02020603050405020304" pitchFamily="18" charset="0"/>
              </a:rPr>
              <a:t>Hạt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giống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hồn</a:t>
            </a:r>
            <a:r>
              <a:rPr lang="en-US" sz="2600" b="1" i="1" dirty="0">
                <a:latin typeface="Times New Roman" panose="02020603050405020304" pitchFamily="18" charset="0"/>
                <a:cs typeface="Times New Roman" panose="02020603050405020304" pitchFamily="18" charset="0"/>
              </a:rPr>
              <a:t> – </a:t>
            </a:r>
            <a:r>
              <a:rPr lang="en-US" sz="2600" b="1" i="1" dirty="0" err="1">
                <a:latin typeface="Times New Roman" panose="02020603050405020304" pitchFamily="18" charset="0"/>
                <a:cs typeface="Times New Roman" panose="02020603050405020304" pitchFamily="18" charset="0"/>
              </a:rPr>
              <a:t>Phép</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màu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có</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giá</a:t>
            </a:r>
            <a:r>
              <a:rPr lang="en-US" sz="2600" b="1" i="1" dirty="0">
                <a:latin typeface="Times New Roman" panose="02020603050405020304" pitchFamily="18" charset="0"/>
                <a:cs typeface="Times New Roman" panose="02020603050405020304" pitchFamily="18" charset="0"/>
              </a:rPr>
              <a:t> bao </a:t>
            </a:r>
            <a:r>
              <a:rPr lang="en-US" sz="2600" b="1" i="1" dirty="0" err="1">
                <a:latin typeface="Times New Roman" panose="02020603050405020304" pitchFamily="18" charset="0"/>
                <a:cs typeface="Times New Roman" panose="02020603050405020304" pitchFamily="18" charset="0"/>
              </a:rPr>
              <a:t>nhiêu</a:t>
            </a:r>
            <a:r>
              <a:rPr lang="en-US" sz="2600" b="1" i="1"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0945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1817</Words>
  <Application>Microsoft Office PowerPoint</Application>
  <PresentationFormat>Custom</PresentationFormat>
  <Paragraphs>120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Hãy kể những việc mà em đã làm và sẽ làm để bảo vệ môi trường.</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Admin</cp:lastModifiedBy>
  <cp:revision>86</cp:revision>
  <dcterms:created xsi:type="dcterms:W3CDTF">2021-05-10T11:43:51Z</dcterms:created>
  <dcterms:modified xsi:type="dcterms:W3CDTF">2025-05-09T13:41:42Z</dcterms:modified>
</cp:coreProperties>
</file>