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8" r:id="rId2"/>
    <p:sldId id="291" r:id="rId3"/>
    <p:sldId id="289" r:id="rId4"/>
    <p:sldId id="260" r:id="rId5"/>
    <p:sldId id="283" r:id="rId6"/>
    <p:sldId id="285" r:id="rId7"/>
    <p:sldId id="286" r:id="rId8"/>
    <p:sldId id="287" r:id="rId9"/>
    <p:sldId id="29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BACC6"/>
    <a:srgbClr val="F15441"/>
    <a:srgbClr val="000000"/>
    <a:srgbClr val="F8B1A9"/>
    <a:srgbClr val="002060"/>
    <a:srgbClr val="D7AA80"/>
    <a:srgbClr val="D3E5BB"/>
    <a:srgbClr val="E1D299"/>
    <a:srgbClr val="ADD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93" autoAdjust="0"/>
    <p:restoredTop sz="94660"/>
  </p:normalViewPr>
  <p:slideViewPr>
    <p:cSldViewPr snapToGrid="0">
      <p:cViewPr>
        <p:scale>
          <a:sx n="75" d="100"/>
          <a:sy n="75" d="100"/>
        </p:scale>
        <p:origin x="-236" y="-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7665A-98B0-46D7-B7BA-001BAE63AD8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51B9E-04EA-4041-924B-26CB2B9A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9157F-80D9-4907-AB99-2BAC87FB51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1411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AAC449E-BCC4-4594-A5F0-4AA2C3218B6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76E0B2-8E57-43AD-BBAE-25E41B1B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3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  <p:sldLayoutId id="2147483702" r:id="rId22"/>
    <p:sldLayoutId id="214748370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5.wdp"/><Relationship Id="rId10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08" y="2724264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849136" y="1509721"/>
            <a:ext cx="987296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vi-VN" sz="6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Chào mừng các em đến với </a:t>
            </a:r>
            <a:r>
              <a:rPr lang="vi-VN" sz="6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tiết</a:t>
            </a:r>
            <a:r>
              <a:rPr lang="en-US" sz="6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sz="6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toán</a:t>
            </a:r>
            <a:endParaRPr lang="vi-VN" sz="6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+mn-lt"/>
              <a:cs typeface="Times New Roman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0" name="圆角矩形 1"/>
          <p:cNvSpPr/>
          <p:nvPr/>
        </p:nvSpPr>
        <p:spPr>
          <a:xfrm>
            <a:off x="3434779" y="4268794"/>
            <a:ext cx="2460625" cy="4870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2" name="圆角矩形 1"/>
          <p:cNvSpPr/>
          <p:nvPr/>
        </p:nvSpPr>
        <p:spPr>
          <a:xfrm>
            <a:off x="6280045" y="4253626"/>
            <a:ext cx="2460625" cy="4870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597942" y="2312312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6566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4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4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8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50" grpId="0" bldLvl="0" animBg="1"/>
      <p:bldP spid="5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 Rất Rất Vui 🌹Nhạc Thiếu Nhi Hay Cho Bé 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310154"/>
            <a:ext cx="11377264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10581" r="26249" b="15060"/>
          <a:stretch/>
        </p:blipFill>
        <p:spPr bwMode="auto">
          <a:xfrm>
            <a:off x="452582" y="2050444"/>
            <a:ext cx="2895600" cy="480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A_图片 16">
            <a:extLst>
              <a:ext uri="{FF2B5EF4-FFF2-40B4-BE49-F238E27FC236}">
                <a16:creationId xmlns="" xmlns:a16="http://schemas.microsoft.com/office/drawing/2014/main" id="{0B6F3F52-D026-4099-9FA8-2FE3E4F188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48" y="1326522"/>
            <a:ext cx="4436152" cy="2721570"/>
          </a:xfrm>
          <a:prstGeom prst="rect">
            <a:avLst/>
          </a:prstGeom>
        </p:spPr>
      </p:pic>
      <p:sp>
        <p:nvSpPr>
          <p:cNvPr id="46" name="PA_文本框 13">
            <a:extLst>
              <a:ext uri="{FF2B5EF4-FFF2-40B4-BE49-F238E27FC236}">
                <a16:creationId xmlns="" xmlns:a16="http://schemas.microsoft.com/office/drawing/2014/main" id="{5223BF5F-857D-47B2-A219-5294EA07D82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14276" y="1742405"/>
            <a:ext cx="3592924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Trong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học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có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bao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nhiêu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cái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bóng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đèn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,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bao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nhiêu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cái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quạt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?</a:t>
            </a:r>
            <a:endParaRPr lang="en-US" altLang="zh-CN" sz="3200" dirty="0">
              <a:latin typeface="+mn-lt"/>
              <a:ea typeface="方正卡通简体" panose="03000509000000000000" pitchFamily="65" charset="-122"/>
              <a:sym typeface="Arial" panose="020B0604020202020204" pitchFamily="34" charset="0"/>
            </a:endParaRPr>
          </a:p>
        </p:txBody>
      </p:sp>
      <p:grpSp>
        <p:nvGrpSpPr>
          <p:cNvPr id="47" name="组合 8">
            <a:extLst>
              <a:ext uri="{FF2B5EF4-FFF2-40B4-BE49-F238E27FC236}">
                <a16:creationId xmlns:a16="http://schemas.microsoft.com/office/drawing/2014/main" xmlns="" id="{DC793661-EACC-43A5-95A5-05CC44D61DEC}"/>
              </a:ext>
            </a:extLst>
          </p:cNvPr>
          <p:cNvGrpSpPr/>
          <p:nvPr/>
        </p:nvGrpSpPr>
        <p:grpSpPr>
          <a:xfrm>
            <a:off x="9004300" y="3712175"/>
            <a:ext cx="3119247" cy="2950031"/>
            <a:chOff x="1773008" y="1581313"/>
            <a:chExt cx="2062279" cy="2327283"/>
          </a:xfrm>
        </p:grpSpPr>
        <p:sp>
          <p:nvSpPr>
            <p:cNvPr id="48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2">
              <a:extLst>
                <a:ext uri="{FF2B5EF4-FFF2-40B4-BE49-F238E27FC236}">
                  <a16:creationId xmlns:a16="http://schemas.microsoft.com/office/drawing/2014/main" xmlns="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pic>
        <p:nvPicPr>
          <p:cNvPr id="50" name="Picture 49" descr="200817134335306 [Converted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56" y="100601"/>
            <a:ext cx="2016125" cy="11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文本框 566">
            <a:extLst>
              <a:ext uri="{FF2B5EF4-FFF2-40B4-BE49-F238E27FC236}">
                <a16:creationId xmlns="" xmlns:a16="http://schemas.microsoft.com/office/drawing/2014/main" id="{64FAE160-7F0E-4FD5-AD21-9C1616BF5532}"/>
              </a:ext>
            </a:extLst>
          </p:cNvPr>
          <p:cNvSpPr txBox="1"/>
          <p:nvPr/>
        </p:nvSpPr>
        <p:spPr>
          <a:xfrm>
            <a:off x="5276712" y="656197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字魂36号-正文宋楷" panose="02000000000000000000" pitchFamily="2" charset="-122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62344" y="105387"/>
            <a:ext cx="8009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HP001 4 hàng" pitchFamily="34" charset="0"/>
              </a:rPr>
              <a:t>Thứ</a:t>
            </a:r>
            <a:r>
              <a:rPr lang="en-US" sz="3600" b="1" dirty="0" smtClean="0">
                <a:latin typeface="HP001 4 hàng" pitchFamily="34" charset="0"/>
              </a:rPr>
              <a:t>     </a:t>
            </a:r>
            <a:r>
              <a:rPr lang="en-US" sz="3600" b="1" dirty="0" err="1" smtClean="0">
                <a:latin typeface="HP001 4 hàng" pitchFamily="34" charset="0"/>
              </a:rPr>
              <a:t>ngày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tháng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năm</a:t>
            </a:r>
            <a:r>
              <a:rPr lang="en-US" sz="3600" b="1" dirty="0" smtClean="0">
                <a:latin typeface="HP001 4 hàng" pitchFamily="34" charset="0"/>
              </a:rPr>
              <a:t> 2022</a:t>
            </a:r>
            <a:endParaRPr lang="en-US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7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7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64:</a:t>
            </a:r>
          </a:p>
          <a:p>
            <a:pPr algn="ctr"/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THU THẬP, PHÂN LOẠI, </a:t>
            </a:r>
          </a:p>
          <a:p>
            <a:pPr algn="ctr"/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KIỂM ĐẾM SỐ LƯỢNG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LÀM QUEN VỚI YẾU TỐ THỐNG KÊ XÁC SUẤT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336" y="1433293"/>
            <a:ext cx="35410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Rô</a:t>
            </a:r>
            <a:r>
              <a:rPr lang="en-US" sz="3200" dirty="0" smtClean="0"/>
              <a:t> </a:t>
            </a:r>
            <a:r>
              <a:rPr lang="en-US" sz="3200" dirty="0" err="1" smtClean="0"/>
              <a:t>bốt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nhiệm</a:t>
            </a:r>
            <a:r>
              <a:rPr lang="en-US" sz="3200" dirty="0" smtClean="0"/>
              <a:t> </a:t>
            </a:r>
            <a:r>
              <a:rPr lang="en-US" sz="3200" dirty="0" err="1" smtClean="0"/>
              <a:t>vụ</a:t>
            </a:r>
            <a:r>
              <a:rPr lang="en-US" sz="3200" dirty="0" smtClean="0"/>
              <a:t> </a:t>
            </a:r>
            <a:r>
              <a:rPr lang="en-US" sz="3200" dirty="0" err="1" smtClean="0"/>
              <a:t>kiểm</a:t>
            </a:r>
            <a:r>
              <a:rPr lang="en-US" sz="3200" dirty="0" smtClean="0"/>
              <a:t> </a:t>
            </a:r>
            <a:r>
              <a:rPr lang="en-US" sz="3200" dirty="0" err="1" smtClean="0"/>
              <a:t>tra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lượng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phòng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86" y="546516"/>
            <a:ext cx="7051179" cy="393404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759043"/>
              </p:ext>
            </p:extLst>
          </p:nvPr>
        </p:nvGraphicFramePr>
        <p:xfrm>
          <a:off x="1463041" y="4790779"/>
          <a:ext cx="9323976" cy="1153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994">
                  <a:extLst>
                    <a:ext uri="{9D8B030D-6E8A-4147-A177-3AD203B41FA5}">
                      <a16:colId xmlns="" xmlns:a16="http://schemas.microsoft.com/office/drawing/2014/main" val="943914287"/>
                    </a:ext>
                  </a:extLst>
                </a:gridCol>
                <a:gridCol w="2330994">
                  <a:extLst>
                    <a:ext uri="{9D8B030D-6E8A-4147-A177-3AD203B41FA5}">
                      <a16:colId xmlns="" xmlns:a16="http://schemas.microsoft.com/office/drawing/2014/main" val="3338658073"/>
                    </a:ext>
                  </a:extLst>
                </a:gridCol>
                <a:gridCol w="2330994">
                  <a:extLst>
                    <a:ext uri="{9D8B030D-6E8A-4147-A177-3AD203B41FA5}">
                      <a16:colId xmlns="" xmlns:a16="http://schemas.microsoft.com/office/drawing/2014/main" val="3052687361"/>
                    </a:ext>
                  </a:extLst>
                </a:gridCol>
                <a:gridCol w="2330994">
                  <a:extLst>
                    <a:ext uri="{9D8B030D-6E8A-4147-A177-3AD203B41FA5}">
                      <a16:colId xmlns="" xmlns:a16="http://schemas.microsoft.com/office/drawing/2014/main" val="845566035"/>
                    </a:ext>
                  </a:extLst>
                </a:gridCol>
              </a:tblGrid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Giá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vẽ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Đồng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hồ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Bức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tượng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Ghế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040209"/>
                  </a:ext>
                </a:extLst>
              </a:tr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857901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67988" y="4790779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28886" y="4829968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9784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01909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67988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45429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32451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26070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9032" y="798098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tìm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thích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hợp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83987" y="2728954"/>
            <a:ext cx="5597819" cy="3554282"/>
            <a:chOff x="5583987" y="2728954"/>
            <a:chExt cx="5597819" cy="355428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4400" y="2229907"/>
            <a:ext cx="7465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Xung</a:t>
            </a:r>
            <a:r>
              <a:rPr lang="en-US" sz="2800" dirty="0" smtClean="0"/>
              <a:t> </a:t>
            </a:r>
            <a:r>
              <a:rPr lang="en-US" sz="2800" dirty="0" err="1" smtClean="0"/>
              <a:t>quanh</a:t>
            </a:r>
            <a:r>
              <a:rPr lang="en-US" sz="2800" dirty="0" smtClean="0"/>
              <a:t> </a:t>
            </a:r>
            <a:r>
              <a:rPr lang="en-US" sz="2800" dirty="0" err="1" smtClean="0"/>
              <a:t>quạ</a:t>
            </a:r>
            <a:r>
              <a:rPr lang="en-US" sz="2800" dirty="0" smtClean="0"/>
              <a:t> </a:t>
            </a:r>
            <a:r>
              <a:rPr lang="en-US" sz="2800" dirty="0" err="1" smtClean="0"/>
              <a:t>đen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gồm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khối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khối</a:t>
            </a:r>
            <a:r>
              <a:rPr lang="en-US" sz="2800" dirty="0" smtClean="0"/>
              <a:t> </a:t>
            </a:r>
            <a:r>
              <a:rPr lang="en-US" sz="2800" dirty="0" err="1" smtClean="0"/>
              <a:t>trụ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khối</a:t>
            </a:r>
            <a:r>
              <a:rPr lang="en-US" sz="2800" dirty="0" smtClean="0"/>
              <a:t> </a:t>
            </a:r>
            <a:r>
              <a:rPr lang="en-US" sz="2800" dirty="0" err="1" smtClean="0"/>
              <a:t>cầu</a:t>
            </a:r>
            <a:r>
              <a:rPr lang="en-US" sz="2800" dirty="0" smtClean="0"/>
              <a:t>;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872445" y="237507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79715" y="304385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79715" y="3681420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79715" y="431500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6946106" y="4985874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524875" y="4949825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agnetic Disk 15"/>
          <p:cNvSpPr/>
          <p:nvPr/>
        </p:nvSpPr>
        <p:spPr>
          <a:xfrm>
            <a:off x="7235825" y="5553075"/>
            <a:ext cx="231775" cy="374650"/>
          </a:xfrm>
          <a:prstGeom prst="flowChartMagneticDisk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5794" y="3057010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857" y="3690498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5794" y="4341314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8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3" grpId="2" animBg="1"/>
      <p:bldP spid="13" grpId="3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75657" y="979711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2" y="689411"/>
            <a:ext cx="5938334" cy="2537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273" y="971734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 smtClean="0"/>
              <a:t>Số</a:t>
            </a:r>
            <a:r>
              <a:rPr lang="en-US" sz="2800" dirty="0" smtClean="0"/>
              <a:t>   ?</a:t>
            </a:r>
          </a:p>
          <a:p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9850"/>
              </p:ext>
            </p:extLst>
          </p:nvPr>
        </p:nvGraphicFramePr>
        <p:xfrm>
          <a:off x="687273" y="2012902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="" xmlns:a16="http://schemas.microsoft.com/office/drawing/2014/main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="" xmlns:a16="http://schemas.microsoft.com/office/drawing/2014/main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=""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trống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mái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con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2909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324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7016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21" y="3265707"/>
            <a:ext cx="10390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b</a:t>
            </a:r>
            <a:r>
              <a:rPr lang="en-US" sz="2800" dirty="0" smtClean="0"/>
              <a:t>)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endParaRPr lang="en-US" sz="2800" dirty="0" smtClean="0"/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endParaRPr lang="en-US" sz="2800" dirty="0" smtClean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trống</a:t>
            </a:r>
            <a:r>
              <a:rPr lang="en-US" sz="2800" dirty="0" smtClean="0"/>
              <a:t>                     B.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mái</a:t>
            </a:r>
            <a:r>
              <a:rPr lang="en-US" sz="2800" dirty="0" smtClean="0"/>
              <a:t>                  C. </a:t>
            </a:r>
            <a:r>
              <a:rPr lang="en-US" sz="2800" dirty="0" err="1" smtClean="0"/>
              <a:t>Gà</a:t>
            </a:r>
            <a:r>
              <a:rPr lang="en-US" sz="2800" dirty="0" smtClean="0"/>
              <a:t> con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endParaRPr lang="en-US" sz="2800" dirty="0" smtClean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smtClean="0"/>
              <a:t>con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 </a:t>
            </a:r>
            <a:r>
              <a:rPr lang="en-US" sz="2800" dirty="0" err="1" smtClean="0"/>
              <a:t>gà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7950236" y="4328241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3836" y="535602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88333" y="5869211"/>
            <a:ext cx="432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 + 7 + 9 = 18 (con)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7" name="Picture 2" descr="Gà Trống Gà Phim Hoạt Hình Tải - gà png tải về - Miễn phí trong suốt Gia  Cầm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" b="99844" l="10000" r="89222">
                        <a14:foregroundMark x1="36667" y1="44219" x2="53778" y2="53594"/>
                        <a14:foregroundMark x1="39667" y1="44063" x2="5233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7" y="2899595"/>
            <a:ext cx="4536925" cy="322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on Gà Trống Biểu Tượng Thiết Kế Phim Hoạt Hình đầy Màu Sắc-phim Hoạt Hình  Véc Tơ-miễn Phí Vector Miễn Phí Tải Về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7"/>
          <a:stretch/>
        </p:blipFill>
        <p:spPr bwMode="auto">
          <a:xfrm flipH="1">
            <a:off x="8232741" y="3558290"/>
            <a:ext cx="1698659" cy="26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518142" y="4147170"/>
            <a:ext cx="1937961" cy="1146128"/>
            <a:chOff x="6185832" y="4622035"/>
            <a:chExt cx="1937961" cy="1146128"/>
          </a:xfrm>
        </p:grpSpPr>
        <p:pic>
          <p:nvPicPr>
            <p:cNvPr id="30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6185832" y="4849943"/>
              <a:ext cx="643901" cy="78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6480518" y="4622035"/>
              <a:ext cx="1241082" cy="1146128"/>
              <a:chOff x="8322017" y="3838574"/>
              <a:chExt cx="1507784" cy="1406317"/>
            </a:xfrm>
          </p:grpSpPr>
          <p:pic>
            <p:nvPicPr>
              <p:cNvPr id="33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>
                <a:off x="9168257" y="3838574"/>
                <a:ext cx="661544" cy="954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154" b="78385" l="27923" r="718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 flipH="1">
                <a:off x="8322017" y="3838574"/>
                <a:ext cx="1085804" cy="1406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7493137" y="4907778"/>
              <a:ext cx="630656" cy="80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1172619" y="5635599"/>
            <a:ext cx="2083197" cy="736600"/>
          </a:xfrm>
          <a:prstGeom prst="roundRect">
            <a:avLst/>
          </a:prstGeom>
          <a:noFill/>
          <a:ln w="76200" cmpd="dbl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trống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17100" y="5324832"/>
            <a:ext cx="1663700" cy="621534"/>
          </a:xfrm>
          <a:prstGeom prst="roundRect">
            <a:avLst/>
          </a:prstGeom>
          <a:noFill/>
          <a:ln w="76200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mái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677532" y="5338628"/>
            <a:ext cx="1663700" cy="621534"/>
          </a:xfrm>
          <a:prstGeom prst="roundRect">
            <a:avLst/>
          </a:prstGeom>
          <a:noFill/>
          <a:ln w="762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Gà</a:t>
            </a:r>
            <a:r>
              <a:rPr lang="en-US" sz="2800" dirty="0" smtClean="0">
                <a:solidFill>
                  <a:schemeClr val="tx1"/>
                </a:solidFill>
              </a:rPr>
              <a:t> con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uiExpand="1" build="p"/>
          <p:bldP spid="9" grpId="0"/>
          <p:bldP spid="10" grpId="0"/>
          <p:bldP spid="11" grpId="0"/>
          <p:bldP spid="12" grpId="0" uiExpand="1" build="p"/>
          <p:bldP spid="13" grpId="0" animBg="1"/>
          <p:bldP spid="14" grpId="0" animBg="1"/>
          <p:bldP spid="15" grpId="0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uiExpand="1" build="p"/>
          <p:bldP spid="9" grpId="0"/>
          <p:bldP spid="10" grpId="0"/>
          <p:bldP spid="11" grpId="0"/>
          <p:bldP spid="12" grpId="0" uiExpand="1" build="p"/>
          <p:bldP spid="13" grpId="0" animBg="1"/>
          <p:bldP spid="14" grpId="0" animBg="1"/>
          <p:bldP spid="15" grpId="0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898042" y="1089009"/>
            <a:ext cx="6439988" cy="2904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467" y="1236061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a. Mai </a:t>
            </a:r>
            <a:r>
              <a:rPr lang="en-US" sz="2800" dirty="0" err="1" smtClean="0"/>
              <a:t>gấp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 </a:t>
            </a:r>
            <a:r>
              <a:rPr lang="en-US" sz="2800" dirty="0" err="1" smtClean="0"/>
              <a:t>hạc</a:t>
            </a:r>
            <a:r>
              <a:rPr lang="en-US" sz="2800" dirty="0" smtClean="0"/>
              <a:t> </a:t>
            </a:r>
            <a:r>
              <a:rPr lang="en-US" sz="2800" dirty="0" err="1" smtClean="0"/>
              <a:t>giấy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835515"/>
              </p:ext>
            </p:extLst>
          </p:nvPr>
        </p:nvGraphicFramePr>
        <p:xfrm>
          <a:off x="803163" y="2488620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=""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=""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0761" y="3062771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79736" y="3086864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16651" y="311370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3390" y="256675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4315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3607089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15" name="TextBox 14"/>
          <p:cNvSpPr txBox="1"/>
          <p:nvPr/>
        </p:nvSpPr>
        <p:spPr>
          <a:xfrm>
            <a:off x="1062416" y="4184235"/>
            <a:ext cx="747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b. </a:t>
            </a:r>
            <a:r>
              <a:rPr lang="en-US" sz="2800" dirty="0" err="1" smtClean="0"/>
              <a:t>Hạc</a:t>
            </a:r>
            <a:r>
              <a:rPr lang="en-US" sz="2800" dirty="0" smtClean="0"/>
              <a:t> </a:t>
            </a:r>
            <a:r>
              <a:rPr lang="en-US" sz="2800" dirty="0" err="1" smtClean="0"/>
              <a:t>giấy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err="1" smtClean="0"/>
              <a:t>Hạc</a:t>
            </a:r>
            <a:r>
              <a:rPr lang="en-US" sz="2800" dirty="0" smtClean="0"/>
              <a:t> </a:t>
            </a:r>
            <a:r>
              <a:rPr lang="en-US" sz="2800" dirty="0" err="1" smtClean="0"/>
              <a:t>giấy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515870" y="4335566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5814712" y="4996444"/>
            <a:ext cx="570588" cy="410809"/>
          </a:xfrm>
          <a:prstGeom prst="roundRect">
            <a:avLst>
              <a:gd name="adj" fmla="val 29875"/>
            </a:avLst>
          </a:prstGeom>
        </p:spPr>
      </p:pic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Tiết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học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kết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thúc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!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1400908" y="4070376"/>
            <a:ext cx="10346592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Chúc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ngoan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!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Học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giỏi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!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8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281</Words>
  <Application>Microsoft Office PowerPoint</Application>
  <PresentationFormat>Custom</PresentationFormat>
  <Paragraphs>62</Paragraphs>
  <Slides>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71</cp:revision>
  <dcterms:created xsi:type="dcterms:W3CDTF">2021-06-02T01:34:28Z</dcterms:created>
  <dcterms:modified xsi:type="dcterms:W3CDTF">2025-04-22T08:58:32Z</dcterms:modified>
</cp:coreProperties>
</file>