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6" r:id="rId1"/>
    <p:sldMasterId id="2147483720" r:id="rId2"/>
    <p:sldMasterId id="2147483734" r:id="rId3"/>
    <p:sldMasterId id="2147483736" r:id="rId4"/>
  </p:sldMasterIdLst>
  <p:notesMasterIdLst>
    <p:notesMasterId r:id="rId16"/>
  </p:notesMasterIdLst>
  <p:sldIdLst>
    <p:sldId id="289" r:id="rId5"/>
    <p:sldId id="296" r:id="rId6"/>
    <p:sldId id="301" r:id="rId7"/>
    <p:sldId id="304" r:id="rId8"/>
    <p:sldId id="307" r:id="rId9"/>
    <p:sldId id="308" r:id="rId10"/>
    <p:sldId id="311" r:id="rId11"/>
    <p:sldId id="291" r:id="rId12"/>
    <p:sldId id="299" r:id="rId13"/>
    <p:sldId id="310" r:id="rId14"/>
    <p:sldId id="2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p:scale>
          <a:sx n="72" d="100"/>
          <a:sy n="72" d="100"/>
        </p:scale>
        <p:origin x="-392"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303741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19771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5</a:t>
            </a:fld>
            <a:endParaRPr lang="en-US"/>
          </a:p>
        </p:txBody>
      </p:sp>
    </p:spTree>
    <p:extLst>
      <p:ext uri="{BB962C8B-B14F-4D97-AF65-F5344CB8AC3E}">
        <p14:creationId xmlns:p14="http://schemas.microsoft.com/office/powerpoint/2010/main" val="21395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11</a:t>
            </a:fld>
            <a:endParaRPr lang="en-US"/>
          </a:p>
        </p:txBody>
      </p:sp>
    </p:spTree>
    <p:extLst>
      <p:ext uri="{BB962C8B-B14F-4D97-AF65-F5344CB8AC3E}">
        <p14:creationId xmlns:p14="http://schemas.microsoft.com/office/powerpoint/2010/main" val="132946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5/9/2025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5/9/2025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16" name="15"/>
          <p:cNvSpPr/>
          <p:nvPr/>
        </p:nvSpPr>
        <p:spPr>
          <a:xfrm>
            <a:off x="2667768" y="803749"/>
            <a:ext cx="6456680" cy="20161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extLst>
              <a:ext uri="{FF2B5EF4-FFF2-40B4-BE49-F238E27FC236}">
                <a16:creationId xmlns="" xmlns:a16="http://schemas.microsoft.com/office/drawing/2014/main" id="{C427ADA6-213D-424A-8265-DDE2F08EB70B}"/>
              </a:ext>
            </a:extLst>
          </p:cNvPr>
          <p:cNvSpPr txBox="1"/>
          <p:nvPr/>
        </p:nvSpPr>
        <p:spPr>
          <a:xfrm>
            <a:off x="3202444" y="1211671"/>
            <a:ext cx="5492476" cy="1200280"/>
          </a:xfrm>
          <a:prstGeom prst="rect">
            <a:avLst/>
          </a:prstGeom>
          <a:noFill/>
        </p:spPr>
        <p:txBody>
          <a:bodyPr wrap="square" lIns="91391" tIns="45696" rIns="91391" bIns="45696" rtlCol="0">
            <a:spAutoFit/>
          </a:bodyPr>
          <a:lstStyle/>
          <a:p>
            <a:pPr algn="ctr" defTabSz="914377">
              <a:defRPr/>
            </a:pPr>
            <a:r>
              <a:rPr lang="en-US" sz="7200" dirty="0" err="1">
                <a:solidFill>
                  <a:schemeClr val="bg1"/>
                </a:solidFill>
                <a:latin typeface="Arial" panose="020B0604020202020204" pitchFamily="34" charset="0"/>
                <a:ea typeface="Arial-Rounded" pitchFamily="34" charset="0"/>
                <a:cs typeface="Arial" panose="020B0604020202020204" pitchFamily="34" charset="0"/>
              </a:rPr>
              <a:t>Luyện</a:t>
            </a:r>
            <a:r>
              <a:rPr lang="en-US" sz="7200" dirty="0">
                <a:solidFill>
                  <a:schemeClr val="bg1"/>
                </a:solidFill>
                <a:latin typeface="Arial" panose="020B0604020202020204" pitchFamily="34" charset="0"/>
                <a:ea typeface="Arial-Rounded" pitchFamily="34" charset="0"/>
                <a:cs typeface="Arial" panose="020B0604020202020204" pitchFamily="34" charset="0"/>
              </a:rPr>
              <a:t> </a:t>
            </a:r>
            <a:r>
              <a:rPr lang="en-US" sz="7200" dirty="0" err="1">
                <a:solidFill>
                  <a:schemeClr val="bg1"/>
                </a:solidFill>
                <a:latin typeface="Arial" panose="020B0604020202020204" pitchFamily="34" charset="0"/>
                <a:ea typeface="Arial-Rounded" pitchFamily="34" charset="0"/>
                <a:cs typeface="Arial" panose="020B0604020202020204" pitchFamily="34" charset="0"/>
              </a:rPr>
              <a:t>tập</a:t>
            </a:r>
            <a:endParaRPr lang="en-US" sz="7200" dirty="0">
              <a:solidFill>
                <a:schemeClr val="bg1"/>
              </a:solidFill>
              <a:latin typeface="Arial" panose="020B0604020202020204" pitchFamily="34" charset="0"/>
              <a:ea typeface="Arial-Rounded"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028" y="1428739"/>
            <a:ext cx="11957972" cy="658835"/>
          </a:xfrm>
          <a:prstGeom prst="rect">
            <a:avLst/>
          </a:prstGeom>
          <a:noFill/>
        </p:spPr>
        <p:txBody>
          <a:bodyPr wrap="square" rtlCol="0">
            <a:spAutoFit/>
          </a:bodyPr>
          <a:lstStyle/>
          <a:p>
            <a:pPr>
              <a:lnSpc>
                <a:spcPct val="150000"/>
              </a:lnSpc>
            </a:pPr>
            <a:r>
              <a:rPr lang="en-US" sz="2800" dirty="0" smtClean="0">
                <a:latin typeface="Arial" panose="020B0604020202020204" pitchFamily="34" charset="0"/>
                <a:cs typeface="Arial" panose="020B0604020202020204" pitchFamily="34" charset="0"/>
              </a:rPr>
              <a:t>9. </a:t>
            </a:r>
            <a:r>
              <a:rPr lang="en-US" sz="2800" dirty="0" err="1" smtClean="0">
                <a:latin typeface="Arial" panose="020B0604020202020204" pitchFamily="34" charset="0"/>
                <a:cs typeface="Arial" panose="020B0604020202020204" pitchFamily="34" charset="0"/>
              </a:rPr>
              <a:t>Viết</a:t>
            </a:r>
            <a:r>
              <a:rPr lang="en-US" sz="2800" dirty="0" smtClean="0">
                <a:latin typeface="Arial" panose="020B0604020202020204" pitchFamily="34" charset="0"/>
                <a:cs typeface="Arial" panose="020B0604020202020204" pitchFamily="34" charset="0"/>
              </a:rPr>
              <a:t> 3 – 4 </a:t>
            </a:r>
            <a:r>
              <a:rPr lang="en-US" sz="2800" dirty="0" err="1" smtClean="0">
                <a:latin typeface="Arial" panose="020B0604020202020204" pitchFamily="34" charset="0"/>
                <a:cs typeface="Arial" panose="020B0604020202020204" pitchFamily="34" charset="0"/>
              </a:rPr>
              <a:t>câu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kể</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về</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một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hoạt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động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em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tham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err="1" smtClean="0">
                <a:latin typeface="Arial" panose="020B0604020202020204" pitchFamily="34" charset="0"/>
                <a:cs typeface="Arial" panose="020B0604020202020204" pitchFamily="34" charset="0"/>
              </a:rPr>
              <a:t>bạn</a:t>
            </a:r>
            <a:r>
              <a:rPr lang="en-US" sz="2800" smtClean="0">
                <a:latin typeface="Arial" panose="020B0604020202020204" pitchFamily="34" charset="0"/>
                <a:cs typeface="Arial" panose="020B0604020202020204" pitchFamily="34" charset="0"/>
              </a:rPr>
              <a:t>.</a:t>
            </a:r>
            <a:endParaRPr lang="en-US" sz="2800" dirty="0" smtClean="0">
              <a:latin typeface="Arial" panose="020B0604020202020204" pitchFamily="34" charset="0"/>
              <a:cs typeface="Arial" panose="020B0604020202020204" pitchFamily="34" charset="0"/>
            </a:endParaRPr>
          </a:p>
        </p:txBody>
      </p:sp>
      <p:sp>
        <p:nvSpPr>
          <p:cNvPr id="3" name="TextBox 2"/>
          <p:cNvSpPr txBox="1"/>
          <p:nvPr/>
        </p:nvSpPr>
        <p:spPr>
          <a:xfrm>
            <a:off x="136477" y="2226594"/>
            <a:ext cx="12055523" cy="2246769"/>
          </a:xfrm>
          <a:prstGeom prst="rect">
            <a:avLst/>
          </a:prstGeom>
          <a:noFill/>
        </p:spPr>
        <p:txBody>
          <a:bodyPr wrap="square" rtlCol="0">
            <a:spAutoFit/>
          </a:bodyPr>
          <a:lstStyle/>
          <a:p>
            <a:r>
              <a:rPr lang="en-US" sz="2800" u="sng" dirty="0" err="1" smtClean="0">
                <a:latin typeface="Arial" panose="020B0604020202020204" pitchFamily="34" charset="0"/>
                <a:cs typeface="Arial" panose="020B0604020202020204" pitchFamily="34" charset="0"/>
              </a:rPr>
              <a:t>Ví</a:t>
            </a:r>
            <a:r>
              <a:rPr lang="en-US" sz="2800" u="sng" dirty="0" smtClean="0">
                <a:latin typeface="Arial" panose="020B0604020202020204" pitchFamily="34" charset="0"/>
                <a:cs typeface="Arial" panose="020B0604020202020204" pitchFamily="34" charset="0"/>
              </a:rPr>
              <a:t> </a:t>
            </a:r>
            <a:r>
              <a:rPr lang="en-US" sz="2800" u="sng" dirty="0" err="1" smtClean="0">
                <a:latin typeface="Arial" panose="020B0604020202020204" pitchFamily="34" charset="0"/>
                <a:cs typeface="Arial" panose="020B0604020202020204" pitchFamily="34" charset="0"/>
              </a:rPr>
              <a:t>dụ</a:t>
            </a:r>
            <a:r>
              <a:rPr lang="en-US" sz="2800" dirty="0" smtClean="0">
                <a:latin typeface="Arial" panose="020B06040202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Vào</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giờ</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ra</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chơi</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em</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đã</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cùng</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các</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bạn</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nam</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xuống</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sân</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trường</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chơi</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đá</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cầu</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Chúng</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em</a:t>
            </a:r>
            <a:r>
              <a:rPr lang="en-US" sz="2800" b="1" dirty="0" smtClean="0">
                <a:solidFill>
                  <a:schemeClr val="accent5">
                    <a:lumMod val="75000"/>
                  </a:schemeClr>
                </a:solidFill>
                <a:latin typeface="HP001 5 hàng" panose="020B0603050302020204" pitchFamily="34" charset="0"/>
                <a:cs typeface="Arial" panose="020B0604020202020204" pitchFamily="34" charset="0"/>
              </a:rPr>
              <a:t> chia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thành</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ba</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nhóm</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thi</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đấu</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nhóm</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nào</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đá</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được</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nhiều</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quả</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nhất</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sẽ</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thắng</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Em</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cùng</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nhóm</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với</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bạn</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Đức</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và</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bạn</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Hoàng</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Trận</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đấu</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diễn</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ra</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rất</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sôi</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nổi</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N</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hóm</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em</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giành</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được</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chiến</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thắng</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Giờ</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ra</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chơi</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hôm</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đó</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thật</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tuyệt</a:t>
            </a:r>
            <a:r>
              <a:rPr lang="en-US" sz="2800" b="1" dirty="0" smtClean="0">
                <a:solidFill>
                  <a:schemeClr val="accent5">
                    <a:lumMod val="75000"/>
                  </a:schemeClr>
                </a:solidFill>
                <a:latin typeface="HP001 5 hàng" panose="020B0603050302020204" pitchFamily="34" charset="0"/>
                <a:cs typeface="Arial" panose="020B0604020202020204" pitchFamily="34" charset="0"/>
              </a:rPr>
              <a:t> </a:t>
            </a:r>
            <a:r>
              <a:rPr lang="en-US" sz="2800" b="1" dirty="0" err="1" smtClean="0">
                <a:solidFill>
                  <a:schemeClr val="accent5">
                    <a:lumMod val="75000"/>
                  </a:schemeClr>
                </a:solidFill>
                <a:latin typeface="HP001 5 hàng" panose="020B0603050302020204" pitchFamily="34" charset="0"/>
                <a:cs typeface="Arial" panose="020B0604020202020204" pitchFamily="34" charset="0"/>
              </a:rPr>
              <a:t>vời</a:t>
            </a:r>
            <a:r>
              <a:rPr lang="en-US" sz="2800" dirty="0" smtClean="0">
                <a:solidFill>
                  <a:schemeClr val="accent5">
                    <a:lumMod val="75000"/>
                  </a:schemeClr>
                </a:solidFill>
                <a:latin typeface="HP001 5 hàng" panose="020B0603050302020204" pitchFamily="34" charset="0"/>
                <a:cs typeface="Arial" panose="020B0604020202020204" pitchFamily="34" charset="0"/>
              </a:rPr>
              <a:t>. </a:t>
            </a:r>
            <a:endParaRPr lang="en-US" sz="2800" dirty="0">
              <a:solidFill>
                <a:schemeClr val="accent5">
                  <a:lumMod val="75000"/>
                </a:schemeClr>
              </a:solidFill>
              <a:latin typeface="HP001 5 hàng" panose="020B06030503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Viết đoạn văn kể về một hoạt động</a:t>
            </a:r>
          </a:p>
          <a:p>
            <a:r>
              <a:rPr lang="en-US" altLang="en-US" sz="2800" smtClean="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sp>
        <p:nvSpPr>
          <p:cNvPr id="6" name="TextBox 5"/>
          <p:cNvSpPr txBox="1"/>
          <p:nvPr/>
        </p:nvSpPr>
        <p:spPr>
          <a:xfrm>
            <a:off x="195779" y="4611231"/>
            <a:ext cx="11860233" cy="1815882"/>
          </a:xfrm>
          <a:prstGeom prst="rect">
            <a:avLst/>
          </a:prstGeom>
          <a:noFill/>
        </p:spPr>
        <p:txBody>
          <a:bodyPr wrap="square" rtlCol="0">
            <a:spAutoFit/>
          </a:bodyPr>
          <a:lstStyle/>
          <a:p>
            <a:r>
              <a:rPr lang="en-US" sz="2800" u="sng" dirty="0" err="1" smtClean="0">
                <a:latin typeface="Arial" panose="020B0604020202020204" pitchFamily="34" charset="0"/>
                <a:cs typeface="Arial" panose="020B0604020202020204" pitchFamily="34" charset="0"/>
              </a:rPr>
              <a:t>Ví</a:t>
            </a:r>
            <a:r>
              <a:rPr lang="en-US" sz="2800" u="sng" dirty="0" smtClean="0">
                <a:latin typeface="Arial" panose="020B0604020202020204" pitchFamily="34" charset="0"/>
                <a:cs typeface="Arial" panose="020B0604020202020204" pitchFamily="34" charset="0"/>
              </a:rPr>
              <a:t> </a:t>
            </a:r>
            <a:r>
              <a:rPr lang="en-US" sz="2800" u="sng" dirty="0" err="1" smtClean="0">
                <a:latin typeface="Arial" panose="020B0604020202020204" pitchFamily="34" charset="0"/>
                <a:cs typeface="Arial" panose="020B0604020202020204" pitchFamily="34" charset="0"/>
              </a:rPr>
              <a:t>dụ</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Giờ</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chơi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hôm</a:t>
            </a:r>
            <a:r>
              <a:rPr lang="en-US" sz="2800" dirty="0" smtClean="0">
                <a:latin typeface="Arial" panose="020B0604020202020204" pitchFamily="34" charset="0"/>
                <a:cs typeface="Arial" panose="020B0604020202020204" pitchFamily="34" charset="0"/>
              </a:rPr>
              <a:t> nay, </a:t>
            </a:r>
            <a:r>
              <a:rPr lang="en-US" sz="2800" dirty="0" err="1" smtClean="0">
                <a:latin typeface="Arial" panose="020B0604020202020204" pitchFamily="34" charset="0"/>
                <a:cs typeface="Arial" panose="020B0604020202020204" pitchFamily="34" charset="0"/>
              </a:rPr>
              <a:t>em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chơi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nhảy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dây</a:t>
            </a: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Chúng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em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oẵn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tù</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xì</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để</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quyết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định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người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làm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Thư</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Nhiên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phải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làm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đầu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tiên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nhóm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vừa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chơi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vừa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trò</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chuyện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vui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vẻ</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Giờ</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chơi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thúc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thật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nhanh</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nhưng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thật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bổ</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ích</a:t>
            </a:r>
            <a:r>
              <a:rPr lang="en-US" sz="2800" dirty="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   </a:t>
            </a:r>
            <a:endParaRPr lang="en-US" sz="2800" b="1" dirty="0">
              <a:solidFill>
                <a:schemeClr val="accent5">
                  <a:lumMod val="50000"/>
                </a:schemeClr>
              </a:solidFill>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582463540"/>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10C2F1D-C43D-41C9-8ADC-6049D9D35C28}"/>
              </a:ext>
            </a:extLst>
          </p:cNvPr>
          <p:cNvSpPr txBox="1">
            <a:spLocks noChangeArrowheads="1"/>
          </p:cNvSpPr>
          <p:nvPr/>
        </p:nvSpPr>
        <p:spPr bwMode="auto">
          <a:xfrm>
            <a:off x="2128911" y="3847"/>
            <a:ext cx="8189260" cy="954107"/>
          </a:xfrm>
          <a:prstGeom prst="rect">
            <a:avLst/>
          </a:prstGeom>
          <a:noFill/>
          <a:ln w="9525">
            <a:noFill/>
            <a:miter lim="800000"/>
            <a:headEnd/>
            <a:tailEnd/>
          </a:ln>
        </p:spPr>
        <p:txBody>
          <a:bodyPr wrap="square">
            <a:spAutoFit/>
          </a:bodyPr>
          <a:lstStyle/>
          <a:p>
            <a:r>
              <a:rPr lang="en-US" altLang="en-US" sz="2800" dirty="0" err="1">
                <a:latin typeface="Arial" pitchFamily="34" charset="0"/>
                <a:cs typeface="Arial" pitchFamily="34" charset="0"/>
              </a:rPr>
              <a:t>Thứ</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sáu</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ngày</a:t>
            </a:r>
            <a:r>
              <a:rPr lang="en-US" altLang="en-US" sz="2800" dirty="0">
                <a:latin typeface="Arial" pitchFamily="34" charset="0"/>
                <a:cs typeface="Arial" pitchFamily="34" charset="0"/>
              </a:rPr>
              <a:t> </a:t>
            </a:r>
            <a:r>
              <a:rPr lang="en-US" altLang="en-US" sz="2800" dirty="0" smtClean="0">
                <a:latin typeface="Arial" pitchFamily="34" charset="0"/>
                <a:cs typeface="Arial" pitchFamily="34" charset="0"/>
              </a:rPr>
              <a:t>19 </a:t>
            </a:r>
            <a:r>
              <a:rPr lang="en-US" altLang="en-US" sz="2800" dirty="0" err="1">
                <a:latin typeface="Arial" pitchFamily="34" charset="0"/>
                <a:cs typeface="Arial" pitchFamily="34" charset="0"/>
              </a:rPr>
              <a:t>tháng</a:t>
            </a:r>
            <a:r>
              <a:rPr lang="en-US" altLang="en-US" sz="2800" dirty="0">
                <a:latin typeface="Arial" pitchFamily="34" charset="0"/>
                <a:cs typeface="Arial" pitchFamily="34" charset="0"/>
              </a:rPr>
              <a:t> </a:t>
            </a:r>
            <a:r>
              <a:rPr lang="en-US" altLang="en-US" sz="2800" dirty="0" smtClean="0">
                <a:latin typeface="Arial" pitchFamily="34" charset="0"/>
                <a:cs typeface="Arial" pitchFamily="34" charset="0"/>
              </a:rPr>
              <a:t>11 </a:t>
            </a:r>
            <a:r>
              <a:rPr lang="en-US" altLang="en-US" sz="2800" dirty="0" err="1">
                <a:latin typeface="Arial" pitchFamily="34" charset="0"/>
                <a:cs typeface="Arial" pitchFamily="34" charset="0"/>
              </a:rPr>
              <a:t>năm</a:t>
            </a:r>
            <a:r>
              <a:rPr lang="en-US" altLang="en-US" sz="2800" dirty="0">
                <a:latin typeface="Arial" pitchFamily="34" charset="0"/>
                <a:cs typeface="Arial" pitchFamily="34" charset="0"/>
              </a:rPr>
              <a:t> 2021</a:t>
            </a:r>
          </a:p>
          <a:p>
            <a:r>
              <a:rPr lang="en-US" altLang="en-US" sz="2800" u="sng" dirty="0" err="1" smtClean="0">
                <a:latin typeface="Arial" pitchFamily="34" charset="0"/>
                <a:cs typeface="Arial" pitchFamily="34" charset="0"/>
              </a:rPr>
              <a:t>Luyện</a:t>
            </a:r>
            <a:r>
              <a:rPr lang="en-US" altLang="en-US" sz="2800" u="sng" dirty="0" smtClean="0">
                <a:latin typeface="Arial" pitchFamily="34" charset="0"/>
                <a:cs typeface="Arial" pitchFamily="34" charset="0"/>
              </a:rPr>
              <a:t> </a:t>
            </a:r>
            <a:r>
              <a:rPr lang="en-US" altLang="en-US" sz="2800" u="sng" dirty="0" err="1">
                <a:latin typeface="Arial" pitchFamily="34" charset="0"/>
                <a:cs typeface="Arial" pitchFamily="34" charset="0"/>
              </a:rPr>
              <a:t>tập</a:t>
            </a:r>
            <a:r>
              <a:rPr lang="en-US" altLang="en-US" sz="2800" dirty="0">
                <a:latin typeface="Arial" pitchFamily="34" charset="0"/>
                <a:cs typeface="Arial" pitchFamily="34" charset="0"/>
              </a:rPr>
              <a:t>: </a:t>
            </a:r>
            <a:r>
              <a:rPr lang="en-US" altLang="en-US" sz="2800" dirty="0" smtClean="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
        <p:nvSpPr>
          <p:cNvPr id="3" name="TextBox 2">
            <a:extLst>
              <a:ext uri="{FF2B5EF4-FFF2-40B4-BE49-F238E27FC236}">
                <a16:creationId xmlns=""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Viết đoạn văn kể về một hoạt động</a:t>
            </a:r>
          </a:p>
          <a:p>
            <a:r>
              <a:rPr lang="en-US" altLang="en-US" sz="2800" smtClean="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9463" t="16862"/>
          <a:stretch/>
        </p:blipFill>
        <p:spPr>
          <a:xfrm>
            <a:off x="0" y="2307091"/>
            <a:ext cx="12192000" cy="4195778"/>
          </a:xfrm>
          <a:prstGeom prst="rect">
            <a:avLst/>
          </a:prstGeom>
        </p:spPr>
      </p:pic>
      <p:pic>
        <p:nvPicPr>
          <p:cNvPr id="5" name="Content Placeholder 4"/>
          <p:cNvPicPr>
            <a:picLocks noChangeAspect="1"/>
          </p:cNvPicPr>
          <p:nvPr/>
        </p:nvPicPr>
        <p:blipFill>
          <a:blip r:embed="rId4"/>
          <a:stretch>
            <a:fillRect/>
          </a:stretch>
        </p:blipFill>
        <p:spPr>
          <a:xfrm>
            <a:off x="-17930" y="631675"/>
            <a:ext cx="0" cy="0"/>
          </a:xfrm>
          <a:prstGeom prst="rect">
            <a:avLst/>
          </a:prstGeom>
        </p:spPr>
      </p:pic>
      <p:sp>
        <p:nvSpPr>
          <p:cNvPr id="9" name="TextBox 8">
            <a:extLst>
              <a:ext uri="{FF2B5EF4-FFF2-40B4-BE49-F238E27FC236}">
                <a16:creationId xmlns="" xmlns:a16="http://schemas.microsoft.com/office/drawing/2014/main" id="{C10C2F1D-C43D-41C9-8ADC-6049D9D35C28}"/>
              </a:ext>
            </a:extLst>
          </p:cNvPr>
          <p:cNvSpPr txBox="1">
            <a:spLocks noChangeArrowheads="1"/>
          </p:cNvSpPr>
          <p:nvPr/>
        </p:nvSpPr>
        <p:spPr bwMode="auto">
          <a:xfrm>
            <a:off x="231587" y="1574696"/>
            <a:ext cx="8055647"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1. Nói về việc làm của các bạn trong mỗi tranh.</a:t>
            </a:r>
            <a:endParaRPr lang="en-US" altLang="en-US" sz="2800" dirty="0">
              <a:latin typeface="Arial" pitchFamily="34" charset="0"/>
              <a:cs typeface="Arial" pitchFamily="34" charset="0"/>
            </a:endParaRPr>
          </a:p>
        </p:txBody>
      </p:sp>
    </p:spTree>
    <p:extLst>
      <p:ext uri="{BB962C8B-B14F-4D97-AF65-F5344CB8AC3E}">
        <p14:creationId xmlns:p14="http://schemas.microsoft.com/office/powerpoint/2010/main" val="3372952985"/>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10C2F1D-C43D-41C9-8ADC-6049D9D35C28}"/>
              </a:ext>
            </a:extLst>
          </p:cNvPr>
          <p:cNvSpPr txBox="1">
            <a:spLocks noChangeArrowheads="1"/>
          </p:cNvSpPr>
          <p:nvPr/>
        </p:nvSpPr>
        <p:spPr bwMode="auto">
          <a:xfrm>
            <a:off x="1948607" y="3847"/>
            <a:ext cx="8189260" cy="954107"/>
          </a:xfrm>
          <a:prstGeom prst="rect">
            <a:avLst/>
          </a:prstGeom>
          <a:noFill/>
          <a:ln w="9525">
            <a:noFill/>
            <a:miter lim="800000"/>
            <a:headEnd/>
            <a:tailEnd/>
          </a:ln>
        </p:spPr>
        <p:txBody>
          <a:bodyPr wrap="square">
            <a:spAutoFit/>
          </a:bodyPr>
          <a:lstStyle/>
          <a:p>
            <a:endParaRPr lang="en-US" altLang="en-US" sz="2800" dirty="0">
              <a:latin typeface="Arial" pitchFamily="34" charset="0"/>
              <a:cs typeface="Arial" pitchFamily="34" charset="0"/>
            </a:endParaRPr>
          </a:p>
          <a:p>
            <a:r>
              <a:rPr lang="en-US" altLang="en-US" sz="2800" u="sng" dirty="0" err="1" smtClean="0">
                <a:latin typeface="Arial" pitchFamily="34" charset="0"/>
                <a:cs typeface="Arial" pitchFamily="34" charset="0"/>
              </a:rPr>
              <a:t>Luyện</a:t>
            </a:r>
            <a:r>
              <a:rPr lang="en-US" altLang="en-US" sz="2800" u="sng" dirty="0" smtClean="0">
                <a:latin typeface="Arial" pitchFamily="34" charset="0"/>
                <a:cs typeface="Arial" pitchFamily="34" charset="0"/>
              </a:rPr>
              <a:t> </a:t>
            </a:r>
            <a:r>
              <a:rPr lang="en-US" altLang="en-US" sz="2800" u="sng" dirty="0" err="1">
                <a:latin typeface="Arial" pitchFamily="34" charset="0"/>
                <a:cs typeface="Arial" pitchFamily="34" charset="0"/>
              </a:rPr>
              <a:t>tập</a:t>
            </a:r>
            <a:r>
              <a:rPr lang="en-US" altLang="en-US" sz="2800" dirty="0">
                <a:latin typeface="Arial" pitchFamily="34" charset="0"/>
                <a:cs typeface="Arial" pitchFamily="34" charset="0"/>
              </a:rPr>
              <a:t>: </a:t>
            </a:r>
            <a:r>
              <a:rPr lang="en-US" altLang="en-US" sz="2800" dirty="0" smtClean="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
        <p:nvSpPr>
          <p:cNvPr id="3" name="TextBox 2">
            <a:extLst>
              <a:ext uri="{FF2B5EF4-FFF2-40B4-BE49-F238E27FC236}">
                <a16:creationId xmlns=""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Viết đoạn văn kể về một hoạt động</a:t>
            </a:r>
          </a:p>
          <a:p>
            <a:r>
              <a:rPr lang="en-US" altLang="en-US" sz="2800" smtClean="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9463" t="16862" r="59018"/>
          <a:stretch/>
        </p:blipFill>
        <p:spPr>
          <a:xfrm>
            <a:off x="0" y="2229744"/>
            <a:ext cx="4681949" cy="4628256"/>
          </a:xfrm>
          <a:prstGeom prst="rect">
            <a:avLst/>
          </a:prstGeom>
        </p:spPr>
      </p:pic>
      <p:pic>
        <p:nvPicPr>
          <p:cNvPr id="5" name="Content Placeholder 4"/>
          <p:cNvPicPr>
            <a:picLocks noChangeAspect="1"/>
          </p:cNvPicPr>
          <p:nvPr/>
        </p:nvPicPr>
        <p:blipFill>
          <a:blip r:embed="rId4"/>
          <a:stretch>
            <a:fillRect/>
          </a:stretch>
        </p:blipFill>
        <p:spPr>
          <a:xfrm>
            <a:off x="-17930" y="631675"/>
            <a:ext cx="0" cy="0"/>
          </a:xfrm>
          <a:prstGeom prst="rect">
            <a:avLst/>
          </a:prstGeom>
        </p:spPr>
      </p:pic>
      <p:sp>
        <p:nvSpPr>
          <p:cNvPr id="9" name="TextBox 8">
            <a:extLst>
              <a:ext uri="{FF2B5EF4-FFF2-40B4-BE49-F238E27FC236}">
                <a16:creationId xmlns="" xmlns:a16="http://schemas.microsoft.com/office/drawing/2014/main" id="{C10C2F1D-C43D-41C9-8ADC-6049D9D35C28}"/>
              </a:ext>
            </a:extLst>
          </p:cNvPr>
          <p:cNvSpPr txBox="1">
            <a:spLocks noChangeArrowheads="1"/>
          </p:cNvSpPr>
          <p:nvPr/>
        </p:nvSpPr>
        <p:spPr bwMode="auto">
          <a:xfrm>
            <a:off x="231587" y="1574696"/>
            <a:ext cx="8055647"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1. Nói về việc làm của các bạn trong mỗi tranh.</a:t>
            </a:r>
            <a:endParaRPr lang="en-US" altLang="en-US" sz="2800" dirty="0">
              <a:latin typeface="Arial" pitchFamily="34" charset="0"/>
              <a:cs typeface="Arial" pitchFamily="34" charset="0"/>
            </a:endParaRPr>
          </a:p>
        </p:txBody>
      </p:sp>
      <p:sp>
        <p:nvSpPr>
          <p:cNvPr id="7" name="TextBox 6">
            <a:extLst>
              <a:ext uri="{FF2B5EF4-FFF2-40B4-BE49-F238E27FC236}">
                <a16:creationId xmlns="" xmlns:a16="http://schemas.microsoft.com/office/drawing/2014/main" id="{C10C2F1D-C43D-41C9-8ADC-6049D9D35C28}"/>
              </a:ext>
            </a:extLst>
          </p:cNvPr>
          <p:cNvSpPr txBox="1">
            <a:spLocks noChangeArrowheads="1"/>
          </p:cNvSpPr>
          <p:nvPr/>
        </p:nvSpPr>
        <p:spPr bwMode="auto">
          <a:xfrm>
            <a:off x="4681949" y="2191438"/>
            <a:ext cx="7210567"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 Có những ai trong tranh?</a:t>
            </a:r>
            <a:endParaRPr lang="en-US" altLang="en-US" sz="2800" dirty="0">
              <a:latin typeface="Arial" pitchFamily="34" charset="0"/>
              <a:cs typeface="Arial" pitchFamily="34" charset="0"/>
            </a:endParaRPr>
          </a:p>
        </p:txBody>
      </p:sp>
      <p:sp>
        <p:nvSpPr>
          <p:cNvPr id="8" name="TextBox 7">
            <a:extLst>
              <a:ext uri="{FF2B5EF4-FFF2-40B4-BE49-F238E27FC236}">
                <a16:creationId xmlns="" xmlns:a16="http://schemas.microsoft.com/office/drawing/2014/main" id="{C10C2F1D-C43D-41C9-8ADC-6049D9D35C28}"/>
              </a:ext>
            </a:extLst>
          </p:cNvPr>
          <p:cNvSpPr txBox="1">
            <a:spLocks noChangeArrowheads="1"/>
          </p:cNvSpPr>
          <p:nvPr/>
        </p:nvSpPr>
        <p:spPr bwMode="auto">
          <a:xfrm>
            <a:off x="4981434" y="2689994"/>
            <a:ext cx="7210566" cy="954107"/>
          </a:xfrm>
          <a:prstGeom prst="rect">
            <a:avLst/>
          </a:prstGeom>
          <a:noFill/>
          <a:ln w="9525">
            <a:noFill/>
            <a:miter lim="800000"/>
            <a:headEnd/>
            <a:tailEnd/>
          </a:ln>
        </p:spPr>
        <p:txBody>
          <a:bodyPr wrap="square">
            <a:spAutoFit/>
          </a:bodyPr>
          <a:lstStyle/>
          <a:p>
            <a:r>
              <a:rPr lang="en-US" altLang="en-US" sz="2800" smtClean="0">
                <a:solidFill>
                  <a:srgbClr val="002060"/>
                </a:solidFill>
                <a:latin typeface="Arial" pitchFamily="34" charset="0"/>
                <a:cs typeface="Arial" pitchFamily="34" charset="0"/>
              </a:rPr>
              <a:t>Hai bạn học sinh, hai mẹ con, phía xa có vài bạn nhỏ khác.</a:t>
            </a:r>
            <a:endParaRPr lang="en-US" altLang="en-US" sz="2800" dirty="0">
              <a:solidFill>
                <a:srgbClr val="002060"/>
              </a:solidFill>
              <a:latin typeface="Arial" pitchFamily="34" charset="0"/>
              <a:cs typeface="Arial" pitchFamily="34" charset="0"/>
            </a:endParaRPr>
          </a:p>
        </p:txBody>
      </p:sp>
      <p:sp>
        <p:nvSpPr>
          <p:cNvPr id="10" name="TextBox 9">
            <a:extLst>
              <a:ext uri="{FF2B5EF4-FFF2-40B4-BE49-F238E27FC236}">
                <a16:creationId xmlns="" xmlns:a16="http://schemas.microsoft.com/office/drawing/2014/main" id="{C10C2F1D-C43D-41C9-8ADC-6049D9D35C28}"/>
              </a:ext>
            </a:extLst>
          </p:cNvPr>
          <p:cNvSpPr txBox="1">
            <a:spLocks noChangeArrowheads="1"/>
          </p:cNvSpPr>
          <p:nvPr/>
        </p:nvSpPr>
        <p:spPr bwMode="auto">
          <a:xfrm>
            <a:off x="4681949" y="3621018"/>
            <a:ext cx="7210567"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 Các bạn đang làm gì? Vì sao em biết?</a:t>
            </a:r>
            <a:endParaRPr lang="en-US" altLang="en-US" sz="2800" dirty="0">
              <a:latin typeface="Arial" pitchFamily="34" charset="0"/>
              <a:cs typeface="Arial" pitchFamily="34" charset="0"/>
            </a:endParaRPr>
          </a:p>
        </p:txBody>
      </p:sp>
      <p:sp>
        <p:nvSpPr>
          <p:cNvPr id="11" name="TextBox 10">
            <a:extLst>
              <a:ext uri="{FF2B5EF4-FFF2-40B4-BE49-F238E27FC236}">
                <a16:creationId xmlns="" xmlns:a16="http://schemas.microsoft.com/office/drawing/2014/main" id="{C10C2F1D-C43D-41C9-8ADC-6049D9D35C28}"/>
              </a:ext>
            </a:extLst>
          </p:cNvPr>
          <p:cNvSpPr txBox="1">
            <a:spLocks noChangeArrowheads="1"/>
          </p:cNvSpPr>
          <p:nvPr/>
        </p:nvSpPr>
        <p:spPr bwMode="auto">
          <a:xfrm>
            <a:off x="4981434" y="4121154"/>
            <a:ext cx="7210566" cy="1384995"/>
          </a:xfrm>
          <a:prstGeom prst="rect">
            <a:avLst/>
          </a:prstGeom>
          <a:noFill/>
          <a:ln w="9525">
            <a:noFill/>
            <a:miter lim="800000"/>
            <a:headEnd/>
            <a:tailEnd/>
          </a:ln>
        </p:spPr>
        <p:txBody>
          <a:bodyPr wrap="square">
            <a:spAutoFit/>
          </a:bodyPr>
          <a:lstStyle/>
          <a:p>
            <a:r>
              <a:rPr lang="en-US" altLang="en-US" sz="2800" smtClean="0">
                <a:solidFill>
                  <a:srgbClr val="002060"/>
                </a:solidFill>
                <a:latin typeface="Arial" pitchFamily="34" charset="0"/>
                <a:cs typeface="Arial" pitchFamily="34" charset="0"/>
              </a:rPr>
              <a:t>Các bạn đang đi học. Vì họ mặc đồng phục,  trên vai đeo cặp sách và cùng đi trên con đường làng.</a:t>
            </a:r>
            <a:endParaRPr lang="en-US" altLang="en-US" sz="2800" dirty="0">
              <a:solidFill>
                <a:srgbClr val="002060"/>
              </a:solidFill>
              <a:latin typeface="Arial" pitchFamily="34" charset="0"/>
              <a:cs typeface="Arial" pitchFamily="34" charset="0"/>
            </a:endParaRPr>
          </a:p>
        </p:txBody>
      </p:sp>
      <p:sp>
        <p:nvSpPr>
          <p:cNvPr id="12" name="TextBox 11">
            <a:extLst>
              <a:ext uri="{FF2B5EF4-FFF2-40B4-BE49-F238E27FC236}">
                <a16:creationId xmlns="" xmlns:a16="http://schemas.microsoft.com/office/drawing/2014/main" id="{C10C2F1D-C43D-41C9-8ADC-6049D9D35C28}"/>
              </a:ext>
            </a:extLst>
          </p:cNvPr>
          <p:cNvSpPr txBox="1">
            <a:spLocks noChangeArrowheads="1"/>
          </p:cNvSpPr>
          <p:nvPr/>
        </p:nvSpPr>
        <p:spPr bwMode="auto">
          <a:xfrm>
            <a:off x="4742981" y="5459982"/>
            <a:ext cx="7210567"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 Các bạn ấy trông như thế nào?</a:t>
            </a:r>
            <a:endParaRPr lang="en-US" altLang="en-US" sz="2800" dirty="0">
              <a:latin typeface="Arial" pitchFamily="34" charset="0"/>
              <a:cs typeface="Arial" pitchFamily="34" charset="0"/>
            </a:endParaRPr>
          </a:p>
        </p:txBody>
      </p:sp>
      <p:sp>
        <p:nvSpPr>
          <p:cNvPr id="13" name="TextBox 12">
            <a:extLst>
              <a:ext uri="{FF2B5EF4-FFF2-40B4-BE49-F238E27FC236}">
                <a16:creationId xmlns="" xmlns:a16="http://schemas.microsoft.com/office/drawing/2014/main" id="{C10C2F1D-C43D-41C9-8ADC-6049D9D35C28}"/>
              </a:ext>
            </a:extLst>
          </p:cNvPr>
          <p:cNvSpPr txBox="1">
            <a:spLocks noChangeArrowheads="1"/>
          </p:cNvSpPr>
          <p:nvPr/>
        </p:nvSpPr>
        <p:spPr bwMode="auto">
          <a:xfrm>
            <a:off x="4981434" y="5897381"/>
            <a:ext cx="7210566" cy="954107"/>
          </a:xfrm>
          <a:prstGeom prst="rect">
            <a:avLst/>
          </a:prstGeom>
          <a:noFill/>
          <a:ln w="9525">
            <a:noFill/>
            <a:miter lim="800000"/>
            <a:headEnd/>
            <a:tailEnd/>
          </a:ln>
        </p:spPr>
        <p:txBody>
          <a:bodyPr wrap="square">
            <a:spAutoFit/>
          </a:bodyPr>
          <a:lstStyle/>
          <a:p>
            <a:r>
              <a:rPr lang="en-US" altLang="en-US" sz="2800" smtClean="0">
                <a:solidFill>
                  <a:srgbClr val="002060"/>
                </a:solidFill>
                <a:latin typeface="Arial" pitchFamily="34" charset="0"/>
                <a:cs typeface="Arial" pitchFamily="34" charset="0"/>
              </a:rPr>
              <a:t>Các bạn vừa đi vừa trò chuyện rất vui, vẻ mặt tươi cười.</a:t>
            </a:r>
            <a:endParaRPr lang="en-US" altLang="en-US" sz="2800" dirty="0">
              <a:solidFill>
                <a:srgbClr val="002060"/>
              </a:solidFill>
              <a:latin typeface="Arial" pitchFamily="34" charset="0"/>
              <a:cs typeface="Arial" pitchFamily="34" charset="0"/>
            </a:endParaRPr>
          </a:p>
        </p:txBody>
      </p:sp>
      <p:sp>
        <p:nvSpPr>
          <p:cNvPr id="6" name="Rectangle 5"/>
          <p:cNvSpPr/>
          <p:nvPr/>
        </p:nvSpPr>
        <p:spPr>
          <a:xfrm>
            <a:off x="4558352" y="2097916"/>
            <a:ext cx="7633647" cy="47535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altLang="en-US" sz="2800">
                <a:ln w="0"/>
                <a:solidFill>
                  <a:srgbClr val="C00000"/>
                </a:solidFill>
                <a:latin typeface="Arial" pitchFamily="34" charset="0"/>
                <a:cs typeface="Arial" pitchFamily="34" charset="0"/>
              </a:rPr>
              <a:t>	Trên con đường làng, có hai bạn học sinh đang đi đến trường. Các bạn vừa đi vừa trò chuyện rất vui, vẻ mặt luôn tươi cười. Phía sau, có một em nhỏ được mẹ đưa đi học. </a:t>
            </a:r>
            <a:endParaRPr lang="en-US" altLang="en-US" sz="2800" dirty="0">
              <a:ln w="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92440410"/>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2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25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25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25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10C2F1D-C43D-41C9-8ADC-6049D9D35C28}"/>
              </a:ext>
            </a:extLst>
          </p:cNvPr>
          <p:cNvSpPr txBox="1">
            <a:spLocks noChangeArrowheads="1"/>
          </p:cNvSpPr>
          <p:nvPr/>
        </p:nvSpPr>
        <p:spPr bwMode="auto">
          <a:xfrm>
            <a:off x="2128911" y="3847"/>
            <a:ext cx="8189260" cy="954107"/>
          </a:xfrm>
          <a:prstGeom prst="rect">
            <a:avLst/>
          </a:prstGeom>
          <a:noFill/>
          <a:ln w="9525">
            <a:noFill/>
            <a:miter lim="800000"/>
            <a:headEnd/>
            <a:tailEnd/>
          </a:ln>
        </p:spPr>
        <p:txBody>
          <a:bodyPr wrap="square">
            <a:spAutoFit/>
          </a:bodyPr>
          <a:lstStyle/>
          <a:p>
            <a:endParaRPr lang="en-US" altLang="en-US" sz="2800" dirty="0">
              <a:latin typeface="Arial" pitchFamily="34" charset="0"/>
              <a:cs typeface="Arial" pitchFamily="34" charset="0"/>
            </a:endParaRPr>
          </a:p>
          <a:p>
            <a:r>
              <a:rPr lang="en-US" altLang="en-US" sz="2800" u="sng" dirty="0" err="1" smtClean="0">
                <a:latin typeface="Arial" pitchFamily="34" charset="0"/>
                <a:cs typeface="Arial" pitchFamily="34" charset="0"/>
              </a:rPr>
              <a:t>Luyện</a:t>
            </a:r>
            <a:r>
              <a:rPr lang="en-US" altLang="en-US" sz="2800" u="sng" dirty="0" smtClean="0">
                <a:latin typeface="Arial" pitchFamily="34" charset="0"/>
                <a:cs typeface="Arial" pitchFamily="34" charset="0"/>
              </a:rPr>
              <a:t> </a:t>
            </a:r>
            <a:r>
              <a:rPr lang="en-US" altLang="en-US" sz="2800" u="sng" dirty="0" err="1">
                <a:latin typeface="Arial" pitchFamily="34" charset="0"/>
                <a:cs typeface="Arial" pitchFamily="34" charset="0"/>
              </a:rPr>
              <a:t>tập</a:t>
            </a:r>
            <a:r>
              <a:rPr lang="en-US" altLang="en-US" sz="2800" dirty="0">
                <a:latin typeface="Arial" pitchFamily="34" charset="0"/>
                <a:cs typeface="Arial" pitchFamily="34" charset="0"/>
              </a:rPr>
              <a:t>: </a:t>
            </a:r>
            <a:r>
              <a:rPr lang="en-US" altLang="en-US" sz="2800" dirty="0" smtClean="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
        <p:nvSpPr>
          <p:cNvPr id="3" name="TextBox 2">
            <a:extLst>
              <a:ext uri="{FF2B5EF4-FFF2-40B4-BE49-F238E27FC236}">
                <a16:creationId xmlns=""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Viết đoạn văn kể về một hoạt động</a:t>
            </a:r>
          </a:p>
          <a:p>
            <a:r>
              <a:rPr lang="en-US" altLang="en-US" sz="2800" smtClean="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pic>
        <p:nvPicPr>
          <p:cNvPr id="5" name="Content Placeholder 4"/>
          <p:cNvPicPr>
            <a:picLocks noChangeAspect="1"/>
          </p:cNvPicPr>
          <p:nvPr/>
        </p:nvPicPr>
        <p:blipFill>
          <a:blip r:embed="rId2"/>
          <a:stretch>
            <a:fillRect/>
          </a:stretch>
        </p:blipFill>
        <p:spPr>
          <a:xfrm>
            <a:off x="-17930" y="631675"/>
            <a:ext cx="0" cy="0"/>
          </a:xfrm>
          <a:prstGeom prst="rect">
            <a:avLst/>
          </a:prstGeom>
        </p:spPr>
      </p:pic>
      <p:sp>
        <p:nvSpPr>
          <p:cNvPr id="9" name="TextBox 8">
            <a:extLst>
              <a:ext uri="{FF2B5EF4-FFF2-40B4-BE49-F238E27FC236}">
                <a16:creationId xmlns="" xmlns:a16="http://schemas.microsoft.com/office/drawing/2014/main" id="{C10C2F1D-C43D-41C9-8ADC-6049D9D35C28}"/>
              </a:ext>
            </a:extLst>
          </p:cNvPr>
          <p:cNvSpPr txBox="1">
            <a:spLocks noChangeArrowheads="1"/>
          </p:cNvSpPr>
          <p:nvPr/>
        </p:nvSpPr>
        <p:spPr bwMode="auto">
          <a:xfrm>
            <a:off x="231587" y="1574696"/>
            <a:ext cx="8055647"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1. Nói về việc làm của các bạn trong mỗi tranh.</a:t>
            </a:r>
            <a:endParaRPr lang="en-US" altLang="en-US" sz="2800" dirty="0">
              <a:latin typeface="Arial" pitchFamily="34" charset="0"/>
              <a:cs typeface="Arial" pitchFamily="34" charset="0"/>
            </a:endParaRPr>
          </a:p>
        </p:txBody>
      </p:sp>
      <p:sp>
        <p:nvSpPr>
          <p:cNvPr id="7" name="TextBox 6">
            <a:extLst>
              <a:ext uri="{FF2B5EF4-FFF2-40B4-BE49-F238E27FC236}">
                <a16:creationId xmlns="" xmlns:a16="http://schemas.microsoft.com/office/drawing/2014/main" id="{C10C2F1D-C43D-41C9-8ADC-6049D9D35C28}"/>
              </a:ext>
            </a:extLst>
          </p:cNvPr>
          <p:cNvSpPr txBox="1">
            <a:spLocks noChangeArrowheads="1"/>
          </p:cNvSpPr>
          <p:nvPr/>
        </p:nvSpPr>
        <p:spPr bwMode="auto">
          <a:xfrm>
            <a:off x="4681949" y="2191438"/>
            <a:ext cx="7210567"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 Có những ai trong tranh?</a:t>
            </a:r>
            <a:endParaRPr lang="en-US" altLang="en-US" sz="2800" dirty="0">
              <a:latin typeface="Arial" pitchFamily="34" charset="0"/>
              <a:cs typeface="Arial" pitchFamily="34" charset="0"/>
            </a:endParaRPr>
          </a:p>
        </p:txBody>
      </p:sp>
      <p:sp>
        <p:nvSpPr>
          <p:cNvPr id="8" name="TextBox 7">
            <a:extLst>
              <a:ext uri="{FF2B5EF4-FFF2-40B4-BE49-F238E27FC236}">
                <a16:creationId xmlns="" xmlns:a16="http://schemas.microsoft.com/office/drawing/2014/main" id="{C10C2F1D-C43D-41C9-8ADC-6049D9D35C28}"/>
              </a:ext>
            </a:extLst>
          </p:cNvPr>
          <p:cNvSpPr txBox="1">
            <a:spLocks noChangeArrowheads="1"/>
          </p:cNvSpPr>
          <p:nvPr/>
        </p:nvSpPr>
        <p:spPr bwMode="auto">
          <a:xfrm>
            <a:off x="4981434" y="2692045"/>
            <a:ext cx="7210566" cy="523220"/>
          </a:xfrm>
          <a:prstGeom prst="rect">
            <a:avLst/>
          </a:prstGeom>
          <a:noFill/>
          <a:ln w="9525">
            <a:noFill/>
            <a:miter lim="800000"/>
            <a:headEnd/>
            <a:tailEnd/>
          </a:ln>
        </p:spPr>
        <p:txBody>
          <a:bodyPr wrap="square">
            <a:spAutoFit/>
          </a:bodyPr>
          <a:lstStyle/>
          <a:p>
            <a:r>
              <a:rPr lang="en-US" altLang="en-US" sz="2800" smtClean="0">
                <a:solidFill>
                  <a:srgbClr val="002060"/>
                </a:solidFill>
                <a:latin typeface="Arial" pitchFamily="34" charset="0"/>
                <a:cs typeface="Arial" pitchFamily="34" charset="0"/>
              </a:rPr>
              <a:t>Ba bạn học sinh.</a:t>
            </a:r>
            <a:endParaRPr lang="en-US" altLang="en-US" sz="2800" dirty="0">
              <a:solidFill>
                <a:srgbClr val="002060"/>
              </a:solidFill>
              <a:latin typeface="Arial" pitchFamily="34" charset="0"/>
              <a:cs typeface="Arial" pitchFamily="34" charset="0"/>
            </a:endParaRPr>
          </a:p>
        </p:txBody>
      </p:sp>
      <p:sp>
        <p:nvSpPr>
          <p:cNvPr id="10" name="TextBox 9">
            <a:extLst>
              <a:ext uri="{FF2B5EF4-FFF2-40B4-BE49-F238E27FC236}">
                <a16:creationId xmlns="" xmlns:a16="http://schemas.microsoft.com/office/drawing/2014/main" id="{C10C2F1D-C43D-41C9-8ADC-6049D9D35C28}"/>
              </a:ext>
            </a:extLst>
          </p:cNvPr>
          <p:cNvSpPr txBox="1">
            <a:spLocks noChangeArrowheads="1"/>
          </p:cNvSpPr>
          <p:nvPr/>
        </p:nvSpPr>
        <p:spPr bwMode="auto">
          <a:xfrm>
            <a:off x="4681949" y="3250889"/>
            <a:ext cx="7210567"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 Các bạn đang làm gì? Vì sao em biết?</a:t>
            </a:r>
            <a:endParaRPr lang="en-US" altLang="en-US" sz="2800" dirty="0">
              <a:latin typeface="Arial" pitchFamily="34" charset="0"/>
              <a:cs typeface="Arial" pitchFamily="34" charset="0"/>
            </a:endParaRPr>
          </a:p>
        </p:txBody>
      </p:sp>
      <p:sp>
        <p:nvSpPr>
          <p:cNvPr id="11" name="TextBox 10">
            <a:extLst>
              <a:ext uri="{FF2B5EF4-FFF2-40B4-BE49-F238E27FC236}">
                <a16:creationId xmlns="" xmlns:a16="http://schemas.microsoft.com/office/drawing/2014/main" id="{C10C2F1D-C43D-41C9-8ADC-6049D9D35C28}"/>
              </a:ext>
            </a:extLst>
          </p:cNvPr>
          <p:cNvSpPr txBox="1">
            <a:spLocks noChangeArrowheads="1"/>
          </p:cNvSpPr>
          <p:nvPr/>
        </p:nvSpPr>
        <p:spPr bwMode="auto">
          <a:xfrm>
            <a:off x="4981434" y="3745282"/>
            <a:ext cx="7018308" cy="1384995"/>
          </a:xfrm>
          <a:prstGeom prst="rect">
            <a:avLst/>
          </a:prstGeom>
          <a:noFill/>
          <a:ln w="9525">
            <a:noFill/>
            <a:miter lim="800000"/>
            <a:headEnd/>
            <a:tailEnd/>
          </a:ln>
        </p:spPr>
        <p:txBody>
          <a:bodyPr wrap="square">
            <a:spAutoFit/>
          </a:bodyPr>
          <a:lstStyle/>
          <a:p>
            <a:r>
              <a:rPr lang="en-US" altLang="en-US" sz="2800" smtClean="0">
                <a:solidFill>
                  <a:srgbClr val="002060"/>
                </a:solidFill>
                <a:latin typeface="Arial" pitchFamily="34" charset="0"/>
                <a:cs typeface="Arial" pitchFamily="34" charset="0"/>
              </a:rPr>
              <a:t>Các bạn đang trao đổi bài. Bạn nữ đang chỉ tay vào bài và nói. Hai bạn nam ngồi chăm chú lắng nghe.</a:t>
            </a:r>
            <a:endParaRPr lang="en-US" altLang="en-US" sz="2800" dirty="0">
              <a:solidFill>
                <a:srgbClr val="002060"/>
              </a:solidFill>
              <a:latin typeface="Arial" pitchFamily="34" charset="0"/>
              <a:cs typeface="Arial" pitchFamily="34" charset="0"/>
            </a:endParaRPr>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9969" t="17662" r="29728" b="-1"/>
          <a:stretch/>
        </p:blipFill>
        <p:spPr>
          <a:xfrm>
            <a:off x="0" y="2097915"/>
            <a:ext cx="4681949" cy="4767739"/>
          </a:xfrm>
          <a:prstGeom prst="rect">
            <a:avLst/>
          </a:prstGeom>
        </p:spPr>
      </p:pic>
      <p:sp>
        <p:nvSpPr>
          <p:cNvPr id="13" name="TextBox 12">
            <a:extLst>
              <a:ext uri="{FF2B5EF4-FFF2-40B4-BE49-F238E27FC236}">
                <a16:creationId xmlns="" xmlns:a16="http://schemas.microsoft.com/office/drawing/2014/main" id="{C10C2F1D-C43D-41C9-8ADC-6049D9D35C28}"/>
              </a:ext>
            </a:extLst>
          </p:cNvPr>
          <p:cNvSpPr txBox="1">
            <a:spLocks noChangeArrowheads="1"/>
          </p:cNvSpPr>
          <p:nvPr/>
        </p:nvSpPr>
        <p:spPr bwMode="auto">
          <a:xfrm>
            <a:off x="4681949" y="5214951"/>
            <a:ext cx="7210567"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 Theo em, các bạn là người thế nào?</a:t>
            </a:r>
            <a:endParaRPr lang="en-US" altLang="en-US" sz="2800" dirty="0">
              <a:latin typeface="Arial" pitchFamily="34" charset="0"/>
              <a:cs typeface="Arial" pitchFamily="34" charset="0"/>
            </a:endParaRPr>
          </a:p>
        </p:txBody>
      </p:sp>
      <p:sp>
        <p:nvSpPr>
          <p:cNvPr id="14" name="TextBox 13">
            <a:extLst>
              <a:ext uri="{FF2B5EF4-FFF2-40B4-BE49-F238E27FC236}">
                <a16:creationId xmlns="" xmlns:a16="http://schemas.microsoft.com/office/drawing/2014/main" id="{C10C2F1D-C43D-41C9-8ADC-6049D9D35C28}"/>
              </a:ext>
            </a:extLst>
          </p:cNvPr>
          <p:cNvSpPr txBox="1">
            <a:spLocks noChangeArrowheads="1"/>
          </p:cNvSpPr>
          <p:nvPr/>
        </p:nvSpPr>
        <p:spPr bwMode="auto">
          <a:xfrm>
            <a:off x="4981434" y="5738171"/>
            <a:ext cx="7210566" cy="954107"/>
          </a:xfrm>
          <a:prstGeom prst="rect">
            <a:avLst/>
          </a:prstGeom>
          <a:noFill/>
          <a:ln w="9525">
            <a:noFill/>
            <a:miter lim="800000"/>
            <a:headEnd/>
            <a:tailEnd/>
          </a:ln>
        </p:spPr>
        <p:txBody>
          <a:bodyPr wrap="square">
            <a:spAutoFit/>
          </a:bodyPr>
          <a:lstStyle/>
          <a:p>
            <a:r>
              <a:rPr lang="en-US" altLang="en-US" sz="2800" smtClean="0">
                <a:solidFill>
                  <a:srgbClr val="002060"/>
                </a:solidFill>
                <a:latin typeface="Arial" pitchFamily="34" charset="0"/>
                <a:cs typeface="Arial" pitchFamily="34" charset="0"/>
              </a:rPr>
              <a:t>Các bạn là những học sinh rất chăm chỉ, biết giúp đỡ nhau trong học tập.</a:t>
            </a:r>
            <a:endParaRPr lang="en-US" altLang="en-US" sz="2800" dirty="0">
              <a:solidFill>
                <a:srgbClr val="002060"/>
              </a:solidFill>
              <a:latin typeface="Arial" pitchFamily="34" charset="0"/>
              <a:cs typeface="Arial" pitchFamily="34" charset="0"/>
            </a:endParaRPr>
          </a:p>
        </p:txBody>
      </p:sp>
      <p:sp>
        <p:nvSpPr>
          <p:cNvPr id="15" name="Rectangle 14"/>
          <p:cNvSpPr/>
          <p:nvPr/>
        </p:nvSpPr>
        <p:spPr>
          <a:xfrm>
            <a:off x="4558352" y="2097916"/>
            <a:ext cx="7633647" cy="47535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altLang="en-US" sz="2800" smtClean="0">
                <a:ln w="0"/>
                <a:solidFill>
                  <a:srgbClr val="C00000"/>
                </a:solidFill>
                <a:latin typeface="Arial" pitchFamily="34" charset="0"/>
                <a:cs typeface="Arial" pitchFamily="34" charset="0"/>
              </a:rPr>
              <a:t>	Ba bạn học sinh đang trao đổi bài với nhau. Bạn nữ ở giữa đang chỉ tay vào quyển sách. Hai bạn nam ngồi chăm chú lắng nghe. Các bạn ấy là những người học sinh rất chăm chỉ, biết giúp đỡ nhau trong học tập.</a:t>
            </a:r>
            <a:endParaRPr lang="en-US" altLang="en-US" sz="2800" dirty="0">
              <a:ln w="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704142065"/>
      </p:ext>
    </p:extLst>
  </p:cSld>
  <p:clrMapOvr>
    <a:masterClrMapping/>
  </p:clrMapOvr>
  <mc:AlternateContent xmlns:mc="http://schemas.openxmlformats.org/markup-compatibility/2006" xmlns:p14="http://schemas.microsoft.com/office/powerpoint/2010/main">
    <mc:Choice Requires="p14">
      <p:transition p14:dur="1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Viết đoạn văn kể về một hoạt động</a:t>
            </a:r>
          </a:p>
          <a:p>
            <a:r>
              <a:rPr lang="en-US" altLang="en-US" sz="2800" smtClean="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463" t="16862"/>
          <a:stretch/>
        </p:blipFill>
        <p:spPr>
          <a:xfrm>
            <a:off x="0" y="2097916"/>
            <a:ext cx="12192000" cy="4195778"/>
          </a:xfrm>
          <a:prstGeom prst="rect">
            <a:avLst/>
          </a:prstGeom>
        </p:spPr>
      </p:pic>
      <p:pic>
        <p:nvPicPr>
          <p:cNvPr id="5" name="Content Placeholder 4"/>
          <p:cNvPicPr>
            <a:picLocks noChangeAspect="1"/>
          </p:cNvPicPr>
          <p:nvPr/>
        </p:nvPicPr>
        <p:blipFill>
          <a:blip r:embed="rId5"/>
          <a:stretch>
            <a:fillRect/>
          </a:stretch>
        </p:blipFill>
        <p:spPr>
          <a:xfrm>
            <a:off x="-17930" y="631675"/>
            <a:ext cx="0" cy="0"/>
          </a:xfrm>
          <a:prstGeom prst="rect">
            <a:avLst/>
          </a:prstGeom>
        </p:spPr>
      </p:pic>
      <p:sp>
        <p:nvSpPr>
          <p:cNvPr id="9" name="TextBox 8">
            <a:extLst>
              <a:ext uri="{FF2B5EF4-FFF2-40B4-BE49-F238E27FC236}">
                <a16:creationId xmlns="" xmlns:a16="http://schemas.microsoft.com/office/drawing/2014/main" id="{C10C2F1D-C43D-41C9-8ADC-6049D9D35C28}"/>
              </a:ext>
            </a:extLst>
          </p:cNvPr>
          <p:cNvSpPr txBox="1">
            <a:spLocks noChangeArrowheads="1"/>
          </p:cNvSpPr>
          <p:nvPr/>
        </p:nvSpPr>
        <p:spPr bwMode="auto">
          <a:xfrm>
            <a:off x="231587" y="1574696"/>
            <a:ext cx="8055647"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1. Nói về việc làm của các bạn trong mỗi tranh.</a:t>
            </a:r>
            <a:endParaRPr lang="en-US" altLang="en-US" sz="2800" dirty="0">
              <a:latin typeface="Arial" pitchFamily="34" charset="0"/>
              <a:cs typeface="Arial" pitchFamily="34" charset="0"/>
            </a:endParaRPr>
          </a:p>
        </p:txBody>
      </p:sp>
      <p:pic>
        <p:nvPicPr>
          <p:cNvPr id="7" name="Content Placeholder 4"/>
          <p:cNvPicPr>
            <a:picLocks noChangeAspect="1"/>
          </p:cNvPicPr>
          <p:nvPr/>
        </p:nvPicPr>
        <p:blipFill>
          <a:blip r:embed="rId5"/>
          <a:stretch>
            <a:fillRect/>
          </a:stretch>
        </p:blipFill>
        <p:spPr>
          <a:xfrm>
            <a:off x="-17930" y="631675"/>
            <a:ext cx="0" cy="0"/>
          </a:xfrm>
          <a:prstGeom prst="rect">
            <a:avLst/>
          </a:prstGeom>
        </p:spPr>
      </p:pic>
      <p:sp>
        <p:nvSpPr>
          <p:cNvPr id="8" name="Rounded Rectangle 7"/>
          <p:cNvSpPr/>
          <p:nvPr/>
        </p:nvSpPr>
        <p:spPr>
          <a:xfrm>
            <a:off x="289355" y="5956722"/>
            <a:ext cx="3752838" cy="83353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sz="2400" smtClean="0">
                <a:latin typeface="Arial" panose="020B0604020202020204" pitchFamily="34" charset="0"/>
                <a:cs typeface="Arial" panose="020B0604020202020204" pitchFamily="34" charset="0"/>
              </a:rPr>
              <a:t>Các </a:t>
            </a:r>
            <a:r>
              <a:rPr lang="en-US" sz="2400">
                <a:latin typeface="Arial" panose="020B0604020202020204" pitchFamily="34" charset="0"/>
                <a:cs typeface="Arial" panose="020B0604020202020204" pitchFamily="34" charset="0"/>
              </a:rPr>
              <a:t>bạn nhỏ đang đi </a:t>
            </a:r>
            <a:r>
              <a:rPr lang="en-US" sz="2400" smtClean="0">
                <a:latin typeface="Arial" panose="020B0604020202020204" pitchFamily="34" charset="0"/>
                <a:cs typeface="Arial" panose="020B0604020202020204" pitchFamily="34" charset="0"/>
              </a:rPr>
              <a:t>học</a:t>
            </a:r>
            <a:r>
              <a:rPr lang="en-US" sz="2400">
                <a:latin typeface="Arial" panose="020B0604020202020204" pitchFamily="34" charset="0"/>
                <a:cs typeface="Arial" panose="020B0604020202020204" pitchFamily="34" charset="0"/>
              </a:rPr>
              <a:t>.</a:t>
            </a:r>
          </a:p>
        </p:txBody>
      </p:sp>
      <p:sp>
        <p:nvSpPr>
          <p:cNvPr id="10" name="Rounded Rectangle 9"/>
          <p:cNvSpPr/>
          <p:nvPr/>
        </p:nvSpPr>
        <p:spPr>
          <a:xfrm>
            <a:off x="4520373" y="5949077"/>
            <a:ext cx="3406335" cy="84882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sz="2400" smtClean="0">
                <a:latin typeface="Arial" panose="020B0604020202020204" pitchFamily="34" charset="0"/>
                <a:cs typeface="Arial" panose="020B0604020202020204" pitchFamily="34" charset="0"/>
              </a:rPr>
              <a:t>Ba </a:t>
            </a:r>
            <a:r>
              <a:rPr lang="en-US" sz="2400">
                <a:latin typeface="Arial" panose="020B0604020202020204" pitchFamily="34" charset="0"/>
                <a:cs typeface="Arial" panose="020B0604020202020204" pitchFamily="34" charset="0"/>
              </a:rPr>
              <a:t>bạn học sinh đang </a:t>
            </a:r>
            <a:r>
              <a:rPr lang="en-US" sz="2400" smtClean="0">
                <a:latin typeface="Arial" panose="020B0604020202020204" pitchFamily="34" charset="0"/>
                <a:cs typeface="Arial" panose="020B0604020202020204" pitchFamily="34" charset="0"/>
              </a:rPr>
              <a:t>trao đổi bài.</a:t>
            </a:r>
            <a:endParaRPr lang="en-US" sz="2400">
              <a:latin typeface="Arial" panose="020B0604020202020204" pitchFamily="34" charset="0"/>
              <a:cs typeface="Arial" panose="020B0604020202020204" pitchFamily="34" charset="0"/>
            </a:endParaRPr>
          </a:p>
        </p:txBody>
      </p:sp>
      <p:sp>
        <p:nvSpPr>
          <p:cNvPr id="11" name="Rounded Rectangle 10"/>
          <p:cNvSpPr/>
          <p:nvPr/>
        </p:nvSpPr>
        <p:spPr>
          <a:xfrm>
            <a:off x="8404888" y="5888982"/>
            <a:ext cx="3695500" cy="90127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sz="2400" smtClean="0">
                <a:latin typeface="Arial" panose="020B0604020202020204" pitchFamily="34" charset="0"/>
                <a:cs typeface="Arial" panose="020B0604020202020204" pitchFamily="34" charset="0"/>
              </a:rPr>
              <a:t>Các </a:t>
            </a:r>
            <a:r>
              <a:rPr lang="en-US" sz="2400">
                <a:latin typeface="Arial" panose="020B0604020202020204" pitchFamily="34" charset="0"/>
                <a:cs typeface="Arial" panose="020B0604020202020204" pitchFamily="34" charset="0"/>
              </a:rPr>
              <a:t>bạn học sinh đang </a:t>
            </a:r>
            <a:r>
              <a:rPr lang="en-US" sz="2400" smtClean="0">
                <a:latin typeface="Arial" panose="020B0604020202020204" pitchFamily="34" charset="0"/>
                <a:cs typeface="Arial" panose="020B0604020202020204" pitchFamily="34" charset="0"/>
              </a:rPr>
              <a:t>vui chơi </a:t>
            </a:r>
            <a:r>
              <a:rPr lang="en-US" sz="2400">
                <a:latin typeface="Arial" panose="020B0604020202020204" pitchFamily="34" charset="0"/>
                <a:cs typeface="Arial" panose="020B0604020202020204" pitchFamily="34" charset="0"/>
              </a:rPr>
              <a:t>trên sân </a:t>
            </a:r>
            <a:r>
              <a:rPr lang="en-US" sz="2400" smtClean="0">
                <a:latin typeface="Arial" panose="020B0604020202020204" pitchFamily="34" charset="0"/>
                <a:cs typeface="Arial" panose="020B0604020202020204" pitchFamily="34" charset="0"/>
              </a:rPr>
              <a:t>trường.</a:t>
            </a:r>
            <a:endParaRPr lang="en-US" sz="2400">
              <a:latin typeface="Arial" panose="020B0604020202020204" pitchFamily="34" charset="0"/>
              <a:cs typeface="Arial" panose="020B0604020202020204" pitchFamily="34" charset="0"/>
            </a:endParaRPr>
          </a:p>
        </p:txBody>
      </p:sp>
      <p:sp>
        <p:nvSpPr>
          <p:cNvPr id="12" name="Rectangle 11"/>
          <p:cNvSpPr/>
          <p:nvPr/>
        </p:nvSpPr>
        <p:spPr>
          <a:xfrm>
            <a:off x="0" y="5869972"/>
            <a:ext cx="12192000" cy="9279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smtClean="0">
                <a:ln w="0"/>
                <a:solidFill>
                  <a:schemeClr val="tx1"/>
                </a:solidFill>
                <a:latin typeface="Arial" pitchFamily="34" charset="0"/>
                <a:cs typeface="Arial" pitchFamily="34" charset="0"/>
              </a:rPr>
              <a:t>Qua ba bức tranh này, em có nhận xét gì về các bạn nhỏ? </a:t>
            </a:r>
            <a:endParaRPr lang="en-US" altLang="en-US" sz="2800" dirty="0">
              <a:ln w="0"/>
              <a:solidFill>
                <a:schemeClr val="tx1"/>
              </a:solidFill>
              <a:latin typeface="Arial" pitchFamily="34" charset="0"/>
              <a:cs typeface="Arial" pitchFamily="34" charset="0"/>
            </a:endParaRPr>
          </a:p>
        </p:txBody>
      </p:sp>
      <p:sp>
        <p:nvSpPr>
          <p:cNvPr id="13" name="Rectangle 12"/>
          <p:cNvSpPr/>
          <p:nvPr/>
        </p:nvSpPr>
        <p:spPr>
          <a:xfrm>
            <a:off x="0" y="5862328"/>
            <a:ext cx="12192000" cy="9279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smtClean="0">
                <a:ln w="0"/>
                <a:solidFill>
                  <a:schemeClr val="tx1"/>
                </a:solidFill>
                <a:latin typeface="Arial" pitchFamily="34" charset="0"/>
                <a:cs typeface="Arial" pitchFamily="34" charset="0"/>
              </a:rPr>
              <a:t>Các bạn nhỏ cùng nhau học tập, vui chơi rất vui vẻ và đoàn kết.  </a:t>
            </a:r>
            <a:endParaRPr lang="en-US" altLang="en-US" sz="2800" dirty="0">
              <a:ln w="0"/>
              <a:solidFill>
                <a:schemeClr val="tx1"/>
              </a:solidFill>
              <a:latin typeface="Arial" pitchFamily="34" charset="0"/>
              <a:cs typeface="Arial" pitchFamily="34" charset="0"/>
            </a:endParaRPr>
          </a:p>
        </p:txBody>
      </p:sp>
      <p:sp>
        <p:nvSpPr>
          <p:cNvPr id="6" name="Rectangle 5"/>
          <p:cNvSpPr/>
          <p:nvPr/>
        </p:nvSpPr>
        <p:spPr>
          <a:xfrm>
            <a:off x="1854558" y="437884"/>
            <a:ext cx="5273135" cy="523220"/>
          </a:xfrm>
          <a:prstGeom prst="rect">
            <a:avLst/>
          </a:prstGeom>
        </p:spPr>
        <p:txBody>
          <a:bodyPr wrap="square">
            <a:spAutoFit/>
          </a:bodyPr>
          <a:lstStyle/>
          <a:p>
            <a:pPr lvl="0"/>
            <a:r>
              <a:rPr lang="en-US" altLang="en-US" sz="2800" u="sng" dirty="0" err="1">
                <a:solidFill>
                  <a:prstClr val="black"/>
                </a:solidFill>
                <a:latin typeface="Arial" pitchFamily="34" charset="0"/>
                <a:cs typeface="Arial" pitchFamily="34" charset="0"/>
              </a:rPr>
              <a:t>Luyện</a:t>
            </a:r>
            <a:r>
              <a:rPr lang="en-US" altLang="en-US" sz="2800" u="sng" dirty="0">
                <a:solidFill>
                  <a:prstClr val="black"/>
                </a:solidFill>
                <a:latin typeface="Arial" pitchFamily="34" charset="0"/>
                <a:cs typeface="Arial" pitchFamily="34" charset="0"/>
              </a:rPr>
              <a:t> </a:t>
            </a:r>
            <a:r>
              <a:rPr lang="en-US" altLang="en-US" sz="2800" u="sng" dirty="0" err="1">
                <a:solidFill>
                  <a:prstClr val="black"/>
                </a:solidFill>
                <a:latin typeface="Arial" pitchFamily="34" charset="0"/>
                <a:cs typeface="Arial" pitchFamily="34" charset="0"/>
              </a:rPr>
              <a:t>tập</a:t>
            </a:r>
            <a:r>
              <a:rPr lang="en-US" altLang="en-US" sz="2800" dirty="0">
                <a:solidFill>
                  <a:prstClr val="black"/>
                </a:solidFill>
                <a:latin typeface="Arial" pitchFamily="34" charset="0"/>
                <a:cs typeface="Arial" pitchFamily="34" charset="0"/>
              </a:rPr>
              <a:t>: </a:t>
            </a:r>
            <a:r>
              <a:rPr lang="en-US" altLang="en-US" sz="2800" dirty="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17656974"/>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10C2F1D-C43D-41C9-8ADC-6049D9D35C28}"/>
              </a:ext>
            </a:extLst>
          </p:cNvPr>
          <p:cNvSpPr txBox="1">
            <a:spLocks noChangeArrowheads="1"/>
          </p:cNvSpPr>
          <p:nvPr/>
        </p:nvSpPr>
        <p:spPr bwMode="auto">
          <a:xfrm>
            <a:off x="2128911" y="3847"/>
            <a:ext cx="8189260" cy="954107"/>
          </a:xfrm>
          <a:prstGeom prst="rect">
            <a:avLst/>
          </a:prstGeom>
          <a:noFill/>
          <a:ln w="9525">
            <a:noFill/>
            <a:miter lim="800000"/>
            <a:headEnd/>
            <a:tailEnd/>
          </a:ln>
        </p:spPr>
        <p:txBody>
          <a:bodyPr wrap="square">
            <a:spAutoFit/>
          </a:bodyPr>
          <a:lstStyle/>
          <a:p>
            <a:endParaRPr lang="en-US" altLang="en-US" sz="2800" dirty="0">
              <a:latin typeface="Arial" pitchFamily="34" charset="0"/>
              <a:cs typeface="Arial" pitchFamily="34" charset="0"/>
            </a:endParaRPr>
          </a:p>
          <a:p>
            <a:r>
              <a:rPr lang="en-US" altLang="en-US" sz="2800" u="sng" dirty="0" err="1" smtClean="0">
                <a:latin typeface="Arial" pitchFamily="34" charset="0"/>
                <a:cs typeface="Arial" pitchFamily="34" charset="0"/>
              </a:rPr>
              <a:t>Luyện</a:t>
            </a:r>
            <a:r>
              <a:rPr lang="en-US" altLang="en-US" sz="2800" u="sng" dirty="0" smtClean="0">
                <a:latin typeface="Arial" pitchFamily="34" charset="0"/>
                <a:cs typeface="Arial" pitchFamily="34" charset="0"/>
              </a:rPr>
              <a:t> </a:t>
            </a:r>
            <a:r>
              <a:rPr lang="en-US" altLang="en-US" sz="2800" u="sng" dirty="0" err="1">
                <a:latin typeface="Arial" pitchFamily="34" charset="0"/>
                <a:cs typeface="Arial" pitchFamily="34" charset="0"/>
              </a:rPr>
              <a:t>tập</a:t>
            </a:r>
            <a:r>
              <a:rPr lang="en-US" altLang="en-US" sz="2800" dirty="0">
                <a:latin typeface="Arial" pitchFamily="34" charset="0"/>
                <a:cs typeface="Arial" pitchFamily="34" charset="0"/>
              </a:rPr>
              <a:t>: </a:t>
            </a:r>
            <a:r>
              <a:rPr lang="en-US" altLang="en-US" sz="2800" dirty="0" smtClean="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
        <p:nvSpPr>
          <p:cNvPr id="3" name="TextBox 2">
            <a:extLst>
              <a:ext uri="{FF2B5EF4-FFF2-40B4-BE49-F238E27FC236}">
                <a16:creationId xmlns=""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Viết đoạn văn kể về một hoạt động</a:t>
            </a:r>
          </a:p>
          <a:p>
            <a:r>
              <a:rPr lang="en-US" altLang="en-US" sz="2800" smtClean="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pic>
        <p:nvPicPr>
          <p:cNvPr id="5" name="Content Placeholder 4"/>
          <p:cNvPicPr>
            <a:picLocks noChangeAspect="1"/>
          </p:cNvPicPr>
          <p:nvPr/>
        </p:nvPicPr>
        <p:blipFill>
          <a:blip r:embed="rId2"/>
          <a:stretch>
            <a:fillRect/>
          </a:stretch>
        </p:blipFill>
        <p:spPr>
          <a:xfrm>
            <a:off x="-17930" y="631675"/>
            <a:ext cx="0" cy="0"/>
          </a:xfrm>
          <a:prstGeom prst="rect">
            <a:avLst/>
          </a:prstGeom>
        </p:spPr>
      </p:pic>
      <p:sp>
        <p:nvSpPr>
          <p:cNvPr id="9" name="TextBox 8">
            <a:extLst>
              <a:ext uri="{FF2B5EF4-FFF2-40B4-BE49-F238E27FC236}">
                <a16:creationId xmlns="" xmlns:a16="http://schemas.microsoft.com/office/drawing/2014/main" id="{C10C2F1D-C43D-41C9-8ADC-6049D9D35C28}"/>
              </a:ext>
            </a:extLst>
          </p:cNvPr>
          <p:cNvSpPr txBox="1">
            <a:spLocks noChangeArrowheads="1"/>
          </p:cNvSpPr>
          <p:nvPr/>
        </p:nvSpPr>
        <p:spPr bwMode="auto">
          <a:xfrm>
            <a:off x="55542" y="1412884"/>
            <a:ext cx="11355362"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2. Viết 3 – 4 câu kể về một hoạt động em tham gia cùng các bạn.</a:t>
            </a:r>
            <a:endParaRPr lang="en-US" altLang="en-US" sz="2800" dirty="0">
              <a:latin typeface="Arial" pitchFamily="34" charset="0"/>
              <a:cs typeface="Arial" pitchFamily="34" charset="0"/>
            </a:endParaRPr>
          </a:p>
        </p:txBody>
      </p:sp>
      <p:pic>
        <p:nvPicPr>
          <p:cNvPr id="7" name="Content Placeholder 4"/>
          <p:cNvPicPr>
            <a:picLocks noChangeAspect="1"/>
          </p:cNvPicPr>
          <p:nvPr/>
        </p:nvPicPr>
        <p:blipFill>
          <a:blip r:embed="rId2"/>
          <a:stretch>
            <a:fillRect/>
          </a:stretch>
        </p:blipFill>
        <p:spPr>
          <a:xfrm>
            <a:off x="-17930" y="631675"/>
            <a:ext cx="0" cy="0"/>
          </a:xfrm>
          <a:prstGeom prst="rect">
            <a:avLst/>
          </a:prstGeom>
        </p:spPr>
      </p:pic>
      <p:sp>
        <p:nvSpPr>
          <p:cNvPr id="12" name="TextBox 11">
            <a:extLst>
              <a:ext uri="{FF2B5EF4-FFF2-40B4-BE49-F238E27FC236}">
                <a16:creationId xmlns="" xmlns:a16="http://schemas.microsoft.com/office/drawing/2014/main" id="{C10C2F1D-C43D-41C9-8ADC-6049D9D35C28}"/>
              </a:ext>
            </a:extLst>
          </p:cNvPr>
          <p:cNvSpPr txBox="1">
            <a:spLocks noChangeArrowheads="1"/>
          </p:cNvSpPr>
          <p:nvPr/>
        </p:nvSpPr>
        <p:spPr bwMode="auto">
          <a:xfrm>
            <a:off x="155312" y="2002879"/>
            <a:ext cx="11003272"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 Em đã tham gia hoạt động gì cùng các bạn?</a:t>
            </a:r>
            <a:endParaRPr lang="en-US" altLang="en-US" sz="2800" dirty="0">
              <a:latin typeface="Arial" pitchFamily="34" charset="0"/>
              <a:cs typeface="Arial" pitchFamily="34" charset="0"/>
            </a:endParaRPr>
          </a:p>
        </p:txBody>
      </p:sp>
      <p:sp>
        <p:nvSpPr>
          <p:cNvPr id="13" name="TextBox 12">
            <a:extLst>
              <a:ext uri="{FF2B5EF4-FFF2-40B4-BE49-F238E27FC236}">
                <a16:creationId xmlns="" xmlns:a16="http://schemas.microsoft.com/office/drawing/2014/main" id="{C10C2F1D-C43D-41C9-8ADC-6049D9D35C28}"/>
              </a:ext>
            </a:extLst>
          </p:cNvPr>
          <p:cNvSpPr txBox="1">
            <a:spLocks noChangeArrowheads="1"/>
          </p:cNvSpPr>
          <p:nvPr/>
        </p:nvSpPr>
        <p:spPr bwMode="auto">
          <a:xfrm>
            <a:off x="0" y="2491862"/>
            <a:ext cx="12136458" cy="523220"/>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    học tập, thảo luận nhóm, tham gia câu lạc bộ, vui chơi, đi dã ngoại,...</a:t>
            </a:r>
            <a:endParaRPr lang="en-US" altLang="en-US" sz="2800" dirty="0">
              <a:solidFill>
                <a:srgbClr val="FF0000"/>
              </a:solidFill>
              <a:latin typeface="Arial" pitchFamily="34" charset="0"/>
              <a:cs typeface="Arial" pitchFamily="34" charset="0"/>
            </a:endParaRPr>
          </a:p>
        </p:txBody>
      </p:sp>
      <p:sp>
        <p:nvSpPr>
          <p:cNvPr id="14" name="TextBox 13">
            <a:extLst>
              <a:ext uri="{FF2B5EF4-FFF2-40B4-BE49-F238E27FC236}">
                <a16:creationId xmlns="" xmlns:a16="http://schemas.microsoft.com/office/drawing/2014/main" id="{C10C2F1D-C43D-41C9-8ADC-6049D9D35C28}"/>
              </a:ext>
            </a:extLst>
          </p:cNvPr>
          <p:cNvSpPr txBox="1">
            <a:spLocks noChangeArrowheads="1"/>
          </p:cNvSpPr>
          <p:nvPr/>
        </p:nvSpPr>
        <p:spPr bwMode="auto">
          <a:xfrm>
            <a:off x="155312" y="3051841"/>
            <a:ext cx="11003272"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 Hoạt động đó diễn ra ở đâu? Có những bạn nào cùng tham gia?</a:t>
            </a:r>
            <a:endParaRPr lang="en-US" altLang="en-US" sz="2800" dirty="0">
              <a:latin typeface="Arial" pitchFamily="34" charset="0"/>
              <a:cs typeface="Arial" pitchFamily="34" charset="0"/>
            </a:endParaRPr>
          </a:p>
        </p:txBody>
      </p:sp>
      <p:sp>
        <p:nvSpPr>
          <p:cNvPr id="15" name="TextBox 14">
            <a:extLst>
              <a:ext uri="{FF2B5EF4-FFF2-40B4-BE49-F238E27FC236}">
                <a16:creationId xmlns="" xmlns:a16="http://schemas.microsoft.com/office/drawing/2014/main" id="{C10C2F1D-C43D-41C9-8ADC-6049D9D35C28}"/>
              </a:ext>
            </a:extLst>
          </p:cNvPr>
          <p:cNvSpPr txBox="1">
            <a:spLocks noChangeArrowheads="1"/>
          </p:cNvSpPr>
          <p:nvPr/>
        </p:nvSpPr>
        <p:spPr bwMode="auto">
          <a:xfrm>
            <a:off x="338192" y="3530594"/>
            <a:ext cx="11853808" cy="523220"/>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trong lớp học, trên sân trường, câu lạc bộ, công viên, khu du lịch, … </a:t>
            </a:r>
            <a:endParaRPr lang="en-US" altLang="en-US" sz="2800" dirty="0">
              <a:solidFill>
                <a:srgbClr val="FF0000"/>
              </a:solidFill>
              <a:latin typeface="Arial" pitchFamily="34" charset="0"/>
              <a:cs typeface="Arial" pitchFamily="34" charset="0"/>
            </a:endParaRPr>
          </a:p>
        </p:txBody>
      </p:sp>
      <p:sp>
        <p:nvSpPr>
          <p:cNvPr id="16" name="TextBox 15">
            <a:extLst>
              <a:ext uri="{FF2B5EF4-FFF2-40B4-BE49-F238E27FC236}">
                <a16:creationId xmlns="" xmlns:a16="http://schemas.microsoft.com/office/drawing/2014/main" id="{C10C2F1D-C43D-41C9-8ADC-6049D9D35C28}"/>
              </a:ext>
            </a:extLst>
          </p:cNvPr>
          <p:cNvSpPr txBox="1">
            <a:spLocks noChangeArrowheads="1"/>
          </p:cNvSpPr>
          <p:nvPr/>
        </p:nvSpPr>
        <p:spPr bwMode="auto">
          <a:xfrm>
            <a:off x="155312" y="4112423"/>
            <a:ext cx="11003272"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 Em và các đã làm những việc gì?</a:t>
            </a:r>
            <a:endParaRPr lang="en-US" altLang="en-US" sz="2800" dirty="0">
              <a:latin typeface="Arial" pitchFamily="34" charset="0"/>
              <a:cs typeface="Arial" pitchFamily="34" charset="0"/>
            </a:endParaRPr>
          </a:p>
        </p:txBody>
      </p:sp>
      <p:sp>
        <p:nvSpPr>
          <p:cNvPr id="17" name="TextBox 16">
            <a:extLst>
              <a:ext uri="{FF2B5EF4-FFF2-40B4-BE49-F238E27FC236}">
                <a16:creationId xmlns="" xmlns:a16="http://schemas.microsoft.com/office/drawing/2014/main" id="{C10C2F1D-C43D-41C9-8ADC-6049D9D35C28}"/>
              </a:ext>
            </a:extLst>
          </p:cNvPr>
          <p:cNvSpPr txBox="1">
            <a:spLocks noChangeArrowheads="1"/>
          </p:cNvSpPr>
          <p:nvPr/>
        </p:nvSpPr>
        <p:spPr bwMode="auto">
          <a:xfrm>
            <a:off x="338192" y="4638332"/>
            <a:ext cx="12036688" cy="954107"/>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vẽ tranh, tập múa, tập hát, trao đổi với bạn trong nhóm, đá bóng, đá cầu, biểu diễn văn nghệ, khám phá thiên nhiên, chăm sóc cây cối, …</a:t>
            </a:r>
            <a:endParaRPr lang="en-US" altLang="en-US" sz="2800" dirty="0">
              <a:solidFill>
                <a:srgbClr val="FF0000"/>
              </a:solidFill>
              <a:latin typeface="Arial" pitchFamily="34" charset="0"/>
              <a:cs typeface="Arial" pitchFamily="34" charset="0"/>
            </a:endParaRPr>
          </a:p>
        </p:txBody>
      </p:sp>
      <p:sp>
        <p:nvSpPr>
          <p:cNvPr id="18" name="TextBox 17">
            <a:extLst>
              <a:ext uri="{FF2B5EF4-FFF2-40B4-BE49-F238E27FC236}">
                <a16:creationId xmlns="" xmlns:a16="http://schemas.microsoft.com/office/drawing/2014/main" id="{C10C2F1D-C43D-41C9-8ADC-6049D9D35C28}"/>
              </a:ext>
            </a:extLst>
          </p:cNvPr>
          <p:cNvSpPr txBox="1">
            <a:spLocks noChangeArrowheads="1"/>
          </p:cNvSpPr>
          <p:nvPr/>
        </p:nvSpPr>
        <p:spPr bwMode="auto">
          <a:xfrm>
            <a:off x="155312" y="5634317"/>
            <a:ext cx="11003272" cy="523220"/>
          </a:xfrm>
          <a:prstGeom prst="rect">
            <a:avLst/>
          </a:prstGeom>
          <a:noFill/>
          <a:ln w="9525">
            <a:noFill/>
            <a:miter lim="800000"/>
            <a:headEnd/>
            <a:tailEnd/>
          </a:ln>
        </p:spPr>
        <p:txBody>
          <a:bodyPr wrap="square">
            <a:spAutoFit/>
          </a:bodyPr>
          <a:lstStyle/>
          <a:p>
            <a:r>
              <a:rPr lang="en-US" altLang="en-US" sz="2800" smtClean="0">
                <a:latin typeface="Arial" pitchFamily="34" charset="0"/>
                <a:cs typeface="Arial" pitchFamily="34" charset="0"/>
              </a:rPr>
              <a:t>- Em cảm thấy thế nào khi tham gia hoạt động đó?</a:t>
            </a:r>
            <a:endParaRPr lang="en-US" altLang="en-US" sz="2800" dirty="0">
              <a:latin typeface="Arial" pitchFamily="34" charset="0"/>
              <a:cs typeface="Arial" pitchFamily="34" charset="0"/>
            </a:endParaRPr>
          </a:p>
        </p:txBody>
      </p:sp>
      <p:sp>
        <p:nvSpPr>
          <p:cNvPr id="19" name="TextBox 18">
            <a:extLst>
              <a:ext uri="{FF2B5EF4-FFF2-40B4-BE49-F238E27FC236}">
                <a16:creationId xmlns="" xmlns:a16="http://schemas.microsoft.com/office/drawing/2014/main" id="{C10C2F1D-C43D-41C9-8ADC-6049D9D35C28}"/>
              </a:ext>
            </a:extLst>
          </p:cNvPr>
          <p:cNvSpPr txBox="1">
            <a:spLocks noChangeArrowheads="1"/>
          </p:cNvSpPr>
          <p:nvPr/>
        </p:nvSpPr>
        <p:spPr bwMode="auto">
          <a:xfrm>
            <a:off x="205197" y="6157537"/>
            <a:ext cx="12036688" cy="523220"/>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  vui vẻ, thích thú, hào hứng, thoải mái, thú vị, hạnh phúc, …</a:t>
            </a:r>
            <a:endParaRPr lang="en-US" alt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043450111"/>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487" y="523220"/>
            <a:ext cx="11662468" cy="6334780"/>
          </a:xfrm>
          <a:prstGeom prst="rect">
            <a:avLst/>
          </a:prstGeom>
        </p:spPr>
      </p:pic>
      <p:sp>
        <p:nvSpPr>
          <p:cNvPr id="3" name="TextBox 2">
            <a:extLst>
              <a:ext uri="{FF2B5EF4-FFF2-40B4-BE49-F238E27FC236}">
                <a16:creationId xmlns="" xmlns:a16="http://schemas.microsoft.com/office/drawing/2014/main" id="{C10C2F1D-C43D-41C9-8ADC-6049D9D35C28}"/>
              </a:ext>
            </a:extLst>
          </p:cNvPr>
          <p:cNvSpPr txBox="1">
            <a:spLocks noChangeArrowheads="1"/>
          </p:cNvSpPr>
          <p:nvPr/>
        </p:nvSpPr>
        <p:spPr bwMode="auto">
          <a:xfrm>
            <a:off x="0" y="0"/>
            <a:ext cx="12192000" cy="523220"/>
          </a:xfrm>
          <a:prstGeom prst="rect">
            <a:avLst/>
          </a:prstGeom>
          <a:noFill/>
          <a:ln w="9525">
            <a:noFill/>
            <a:miter lim="800000"/>
            <a:headEnd/>
            <a:tailEnd/>
          </a:ln>
        </p:spPr>
        <p:txBody>
          <a:bodyPr wrap="square">
            <a:spAutoFit/>
          </a:bodyPr>
          <a:lstStyle/>
          <a:p>
            <a:pPr algn="ctr"/>
            <a:r>
              <a:rPr lang="en-US" altLang="en-US" sz="2800" smtClean="0">
                <a:latin typeface="Arial" pitchFamily="34" charset="0"/>
                <a:cs typeface="Arial" pitchFamily="34" charset="0"/>
              </a:rPr>
              <a:t>Hãy cùng xem video về các hoạt động thường diễn ra ở một trường học.</a:t>
            </a:r>
            <a:endParaRPr lang="en-US" altLang="en-US" sz="2800" dirty="0">
              <a:latin typeface="Arial" pitchFamily="34" charset="0"/>
              <a:cs typeface="Arial" pitchFamily="34" charset="0"/>
            </a:endParaRPr>
          </a:p>
        </p:txBody>
      </p:sp>
    </p:spTree>
    <p:extLst>
      <p:ext uri="{BB962C8B-B14F-4D97-AF65-F5344CB8AC3E}">
        <p14:creationId xmlns:p14="http://schemas.microsoft.com/office/powerpoint/2010/main" val="63798252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0370" y="0"/>
            <a:ext cx="9155226" cy="5970255"/>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12282" y="1986258"/>
            <a:ext cx="3558966" cy="2947736"/>
          </a:xfrm>
          <a:prstGeom prst="rect">
            <a:avLst/>
          </a:prstGeom>
        </p:spPr>
      </p:pic>
      <p:sp>
        <p:nvSpPr>
          <p:cNvPr id="2" name="Rounded Rectangle 1"/>
          <p:cNvSpPr/>
          <p:nvPr/>
        </p:nvSpPr>
        <p:spPr>
          <a:xfrm>
            <a:off x="4735772" y="2142698"/>
            <a:ext cx="5186149" cy="263401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b="1" smtClean="0">
                <a:solidFill>
                  <a:srgbClr val="FF0000"/>
                </a:solidFill>
                <a:latin typeface="Arial" panose="020B0604020202020204" pitchFamily="34" charset="0"/>
                <a:cs typeface="Arial" panose="020B0604020202020204" pitchFamily="34" charset="0"/>
              </a:rPr>
              <a:t>Vở bài tập Tiếng Việt</a:t>
            </a:r>
          </a:p>
          <a:p>
            <a:r>
              <a:rPr lang="en-US" sz="3600" b="1" smtClean="0">
                <a:solidFill>
                  <a:srgbClr val="FF0000"/>
                </a:solidFill>
                <a:latin typeface="Arial" panose="020B0604020202020204" pitchFamily="34" charset="0"/>
                <a:cs typeface="Arial" panose="020B0604020202020204" pitchFamily="34" charset="0"/>
              </a:rPr>
              <a:t>Trang 43</a:t>
            </a:r>
            <a:endParaRPr lang="en-US" sz="3600" b="1">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028" y="1428739"/>
            <a:ext cx="11957972" cy="5262979"/>
          </a:xfrm>
          <a:prstGeom prst="rect">
            <a:avLst/>
          </a:prstGeom>
          <a:noFill/>
        </p:spPr>
        <p:txBody>
          <a:bodyPr wrap="square" rtlCol="0">
            <a:spAutoFit/>
          </a:bodyPr>
          <a:lstStyle/>
          <a:p>
            <a:pPr>
              <a:lnSpc>
                <a:spcPct val="150000"/>
              </a:lnSpc>
            </a:pPr>
            <a:r>
              <a:rPr lang="en-US" sz="2800" dirty="0" smtClean="0">
                <a:latin typeface="Arial" panose="020B0604020202020204" pitchFamily="34" charset="0"/>
                <a:cs typeface="Arial" panose="020B0604020202020204" pitchFamily="34" charset="0"/>
              </a:rPr>
              <a:t>9. </a:t>
            </a:r>
            <a:r>
              <a:rPr lang="en-US" sz="2800" dirty="0" err="1" smtClean="0">
                <a:latin typeface="Arial" panose="020B0604020202020204" pitchFamily="34" charset="0"/>
                <a:cs typeface="Arial" panose="020B0604020202020204" pitchFamily="34" charset="0"/>
              </a:rPr>
              <a:t>Viết</a:t>
            </a:r>
            <a:r>
              <a:rPr lang="en-US" sz="2800" dirty="0" smtClean="0">
                <a:latin typeface="Arial" panose="020B0604020202020204" pitchFamily="34" charset="0"/>
                <a:cs typeface="Arial" panose="020B0604020202020204" pitchFamily="34" charset="0"/>
              </a:rPr>
              <a:t> 3 – 4 </a:t>
            </a:r>
            <a:r>
              <a:rPr lang="en-US" sz="2800" dirty="0" err="1" smtClean="0">
                <a:latin typeface="Arial" panose="020B0604020202020204" pitchFamily="34" charset="0"/>
                <a:cs typeface="Arial" panose="020B0604020202020204" pitchFamily="34" charset="0"/>
              </a:rPr>
              <a:t>câu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kể</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về</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một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hoạt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động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em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tham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bạn</a:t>
            </a:r>
            <a:r>
              <a:rPr lang="en-US" sz="2800" dirty="0" smtClean="0">
                <a:latin typeface="Arial" panose="020B0604020202020204" pitchFamily="34" charset="0"/>
                <a:cs typeface="Arial" panose="020B0604020202020204" pitchFamily="34" charset="0"/>
              </a:rPr>
              <a:t>.</a:t>
            </a:r>
          </a:p>
          <a:p>
            <a:pPr>
              <a:lnSpc>
                <a:spcPct val="150000"/>
              </a:lnSpc>
            </a:pP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G: - </a:t>
            </a:r>
            <a:r>
              <a:rPr lang="en-US" sz="2800" dirty="0" err="1" smtClean="0">
                <a:latin typeface="Arial" panose="020B0604020202020204" pitchFamily="34" charset="0"/>
                <a:cs typeface="Arial" panose="020B0604020202020204" pitchFamily="34" charset="0"/>
              </a:rPr>
              <a:t>Em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tham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hoạt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động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gì</a:t>
            </a:r>
            <a:r>
              <a:rPr lang="en-US" sz="2800" dirty="0" smtClean="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Hoạt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động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diễn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ra</a:t>
            </a:r>
            <a:r>
              <a:rPr lang="en-US" sz="2800" dirty="0" smtClean="0">
                <a:latin typeface="Arial" panose="020B0604020202020204" pitchFamily="34" charset="0"/>
                <a:cs typeface="Arial" panose="020B0604020202020204" pitchFamily="34" charset="0"/>
              </a:rPr>
              <a:t> ở </a:t>
            </a:r>
            <a:r>
              <a:rPr lang="en-US" sz="2800" dirty="0" err="1" smtClean="0">
                <a:latin typeface="Arial" panose="020B0604020202020204" pitchFamily="34" charset="0"/>
                <a:cs typeface="Arial" panose="020B0604020202020204" pitchFamily="34" charset="0"/>
              </a:rPr>
              <a:t>đâu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những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tham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gia</a:t>
            </a:r>
            <a:r>
              <a:rPr lang="en-US" sz="2800" dirty="0" smtClean="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Em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làm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những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gì</a:t>
            </a:r>
            <a:r>
              <a:rPr lang="en-US" sz="2800" dirty="0" smtClean="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Em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cảm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thấy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thế</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tham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hoạt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động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đó</a:t>
            </a:r>
            <a:r>
              <a:rPr lang="en-US" sz="2800" dirty="0" smtClean="0">
                <a:latin typeface="Arial" panose="020B0604020202020204" pitchFamily="34" charset="0"/>
                <a:cs typeface="Arial" panose="020B0604020202020204" pitchFamily="34" charset="0"/>
              </a:rPr>
              <a:t>?</a:t>
            </a:r>
          </a:p>
          <a:p>
            <a:r>
              <a:rPr lang="en-US" sz="2800" dirty="0" smtClean="0">
                <a:latin typeface="Arial" panose="020B0604020202020204" pitchFamily="34" charset="0"/>
                <a:cs typeface="Arial" panose="020B0604020202020204" pitchFamily="34" charset="0"/>
              </a:rPr>
              <a:t>………………………………………………………………………………………</a:t>
            </a:r>
          </a:p>
          <a:p>
            <a:r>
              <a:rPr lang="en-US" sz="2800" dirty="0" smtClean="0">
                <a:latin typeface="Arial" panose="020B0604020202020204" pitchFamily="34" charset="0"/>
                <a:cs typeface="Arial" panose="020B0604020202020204" pitchFamily="34" charset="0"/>
              </a:rPr>
              <a:t>………………………………………………………………………………………………………………………………………………………………………………</a:t>
            </a:r>
          </a:p>
          <a:p>
            <a:r>
              <a:rPr lang="en-US" sz="2800" dirty="0" smtClean="0">
                <a:latin typeface="Arial" panose="020B0604020202020204" pitchFamily="34" charset="0"/>
                <a:cs typeface="Arial" panose="020B0604020202020204" pitchFamily="34" charset="0"/>
              </a:rPr>
              <a:t>………………………………………………………………………………………………………………………………………………………………………………</a:t>
            </a:r>
          </a:p>
          <a:p>
            <a:r>
              <a:rPr lang="en-US" sz="2800" dirty="0" smtClean="0">
                <a:latin typeface="Arial" panose="020B0604020202020204" pitchFamily="34" charset="0"/>
                <a:cs typeface="Arial" panose="020B0604020202020204" pitchFamily="34" charset="0"/>
              </a:rPr>
              <a:t>………………………………………………………………………………………</a:t>
            </a:r>
          </a:p>
        </p:txBody>
      </p:sp>
      <p:sp>
        <p:nvSpPr>
          <p:cNvPr id="4" name="TextBox 3">
            <a:extLst>
              <a:ext uri="{FF2B5EF4-FFF2-40B4-BE49-F238E27FC236}">
                <a16:creationId xmlns="" xmlns:a16="http://schemas.microsoft.com/office/drawing/2014/main" id="{C10C2F1D-C43D-41C9-8ADC-6049D9D35C28}"/>
              </a:ext>
            </a:extLst>
          </p:cNvPr>
          <p:cNvSpPr txBox="1">
            <a:spLocks noChangeArrowheads="1"/>
          </p:cNvSpPr>
          <p:nvPr/>
        </p:nvSpPr>
        <p:spPr bwMode="auto">
          <a:xfrm>
            <a:off x="2128911" y="3847"/>
            <a:ext cx="8189260" cy="954107"/>
          </a:xfrm>
          <a:prstGeom prst="rect">
            <a:avLst/>
          </a:prstGeom>
          <a:noFill/>
          <a:ln w="9525">
            <a:noFill/>
            <a:miter lim="800000"/>
            <a:headEnd/>
            <a:tailEnd/>
          </a:ln>
        </p:spPr>
        <p:txBody>
          <a:bodyPr wrap="square">
            <a:spAutoFit/>
          </a:bodyPr>
          <a:lstStyle/>
          <a:p>
            <a:r>
              <a:rPr lang="en-US" altLang="en-US" sz="2800" dirty="0" err="1">
                <a:latin typeface="Arial" pitchFamily="34" charset="0"/>
                <a:cs typeface="Arial" pitchFamily="34" charset="0"/>
              </a:rPr>
              <a:t>Thứ</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sáu</a:t>
            </a:r>
            <a:r>
              <a:rPr lang="en-US" altLang="en-US" sz="2800" dirty="0">
                <a:latin typeface="Arial" pitchFamily="34" charset="0"/>
                <a:cs typeface="Arial" pitchFamily="34" charset="0"/>
              </a:rPr>
              <a:t> </a:t>
            </a:r>
            <a:r>
              <a:rPr lang="en-US" altLang="en-US" sz="2800" err="1">
                <a:latin typeface="Arial" pitchFamily="34" charset="0"/>
                <a:cs typeface="Arial" pitchFamily="34" charset="0"/>
              </a:rPr>
              <a:t>ngày</a:t>
            </a:r>
            <a:r>
              <a:rPr lang="en-US" altLang="en-US" sz="2800">
                <a:latin typeface="Arial" pitchFamily="34" charset="0"/>
                <a:cs typeface="Arial" pitchFamily="34" charset="0"/>
              </a:rPr>
              <a:t> </a:t>
            </a:r>
            <a:r>
              <a:rPr lang="en-US" altLang="en-US" sz="2800" smtClean="0">
                <a:latin typeface="Arial" pitchFamily="34" charset="0"/>
                <a:cs typeface="Arial" pitchFamily="34" charset="0"/>
              </a:rPr>
              <a:t>15 </a:t>
            </a:r>
            <a:r>
              <a:rPr lang="en-US" altLang="en-US" sz="2800" dirty="0" err="1">
                <a:latin typeface="Arial" pitchFamily="34" charset="0"/>
                <a:cs typeface="Arial" pitchFamily="34" charset="0"/>
              </a:rPr>
              <a:t>tháng</a:t>
            </a:r>
            <a:r>
              <a:rPr lang="en-US" altLang="en-US" sz="2800" dirty="0">
                <a:latin typeface="Arial" pitchFamily="34" charset="0"/>
                <a:cs typeface="Arial" pitchFamily="34" charset="0"/>
              </a:rPr>
              <a:t> 10 </a:t>
            </a:r>
            <a:r>
              <a:rPr lang="en-US" altLang="en-US" sz="2800" dirty="0" err="1">
                <a:latin typeface="Arial" pitchFamily="34" charset="0"/>
                <a:cs typeface="Arial" pitchFamily="34" charset="0"/>
              </a:rPr>
              <a:t>năm</a:t>
            </a:r>
            <a:r>
              <a:rPr lang="en-US" altLang="en-US" sz="2800" dirty="0">
                <a:latin typeface="Arial" pitchFamily="34" charset="0"/>
                <a:cs typeface="Arial" pitchFamily="34" charset="0"/>
              </a:rPr>
              <a:t> 2021</a:t>
            </a:r>
          </a:p>
          <a:p>
            <a:r>
              <a:rPr lang="en-US" altLang="en-US" sz="2800" u="sng" smtClean="0">
                <a:latin typeface="Arial" pitchFamily="34" charset="0"/>
                <a:cs typeface="Arial" pitchFamily="34" charset="0"/>
              </a:rPr>
              <a:t>Luyện </a:t>
            </a:r>
            <a:r>
              <a:rPr lang="en-US" altLang="en-US" sz="2800" u="sng" dirty="0" err="1">
                <a:latin typeface="Arial" pitchFamily="34" charset="0"/>
                <a:cs typeface="Arial" pitchFamily="34" charset="0"/>
              </a:rPr>
              <a:t>tập</a:t>
            </a:r>
            <a:r>
              <a:rPr lang="en-US" altLang="en-US" sz="2800">
                <a:latin typeface="Arial" pitchFamily="34" charset="0"/>
                <a:cs typeface="Arial" pitchFamily="34" charset="0"/>
              </a:rPr>
              <a:t>: </a:t>
            </a:r>
            <a:r>
              <a:rPr lang="en-US" altLang="en-US" sz="2800" smtClean="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
        <p:nvSpPr>
          <p:cNvPr id="5" name="TextBox 4">
            <a:extLst>
              <a:ext uri="{FF2B5EF4-FFF2-40B4-BE49-F238E27FC236}">
                <a16:creationId xmlns=""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smtClean="0">
                <a:solidFill>
                  <a:srgbClr val="FF0000"/>
                </a:solidFill>
                <a:latin typeface="Arial" pitchFamily="34" charset="0"/>
                <a:cs typeface="Arial" pitchFamily="34" charset="0"/>
              </a:rPr>
              <a:t>Viết đoạn văn kể về một hoạt động</a:t>
            </a:r>
          </a:p>
          <a:p>
            <a:r>
              <a:rPr lang="en-US" altLang="en-US" sz="2800" smtClean="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575292001"/>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842</Words>
  <Application>Microsoft Office PowerPoint</Application>
  <PresentationFormat>Custom</PresentationFormat>
  <Paragraphs>77</Paragraphs>
  <Slides>11</Slides>
  <Notes>3</Notes>
  <HiddenSlides>0</HiddenSlides>
  <MMClips>1</MMClips>
  <ScaleCrop>false</ScaleCrop>
  <HeadingPairs>
    <vt:vector size="4" baseType="variant">
      <vt:variant>
        <vt:lpstr>Theme</vt:lpstr>
      </vt:variant>
      <vt:variant>
        <vt:i4>4</vt:i4>
      </vt:variant>
      <vt:variant>
        <vt:lpstr>Slide Titles</vt:lpstr>
      </vt:variant>
      <vt:variant>
        <vt:i4>11</vt:i4>
      </vt:variant>
    </vt:vector>
  </HeadingPairs>
  <TitlesOfParts>
    <vt:vector size="15" baseType="lpstr">
      <vt:lpstr>2_Office Theme</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cp:lastModifiedBy>
  <cp:revision>82</cp:revision>
  <dcterms:created xsi:type="dcterms:W3CDTF">2021-05-26T07:40:58Z</dcterms:created>
  <dcterms:modified xsi:type="dcterms:W3CDTF">2025-05-09T13:23:12Z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