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9" r:id="rId3"/>
    <p:sldId id="442" r:id="rId4"/>
    <p:sldId id="261" r:id="rId5"/>
    <p:sldId id="356" r:id="rId6"/>
    <p:sldId id="443" r:id="rId7"/>
    <p:sldId id="44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3" autoAdjust="0"/>
    <p:restoredTop sz="94660"/>
  </p:normalViewPr>
  <p:slideViewPr>
    <p:cSldViewPr snapToGrid="0" showGuides="1">
      <p:cViewPr varScale="1">
        <p:scale>
          <a:sx n="60" d="100"/>
          <a:sy n="60" d="100"/>
        </p:scale>
        <p:origin x="64" y="192"/>
      </p:cViewPr>
      <p:guideLst>
        <p:guide orient="horz" pos="2112"/>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68CCC23D-CC49-4D1C-8102-8F27974667D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68CCC23D-CC49-4D1C-8102-8F27974667D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68CCC23D-CC49-4D1C-8102-8F27974667D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68CCC23D-CC49-4D1C-8102-8F27974667D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68CCC23D-CC49-4D1C-8102-8F27974667D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68CCC23D-CC49-4D1C-8102-8F27974667D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68CCC23D-CC49-4D1C-8102-8F27974667DE}"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68CCC23D-CC49-4D1C-8102-8F27974667D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CC23D-CC49-4D1C-8102-8F27974667DE}"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68CCC23D-CC49-4D1C-8102-8F27974667D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68CCC23D-CC49-4D1C-8102-8F27974667D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98CD67-DBA6-400A-93A5-922E9EDE5DED}"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CC23D-CC49-4D1C-8102-8F27974667DE}"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8CD67-DBA6-400A-93A5-922E9EDE5DED}"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97"/>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522413" y="1352550"/>
            <a:ext cx="9144000" cy="520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2"/>
          <p:cNvSpPr txBox="1">
            <a:spLocks noChangeArrowheads="1"/>
          </p:cNvSpPr>
          <p:nvPr/>
        </p:nvSpPr>
        <p:spPr bwMode="auto">
          <a:xfrm>
            <a:off x="3124200" y="3973513"/>
            <a:ext cx="4292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6000" b="1" dirty="0">
                <a:solidFill>
                  <a:srgbClr val="C00000"/>
                </a:solidFill>
                <a:latin typeface="Times New Roman" panose="02020603050405020304" pitchFamily="18" charset="0"/>
                <a:cs typeface="Times New Roman" panose="02020603050405020304" pitchFamily="18" charset="0"/>
              </a:rPr>
              <a:t>VIẾT</a:t>
            </a:r>
            <a:endParaRPr lang="en-US" altLang="en-US" sz="6000" b="1"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34270" y="194935"/>
            <a:ext cx="4290605" cy="706755"/>
          </a:xfrm>
          <a:prstGeom prst="rect">
            <a:avLst/>
          </a:prstGeom>
          <a:noFill/>
        </p:spPr>
        <p:txBody>
          <a:bodyPr wrap="square" rtlCol="0">
            <a:spAutoFit/>
          </a:bodyPr>
          <a:lstStyle/>
          <a:p>
            <a:r>
              <a:rPr lang="en-US" sz="4000" b="1" dirty="0" err="1">
                <a:latin typeface="HP001 4 hang 1 ô ly" panose="020B0603050302020204" charset="0"/>
                <a:cs typeface="HP001 4 hang 1 ô ly" panose="020B0603050302020204" charset="0"/>
              </a:rPr>
              <a:t>Cỏ</a:t>
            </a:r>
            <a:r>
              <a:rPr lang="en-US" sz="4000" b="1" dirty="0">
                <a:latin typeface="HP001 4 hang 1 ô ly" panose="020B0603050302020204" charset="0"/>
                <a:cs typeface="HP001 4 hang 1 ô ly" panose="020B0603050302020204" charset="0"/>
              </a:rPr>
              <a:t> non </a:t>
            </a:r>
            <a:r>
              <a:rPr lang="en-US" sz="4000" b="1" dirty="0" err="1">
                <a:latin typeface="HP001 4 hang 1 ô ly" panose="020B0603050302020204" charset="0"/>
                <a:cs typeface="HP001 4 hang 1 ô ly" panose="020B0603050302020204" charset="0"/>
              </a:rPr>
              <a:t>cười</a:t>
            </a:r>
            <a:r>
              <a:rPr lang="en-US" sz="4000" b="1" dirty="0">
                <a:latin typeface="HP001 4 hang 1 ô ly" panose="020B0603050302020204" charset="0"/>
                <a:cs typeface="HP001 4 hang 1 ô ly" panose="020B0603050302020204" charset="0"/>
              </a:rPr>
              <a:t> </a:t>
            </a:r>
            <a:r>
              <a:rPr lang="en-US" sz="4000" b="1" dirty="0" err="1">
                <a:latin typeface="HP001 4 hang 1 ô ly" panose="020B0603050302020204" charset="0"/>
                <a:cs typeface="HP001 4 hang 1 ô ly" panose="020B0603050302020204" charset="0"/>
              </a:rPr>
              <a:t>rồi</a:t>
            </a:r>
            <a:endParaRPr lang="en-US" sz="4000" b="1" dirty="0">
              <a:latin typeface="HP001 4 hang 1 ô ly" panose="020B0603050302020204" charset="0"/>
              <a:cs typeface="HP001 4 hang 1 ô ly" panose="020B0603050302020204" charset="0"/>
            </a:endParaRPr>
          </a:p>
        </p:txBody>
      </p:sp>
      <p:sp>
        <p:nvSpPr>
          <p:cNvPr id="7" name="TextBox 6"/>
          <p:cNvSpPr txBox="1"/>
          <p:nvPr/>
        </p:nvSpPr>
        <p:spPr>
          <a:xfrm>
            <a:off x="904875" y="902821"/>
            <a:ext cx="10382250" cy="5262245"/>
          </a:xfrm>
          <a:prstGeom prst="rect">
            <a:avLst/>
          </a:prstGeom>
          <a:noFill/>
        </p:spPr>
        <p:txBody>
          <a:bodyPr wrap="square">
            <a:spAutoFit/>
          </a:bodyPr>
          <a:lstStyle/>
          <a:p>
            <a:pPr algn="just"/>
            <a:r>
              <a:rPr lang="en-US" sz="4800" dirty="0">
                <a:latin typeface="Times New Roman" panose="02020603050405020304" pitchFamily="18" charset="0"/>
                <a:cs typeface="Times New Roman" panose="02020603050405020304" pitchFamily="18" charset="0"/>
              </a:rPr>
              <a:t>      </a:t>
            </a:r>
            <a:r>
              <a:rPr lang="en-US" sz="4800" dirty="0" err="1">
                <a:latin typeface="HP001 4 hang 1 ô ly" panose="020B0603050302020204" charset="0"/>
                <a:cs typeface="HP001 4 hang 1 ô ly" panose="020B0603050302020204" charset="0"/>
              </a:rPr>
              <a:t>Én</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nâu</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gọi</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các</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bạn</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của</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mình</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đến</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Suốt</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đêm</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cả</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đàn</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đi</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tìm</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cỏ</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khô</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tết</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thành</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dòng</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chữ</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Không</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giẫm</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chân</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lên</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cỏ</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rồi</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đặt</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trên</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bãi</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cỏ</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Xong</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việc</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én</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nâu</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tươi</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cười</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bảo</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cỏ</a:t>
            </a:r>
            <a:r>
              <a:rPr lang="en-US" sz="4800" dirty="0">
                <a:latin typeface="HP001 4 hang 1 ô ly" panose="020B0603050302020204" charset="0"/>
                <a:cs typeface="HP001 4 hang 1 ô ly" panose="020B0603050302020204" charset="0"/>
              </a:rPr>
              <a:t> non:</a:t>
            </a:r>
            <a:endParaRPr lang="en-US" sz="4800" dirty="0">
              <a:latin typeface="HP001 4 hang 1 ô ly" panose="020B0603050302020204" charset="0"/>
              <a:cs typeface="HP001 4 hang 1 ô ly" panose="020B0603050302020204" charset="0"/>
            </a:endParaRPr>
          </a:p>
          <a:p>
            <a:pPr algn="just"/>
            <a:r>
              <a:rPr lang="en-US" sz="4800" dirty="0">
                <a:latin typeface="HP001 4 hang 1 ô ly" panose="020B0603050302020204" charset="0"/>
                <a:cs typeface="HP001 4 hang 1 ô ly" panose="020B0603050302020204" charset="0"/>
              </a:rPr>
              <a:t>     - </a:t>
            </a:r>
            <a:r>
              <a:rPr lang="en-US" sz="4800" dirty="0" err="1">
                <a:latin typeface="HP001 4 hang 1 ô ly" panose="020B0603050302020204" charset="0"/>
                <a:cs typeface="HP001 4 hang 1 ô ly" panose="020B0603050302020204" charset="0"/>
              </a:rPr>
              <a:t>Từ</a:t>
            </a:r>
            <a:r>
              <a:rPr lang="en-US" sz="4800" dirty="0">
                <a:latin typeface="HP001 4 hang 1 ô ly" panose="020B0603050302020204" charset="0"/>
                <a:cs typeface="HP001 4 hang 1 ô ly" panose="020B0603050302020204" charset="0"/>
              </a:rPr>
              <a:t> nay </a:t>
            </a:r>
            <a:r>
              <a:rPr lang="en-US" sz="4800" dirty="0" err="1">
                <a:latin typeface="HP001 4 hang 1 ô ly" panose="020B0603050302020204" charset="0"/>
                <a:cs typeface="HP001 4 hang 1 ô ly" panose="020B0603050302020204" charset="0"/>
              </a:rPr>
              <a:t>em</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yên</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tâm</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rồi</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Không</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còn</a:t>
            </a:r>
            <a:r>
              <a:rPr lang="en-US" sz="4800" dirty="0">
                <a:latin typeface="HP001 4 hang 1 ô ly" panose="020B0603050302020204" charset="0"/>
                <a:cs typeface="HP001 4 hang 1 ô ly" panose="020B0603050302020204" charset="0"/>
              </a:rPr>
              <a:t> ai </a:t>
            </a:r>
            <a:r>
              <a:rPr lang="en-US" sz="4800" dirty="0" err="1">
                <a:latin typeface="HP001 4 hang 1 ô ly" panose="020B0603050302020204" charset="0"/>
                <a:cs typeface="HP001 4 hang 1 ô ly" panose="020B0603050302020204" charset="0"/>
              </a:rPr>
              <a:t>giẫm</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lên</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em</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nữa</a:t>
            </a:r>
            <a:r>
              <a:rPr lang="en-US" sz="4800" dirty="0">
                <a:latin typeface="HP001 4 hang 1 ô ly" panose="020B0603050302020204" charset="0"/>
                <a:cs typeface="HP001 4 hang 1 ô ly" panose="020B0603050302020204" charset="0"/>
              </a:rPr>
              <a:t> </a:t>
            </a:r>
            <a:r>
              <a:rPr lang="en-US" sz="4800" dirty="0" err="1">
                <a:latin typeface="HP001 4 hang 1 ô ly" panose="020B0603050302020204" charset="0"/>
                <a:cs typeface="HP001 4 hang 1 ô ly" panose="020B0603050302020204" charset="0"/>
              </a:rPr>
              <a:t>đâu</a:t>
            </a:r>
            <a:r>
              <a:rPr lang="en-US" sz="4800" dirty="0">
                <a:latin typeface="HP001 4 hang 1 ô ly" panose="020B0603050302020204" charset="0"/>
                <a:cs typeface="HP001 4 hang 1 ô ly" panose="020B0603050302020204" charset="0"/>
              </a:rPr>
              <a:t>.</a:t>
            </a:r>
            <a:endParaRPr lang="en-US" sz="4800" dirty="0">
              <a:latin typeface="HP001 4 hang 1 ô ly" panose="020B0603050302020204" charset="0"/>
              <a:cs typeface="HP001 4 hang 1 ô ly" panose="020B06030503020202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0"/>
          <p:cNvSpPr txBox="1">
            <a:spLocks noChangeArrowheads="1"/>
          </p:cNvSpPr>
          <p:nvPr/>
        </p:nvSpPr>
        <p:spPr bwMode="auto">
          <a:xfrm>
            <a:off x="1422762" y="1417782"/>
            <a:ext cx="551638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b="1" dirty="0">
                <a:latin typeface="Times New Roman" panose="02020603050405020304" pitchFamily="18" charset="0"/>
                <a:cs typeface="Times New Roman" panose="02020603050405020304" pitchFamily="18" charset="0"/>
              </a:rPr>
              <a:t>LUYỆN VIẾT TỪ NGỮ KHÓ</a:t>
            </a:r>
            <a:endParaRPr lang="en-US" altLang="en-US" b="1" dirty="0">
              <a:latin typeface="Times New Roman" panose="02020603050405020304" pitchFamily="18" charset="0"/>
              <a:cs typeface="Times New Roman" panose="02020603050405020304" pitchFamily="18" charset="0"/>
            </a:endParaRPr>
          </a:p>
        </p:txBody>
      </p:sp>
      <p:sp>
        <p:nvSpPr>
          <p:cNvPr id="5" name="Text Box 57"/>
          <p:cNvSpPr txBox="1">
            <a:spLocks noChangeArrowheads="1"/>
          </p:cNvSpPr>
          <p:nvPr/>
        </p:nvSpPr>
        <p:spPr bwMode="auto">
          <a:xfrm>
            <a:off x="1422762" y="2335709"/>
            <a:ext cx="467323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None/>
            </a:pPr>
            <a:r>
              <a:rPr lang="vi-VN" sz="4800" dirty="0">
                <a:solidFill>
                  <a:srgbClr val="0070C0"/>
                </a:solidFill>
                <a:latin typeface="+mj-lt"/>
              </a:rPr>
              <a:t>suốt, giẫm, trên</a:t>
            </a:r>
            <a:endParaRPr lang="en-US" sz="8800" dirty="0">
              <a:solidFill>
                <a:srgbClr val="0070C0"/>
              </a:solidFill>
              <a:latin typeface="+mj-lt"/>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7"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
          <p:cNvSpPr txBox="1"/>
          <p:nvPr/>
        </p:nvSpPr>
        <p:spPr>
          <a:xfrm>
            <a:off x="977199" y="2532981"/>
            <a:ext cx="9731163" cy="1015663"/>
          </a:xfrm>
          <a:prstGeom prst="rect">
            <a:avLst/>
          </a:prstGeom>
          <a:noFill/>
        </p:spPr>
        <p:txBody>
          <a:bodyPr wrap="square" rtlCol="0" anchor="t">
            <a:spAutoFit/>
          </a:bodyPr>
          <a:lstStyle/>
          <a:p>
            <a:pPr marL="0" indent="0" algn="ctr">
              <a:spcBef>
                <a:spcPts val="800"/>
              </a:spcBef>
              <a:buFont typeface="Chivo Light"/>
              <a:buNone/>
            </a:pPr>
            <a:r>
              <a:rPr lang="en-US" sz="6000" b="1" kern="0" dirty="0">
                <a:solidFill>
                  <a:srgbClr val="C00000"/>
                </a:solidFill>
                <a:latin typeface="Times New Roman" panose="02020603050405020304" pitchFamily="18" charset="0"/>
                <a:cs typeface="Times New Roman" panose="02020603050405020304" pitchFamily="18" charset="0"/>
                <a:sym typeface="+mn-ea"/>
              </a:rPr>
              <a:t>BÀI TẬP</a:t>
            </a:r>
            <a:endParaRPr lang="en-US" sz="6000" b="1" kern="0" dirty="0">
              <a:solidFill>
                <a:srgbClr val="C00000"/>
              </a:solidFill>
              <a:latin typeface="Times New Roman" panose="02020603050405020304" pitchFamily="18" charset="0"/>
              <a:ea typeface="Arial-Rounded" panose="020B0500000000000000" pitchFamily="34" charset="0"/>
              <a:cs typeface="Times New Roman" panose="02020603050405020304" pitchFamily="18"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1000"/>
    </mc:Choice>
    <mc:Fallback>
      <p:transition spd="slow" advTm="1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4730" y="891635"/>
            <a:ext cx="11279504" cy="707886"/>
          </a:xfrm>
          <a:prstGeom prst="rect">
            <a:avLst/>
          </a:prstGeom>
        </p:spPr>
        <p:txBody>
          <a:bodyPr wrap="square">
            <a:spAutoFit/>
          </a:bodyPr>
          <a:lstStyle/>
          <a:p>
            <a:pPr algn="just"/>
            <a:r>
              <a:rPr lang="en-US" sz="4000" b="1" dirty="0" err="1">
                <a:solidFill>
                  <a:srgbClr val="0070C0"/>
                </a:solidFill>
                <a:latin typeface="Times New Roman" panose="02020603050405020304" pitchFamily="18" charset="0"/>
                <a:cs typeface="Times New Roman" panose="02020603050405020304" pitchFamily="18" charset="0"/>
              </a:rPr>
              <a:t>Câu</a:t>
            </a:r>
            <a:r>
              <a:rPr lang="en-US" sz="4000" b="1" dirty="0">
                <a:solidFill>
                  <a:srgbClr val="0070C0"/>
                </a:solidFill>
                <a:latin typeface="Times New Roman" panose="02020603050405020304" pitchFamily="18" charset="0"/>
                <a:cs typeface="Times New Roman" panose="02020603050405020304" pitchFamily="18" charset="0"/>
              </a:rPr>
              <a:t> 2.</a:t>
            </a:r>
            <a:r>
              <a:rPr lang="en-US" sz="4000" dirty="0">
                <a:solidFill>
                  <a:srgbClr val="0070C0"/>
                </a:solidFill>
                <a:latin typeface="Times New Roman" panose="02020603050405020304" pitchFamily="18" charset="0"/>
                <a:cs typeface="Times New Roman" panose="02020603050405020304" pitchFamily="18" charset="0"/>
              </a:rPr>
              <a:t> </a:t>
            </a:r>
            <a:r>
              <a:rPr lang="en-US" sz="40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Chọn</a:t>
            </a:r>
            <a:r>
              <a:rPr lang="en-US" sz="40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i="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a:t>
            </a:r>
            <a:r>
              <a:rPr lang="en-US" sz="40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40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i="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ngh</a:t>
            </a:r>
            <a:r>
              <a:rPr lang="en-US" sz="40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thay</a:t>
            </a:r>
            <a:r>
              <a:rPr lang="en-US" sz="40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40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ô </a:t>
            </a:r>
            <a:r>
              <a:rPr lang="en-US" sz="40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vuông</a:t>
            </a:r>
            <a:r>
              <a:rPr lang="en-US" sz="40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241855" y="2152703"/>
            <a:ext cx="11279504" cy="2015103"/>
          </a:xfrm>
          <a:prstGeom prst="rect">
            <a:avLst/>
          </a:prstGeom>
        </p:spPr>
        <p:txBody>
          <a:bodyPr wrap="square">
            <a:spAutoFit/>
          </a:bodyPr>
          <a:lstStyle/>
          <a:p>
            <a:pPr algn="just">
              <a:lnSpc>
                <a:spcPct val="150000"/>
              </a:lnSpc>
            </a:pP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Buổi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sớm</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muôn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ìn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giọt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sương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đọng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những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ngọn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cỏ</a:t>
            </a:r>
            <a:r>
              <a:rPr lang="en-US" sz="4400" dirty="0">
                <a:latin typeface="Times New Roman" panose="02020603050405020304" pitchFamily="18" charset="0"/>
                <a:cs typeface="Times New Roman" panose="02020603050405020304" pitchFamily="18" charset="0"/>
              </a:rPr>
              <a:t>, long </a:t>
            </a:r>
            <a:r>
              <a:rPr lang="en-US" sz="4400" dirty="0" err="1">
                <a:latin typeface="Times New Roman" panose="02020603050405020304" pitchFamily="18" charset="0"/>
                <a:cs typeface="Times New Roman" panose="02020603050405020304" pitchFamily="18" charset="0"/>
              </a:rPr>
              <a:t>lánh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như</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ọc</a:t>
            </a:r>
            <a:r>
              <a:rPr lang="en-US" sz="4400" dirty="0">
                <a:latin typeface="Times New Roman" panose="02020603050405020304" pitchFamily="18" charset="0"/>
                <a:cs typeface="Times New Roman" panose="02020603050405020304" pitchFamily="18" charset="0"/>
              </a:rPr>
              <a: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4914900" y="2257425"/>
            <a:ext cx="876300"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34224" y="3259068"/>
            <a:ext cx="752475"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895850" y="2360154"/>
            <a:ext cx="1400175" cy="769441"/>
          </a:xfrm>
          <a:prstGeom prst="rect">
            <a:avLst/>
          </a:prstGeom>
          <a:noFill/>
        </p:spPr>
        <p:txBody>
          <a:bodyPr wrap="square" rtlCol="0">
            <a:spAutoFit/>
          </a:bodyPr>
          <a:lstStyle/>
          <a:p>
            <a:r>
              <a:rPr lang="en-US" sz="4400" dirty="0" err="1">
                <a:solidFill>
                  <a:srgbClr val="FF0000"/>
                </a:solidFill>
                <a:latin typeface="Times New Roman" panose="02020603050405020304" pitchFamily="18" charset="0"/>
                <a:cs typeface="Times New Roman" panose="02020603050405020304" pitchFamily="18" charset="0"/>
              </a:rPr>
              <a:t>ngh</a:t>
            </a:r>
            <a:endParaRPr lang="en-US" sz="4400" dirty="0">
              <a:solidFill>
                <a:srgbClr val="FF0000"/>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7267575" y="3381375"/>
            <a:ext cx="1400175" cy="769441"/>
          </a:xfrm>
          <a:prstGeom prst="rect">
            <a:avLst/>
          </a:prstGeom>
          <a:noFill/>
        </p:spPr>
        <p:txBody>
          <a:bodyPr wrap="square" rtlCol="0">
            <a:spAutoFit/>
          </a:bodyPr>
          <a:lstStyle/>
          <a:p>
            <a:r>
              <a:rPr lang="en-US" sz="4400" dirty="0">
                <a:solidFill>
                  <a:srgbClr val="FF0000"/>
                </a:solidFill>
                <a:latin typeface="Times New Roman" panose="02020603050405020304" pitchFamily="18" charset="0"/>
                <a:cs typeface="Times New Roman" panose="02020603050405020304" pitchFamily="18" charset="0"/>
              </a:rPr>
              <a:t>ng</a:t>
            </a:r>
            <a:endParaRPr lang="en-US" sz="44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par>
                                <p:cTn id="8" presetID="3" presetClass="exit" presetSubtype="10" fill="hold" grpId="0" nodeType="withEffect">
                                  <p:stCondLst>
                                    <p:cond delay="0"/>
                                  </p:stCondLst>
                                  <p:childTnLst>
                                    <p:animEffect transition="out" filter="blinds(horizontal)">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wipe(down)">
                                      <p:cBhvr>
                                        <p:cTn id="15" dur="500"/>
                                        <p:tgtEl>
                                          <p:spTgt spid="15">
                                            <p:txEl>
                                              <p:pRg st="0" end="0"/>
                                            </p:txEl>
                                          </p:spTgt>
                                        </p:tgtEl>
                                      </p:cBhvr>
                                    </p:animEffect>
                                  </p:childTnLst>
                                </p:cTn>
                              </p:par>
                              <p:par>
                                <p:cTn id="16" presetID="3" presetClass="exit" presetSubtype="10" fill="hold" grpId="0" nodeType="withEffect">
                                  <p:stCondLst>
                                    <p:cond delay="0"/>
                                  </p:stCondLst>
                                  <p:childTnLst>
                                    <p:animEffect transition="out" filter="blinds(horizontal)">
                                      <p:cBhvr>
                                        <p:cTn id="17" dur="500"/>
                                        <p:tgtEl>
                                          <p:spTgt spid="14"/>
                                        </p:tgtEl>
                                      </p:cBhvr>
                                    </p:animEffect>
                                    <p:set>
                                      <p:cBhvr>
                                        <p:cTn id="18"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6248" y="398638"/>
            <a:ext cx="11279504" cy="769441"/>
          </a:xfrm>
          <a:prstGeom prst="rect">
            <a:avLst/>
          </a:prstGeom>
        </p:spPr>
        <p:txBody>
          <a:bodyPr wrap="square">
            <a:spAutoFit/>
          </a:bodyPr>
          <a:lstStyle/>
          <a:p>
            <a:pPr algn="just"/>
            <a:r>
              <a:rPr lang="en-US" sz="4400" b="1" dirty="0" err="1">
                <a:solidFill>
                  <a:srgbClr val="0070C0"/>
                </a:solidFill>
                <a:latin typeface="Times New Roman" panose="02020603050405020304" pitchFamily="18" charset="0"/>
                <a:cs typeface="Times New Roman" panose="02020603050405020304" pitchFamily="18" charset="0"/>
              </a:rPr>
              <a:t>Câu</a:t>
            </a:r>
            <a:r>
              <a:rPr lang="en-US" sz="4400" b="1" dirty="0">
                <a:solidFill>
                  <a:srgbClr val="0070C0"/>
                </a:solidFill>
                <a:latin typeface="Times New Roman" panose="02020603050405020304" pitchFamily="18" charset="0"/>
                <a:cs typeface="Times New Roman" panose="02020603050405020304" pitchFamily="18" charset="0"/>
              </a:rPr>
              <a:t> 3.</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effectLst/>
                <a:latin typeface="Times New Roman" panose="02020603050405020304" pitchFamily="18" charset="0"/>
                <a:ea typeface="Calibri" panose="020F0502020204030204" pitchFamily="34" charset="0"/>
              </a:rPr>
              <a:t>Chọn</a:t>
            </a:r>
            <a:r>
              <a:rPr lang="en-US" sz="4400" dirty="0">
                <a:solidFill>
                  <a:srgbClr val="0070C0"/>
                </a:solidFill>
                <a:effectLst/>
                <a:latin typeface="Times New Roman" panose="02020603050405020304" pitchFamily="18" charset="0"/>
                <a:ea typeface="Calibri" panose="020F0502020204030204" pitchFamily="34" charset="0"/>
              </a:rPr>
              <a:t> </a:t>
            </a:r>
            <a:r>
              <a:rPr lang="en-US" sz="4400" i="1" dirty="0" err="1">
                <a:solidFill>
                  <a:srgbClr val="0070C0"/>
                </a:solidFill>
                <a:effectLst/>
                <a:latin typeface="Times New Roman" panose="02020603050405020304" pitchFamily="18" charset="0"/>
                <a:ea typeface="Calibri" panose="020F0502020204030204" pitchFamily="34" charset="0"/>
              </a:rPr>
              <a:t>ch</a:t>
            </a:r>
            <a:r>
              <a:rPr lang="en-US" sz="4400" dirty="0">
                <a:solidFill>
                  <a:srgbClr val="0070C0"/>
                </a:solidFill>
                <a:effectLst/>
                <a:latin typeface="Times New Roman" panose="02020603050405020304" pitchFamily="18" charset="0"/>
                <a:ea typeface="Calibri" panose="020F0502020204030204" pitchFamily="34" charset="0"/>
              </a:rPr>
              <a:t> </a:t>
            </a:r>
            <a:r>
              <a:rPr lang="en-US" sz="4400" dirty="0" err="1">
                <a:solidFill>
                  <a:srgbClr val="0070C0"/>
                </a:solidFill>
                <a:effectLst/>
                <a:latin typeface="Times New Roman" panose="02020603050405020304" pitchFamily="18" charset="0"/>
                <a:ea typeface="Calibri" panose="020F0502020204030204" pitchFamily="34" charset="0"/>
              </a:rPr>
              <a:t>hoặc</a:t>
            </a:r>
            <a:r>
              <a:rPr lang="en-US" sz="4400" dirty="0">
                <a:solidFill>
                  <a:srgbClr val="0070C0"/>
                </a:solidFill>
                <a:effectLst/>
                <a:latin typeface="Times New Roman" panose="02020603050405020304" pitchFamily="18" charset="0"/>
                <a:ea typeface="Calibri" panose="020F0502020204030204" pitchFamily="34" charset="0"/>
              </a:rPr>
              <a:t> </a:t>
            </a:r>
            <a:r>
              <a:rPr lang="en-US" sz="4400" i="1" dirty="0">
                <a:solidFill>
                  <a:srgbClr val="0070C0"/>
                </a:solidFill>
                <a:effectLst/>
                <a:latin typeface="Times New Roman" panose="02020603050405020304" pitchFamily="18" charset="0"/>
                <a:ea typeface="Calibri" panose="020F0502020204030204" pitchFamily="34" charset="0"/>
              </a:rPr>
              <a:t>tr</a:t>
            </a:r>
            <a:r>
              <a:rPr lang="en-US" sz="4400" dirty="0">
                <a:solidFill>
                  <a:srgbClr val="0070C0"/>
                </a:solidFill>
                <a:effectLst/>
                <a:latin typeface="Times New Roman" panose="02020603050405020304" pitchFamily="18" charset="0"/>
                <a:ea typeface="Calibri" panose="020F0502020204030204" pitchFamily="34" charset="0"/>
              </a:rPr>
              <a:t> </a:t>
            </a:r>
            <a:r>
              <a:rPr lang="en-US" sz="4400" dirty="0" err="1">
                <a:solidFill>
                  <a:srgbClr val="0070C0"/>
                </a:solidFill>
                <a:effectLst/>
                <a:latin typeface="Times New Roman" panose="02020603050405020304" pitchFamily="18" charset="0"/>
                <a:ea typeface="Calibri" panose="020F0502020204030204" pitchFamily="34" charset="0"/>
              </a:rPr>
              <a:t>thay</a:t>
            </a:r>
            <a:r>
              <a:rPr lang="en-US" sz="4400" dirty="0">
                <a:solidFill>
                  <a:srgbClr val="0070C0"/>
                </a:solidFill>
                <a:effectLst/>
                <a:latin typeface="Times New Roman" panose="02020603050405020304" pitchFamily="18" charset="0"/>
                <a:ea typeface="Calibri" panose="020F0502020204030204" pitchFamily="34" charset="0"/>
              </a:rPr>
              <a:t> </a:t>
            </a:r>
            <a:r>
              <a:rPr lang="en-US" sz="4400" dirty="0" err="1">
                <a:solidFill>
                  <a:srgbClr val="0070C0"/>
                </a:solidFill>
                <a:effectLst/>
                <a:latin typeface="Times New Roman" panose="02020603050405020304" pitchFamily="18" charset="0"/>
                <a:ea typeface="Calibri" panose="020F0502020204030204" pitchFamily="34" charset="0"/>
              </a:rPr>
              <a:t>cho</a:t>
            </a:r>
            <a:r>
              <a:rPr lang="en-US" sz="4400" dirty="0">
                <a:solidFill>
                  <a:srgbClr val="0070C0"/>
                </a:solidFill>
                <a:effectLst/>
                <a:latin typeface="Times New Roman" panose="02020603050405020304" pitchFamily="18" charset="0"/>
                <a:ea typeface="Calibri" panose="020F0502020204030204" pitchFamily="34" charset="0"/>
              </a:rPr>
              <a:t> ô </a:t>
            </a:r>
            <a:r>
              <a:rPr lang="en-US" sz="4400" dirty="0" err="1">
                <a:solidFill>
                  <a:srgbClr val="0070C0"/>
                </a:solidFill>
                <a:effectLst/>
                <a:latin typeface="Times New Roman" panose="02020603050405020304" pitchFamily="18" charset="0"/>
                <a:ea typeface="Calibri" panose="020F0502020204030204" pitchFamily="34" charset="0"/>
              </a:rPr>
              <a:t>vuông</a:t>
            </a:r>
            <a:r>
              <a:rPr lang="en-US" sz="4400" dirty="0">
                <a:solidFill>
                  <a:srgbClr val="0070C0"/>
                </a:solidFill>
                <a:effectLst/>
                <a:latin typeface="Times New Roman" panose="02020603050405020304" pitchFamily="18" charset="0"/>
                <a:ea typeface="Calibri" panose="020F0502020204030204" pitchFamily="34" charset="0"/>
              </a:rPr>
              <a:t>.</a:t>
            </a:r>
            <a:endParaRPr lang="en-US" sz="4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29"/>
          <p:cNvSpPr/>
          <p:nvPr/>
        </p:nvSpPr>
        <p:spPr>
          <a:xfrm>
            <a:off x="337715" y="1168079"/>
            <a:ext cx="11279504" cy="5049011"/>
          </a:xfrm>
          <a:prstGeom prst="rect">
            <a:avLst/>
          </a:prstGeom>
        </p:spPr>
        <p:txBody>
          <a:bodyPr wrap="square">
            <a:spAutoFit/>
          </a:bodyPr>
          <a:lstStyle/>
          <a:p>
            <a:pPr algn="ctr">
              <a:lnSpc>
                <a:spcPct val="150000"/>
              </a:lnSpc>
            </a:pP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làng</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vương</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út</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heo</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may</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pP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Mầm</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cây</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tỉnh</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giấc</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vườn</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im</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pPr>
            <a:r>
              <a:rPr lang="en-US" sz="4400" dirty="0" err="1">
                <a:latin typeface="Times New Roman" panose="02020603050405020304" pitchFamily="18" charset="0"/>
                <a:ea typeface="Calibri" panose="020F0502020204030204" pitchFamily="34" charset="0"/>
                <a:cs typeface="Times New Roman" panose="02020603050405020304" pitchFamily="18" charset="0"/>
              </a:rPr>
              <a:t>Hạt</a:t>
            </a:r>
            <a:r>
              <a:rPr lang="en-US" sz="44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latin typeface="Times New Roman" panose="02020603050405020304" pitchFamily="18" charset="0"/>
                <a:ea typeface="Calibri" panose="020F0502020204030204" pitchFamily="34" charset="0"/>
                <a:cs typeface="Times New Roman" panose="02020603050405020304" pitchFamily="18" charset="0"/>
              </a:rPr>
              <a:t>mưa</a:t>
            </a:r>
            <a:r>
              <a:rPr lang="en-US" sz="44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latin typeface="Times New Roman" panose="02020603050405020304" pitchFamily="18" charset="0"/>
                <a:ea typeface="Calibri" panose="020F0502020204030204" pitchFamily="34" charset="0"/>
                <a:cs typeface="Times New Roman" panose="02020603050405020304" pitchFamily="18" charset="0"/>
              </a:rPr>
              <a:t>mải</a:t>
            </a:r>
            <a:r>
              <a:rPr lang="en-US" sz="44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latin typeface="Times New Roman" panose="02020603050405020304" pitchFamily="18" charset="0"/>
                <a:ea typeface="Calibri" panose="020F0502020204030204" pitchFamily="34" charset="0"/>
                <a:cs typeface="Times New Roman" panose="02020603050405020304" pitchFamily="18" charset="0"/>
              </a:rPr>
              <a:t>miết</a:t>
            </a:r>
            <a:r>
              <a:rPr lang="en-US" sz="44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latin typeface="Times New Roman" panose="02020603050405020304" pitchFamily="18" charset="0"/>
                <a:ea typeface="Calibri" panose="020F0502020204030204" pitchFamily="34" charset="0"/>
                <a:cs typeface="Times New Roman" panose="02020603050405020304" pitchFamily="18" charset="0"/>
              </a:rPr>
              <a:t>ốn</a:t>
            </a:r>
            <a:r>
              <a:rPr lang="en-US" sz="44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latin typeface="Times New Roman" panose="02020603050405020304" pitchFamily="18" charset="0"/>
                <a:ea typeface="Calibri" panose="020F0502020204030204" pitchFamily="34" charset="0"/>
                <a:cs typeface="Times New Roman" panose="02020603050405020304" pitchFamily="18" charset="0"/>
              </a:rPr>
              <a:t>tìm</a:t>
            </a:r>
            <a:endParaRPr lang="en-US" sz="44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pPr>
            <a:r>
              <a:rPr lang="en-US" sz="4400" dirty="0" err="1">
                <a:effectLst/>
                <a:latin typeface="Times New Roman" panose="02020603050405020304" pitchFamily="18" charset="0"/>
                <a:ea typeface="Calibri" panose="020F0502020204030204" pitchFamily="34" charset="0"/>
                <a:cs typeface="Times New Roman" panose="02020603050405020304" pitchFamily="18" charset="0"/>
              </a:rPr>
              <a:t>C</a:t>
            </a:r>
            <a:r>
              <a:rPr lang="en-US" sz="4400" dirty="0" err="1">
                <a:latin typeface="Times New Roman" panose="02020603050405020304" pitchFamily="18" charset="0"/>
                <a:ea typeface="Calibri" panose="020F0502020204030204" pitchFamily="34" charset="0"/>
                <a:cs typeface="Times New Roman" panose="02020603050405020304" pitchFamily="18" charset="0"/>
              </a:rPr>
              <a:t>ây</a:t>
            </a:r>
            <a:r>
              <a:rPr lang="en-US" sz="44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latin typeface="Times New Roman" panose="02020603050405020304" pitchFamily="18" charset="0"/>
                <a:ea typeface="Calibri" panose="020F0502020204030204" pitchFamily="34" charset="0"/>
                <a:cs typeface="Times New Roman" panose="02020603050405020304" pitchFamily="18" charset="0"/>
              </a:rPr>
              <a:t>đào</a:t>
            </a:r>
            <a:r>
              <a:rPr lang="en-US" sz="44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latin typeface="Times New Roman" panose="02020603050405020304" pitchFamily="18" charset="0"/>
                <a:ea typeface="Calibri" panose="020F0502020204030204" pitchFamily="34" charset="0"/>
                <a:cs typeface="Times New Roman" panose="02020603050405020304" pitchFamily="18" charset="0"/>
              </a:rPr>
              <a:t>ước</a:t>
            </a:r>
            <a:r>
              <a:rPr lang="en-US" sz="44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latin typeface="Times New Roman" panose="02020603050405020304" pitchFamily="18" charset="0"/>
                <a:ea typeface="Calibri" panose="020F0502020204030204" pitchFamily="34" charset="0"/>
                <a:cs typeface="Times New Roman" panose="02020603050405020304" pitchFamily="18" charset="0"/>
              </a:rPr>
              <a:t>cửa</a:t>
            </a:r>
            <a:r>
              <a:rPr lang="en-US" sz="44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latin typeface="Times New Roman" panose="02020603050405020304" pitchFamily="18" charset="0"/>
                <a:ea typeface="Calibri" panose="020F0502020204030204" pitchFamily="34" charset="0"/>
                <a:cs typeface="Times New Roman" panose="02020603050405020304" pitchFamily="18" charset="0"/>
              </a:rPr>
              <a:t>lim</a:t>
            </a:r>
            <a:r>
              <a:rPr lang="en-US" sz="4400" dirty="0">
                <a:latin typeface="Times New Roman" panose="02020603050405020304" pitchFamily="18" charset="0"/>
                <a:ea typeface="Calibri" panose="020F0502020204030204" pitchFamily="34" charset="0"/>
                <a:cs typeface="Times New Roman" panose="02020603050405020304" pitchFamily="18" charset="0"/>
              </a:rPr>
              <a:t> dim </a:t>
            </a:r>
            <a:r>
              <a:rPr lang="en-US" sz="4400" dirty="0" err="1">
                <a:latin typeface="Times New Roman" panose="02020603050405020304" pitchFamily="18" charset="0"/>
                <a:ea typeface="Calibri" panose="020F0502020204030204" pitchFamily="34" charset="0"/>
                <a:cs typeface="Times New Roman" panose="02020603050405020304" pitchFamily="18" charset="0"/>
              </a:rPr>
              <a:t>mắt</a:t>
            </a:r>
            <a:r>
              <a:rPr lang="en-US" sz="44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latin typeface="Times New Roman" panose="02020603050405020304" pitchFamily="18" charset="0"/>
                <a:ea typeface="Calibri" panose="020F0502020204030204" pitchFamily="34" charset="0"/>
                <a:cs typeface="Times New Roman" panose="02020603050405020304" pitchFamily="18" charset="0"/>
              </a:rPr>
              <a:t>cười</a:t>
            </a:r>
            <a:r>
              <a:rPr lang="en-US" sz="4400" dirty="0">
                <a:latin typeface="Times New Roman" panose="02020603050405020304" pitchFamily="18" charset="0"/>
                <a:ea typeface="Calibri" panose="020F0502020204030204" pitchFamily="34" charset="0"/>
                <a:cs typeface="Times New Roman" panose="02020603050405020304" pitchFamily="18" charset="0"/>
              </a:rPr>
              <a:t>.</a:t>
            </a:r>
            <a:endParaRPr lang="en-US" sz="44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pP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(Theo </a:t>
            </a:r>
            <a:r>
              <a:rPr lang="en-US" sz="4400" dirty="0" err="1">
                <a:latin typeface="Times New Roman" panose="02020603050405020304" pitchFamily="18" charset="0"/>
                <a:ea typeface="Calibri" panose="020F0502020204030204" pitchFamily="34" charset="0"/>
                <a:cs typeface="Times New Roman" panose="02020603050405020304" pitchFamily="18" charset="0"/>
              </a:rPr>
              <a:t>Đỗ</a:t>
            </a:r>
            <a:r>
              <a:rPr lang="en-US" sz="4400" dirty="0">
                <a:latin typeface="Times New Roman" panose="02020603050405020304" pitchFamily="18" charset="0"/>
                <a:ea typeface="Calibri" panose="020F0502020204030204" pitchFamily="34" charset="0"/>
                <a:cs typeface="Times New Roman" panose="02020603050405020304" pitchFamily="18" charset="0"/>
              </a:rPr>
              <a:t> Quang </a:t>
            </a:r>
            <a:r>
              <a:rPr lang="en-US" sz="4400" dirty="0" err="1">
                <a:latin typeface="Times New Roman" panose="02020603050405020304" pitchFamily="18" charset="0"/>
                <a:ea typeface="Calibri" panose="020F0502020204030204" pitchFamily="34" charset="0"/>
                <a:cs typeface="Times New Roman" panose="02020603050405020304" pitchFamily="18" charset="0"/>
              </a:rPr>
              <a:t>Huỳnh</a:t>
            </a:r>
            <a:r>
              <a:rPr lang="en-US" sz="4400" dirty="0">
                <a:latin typeface="Times New Roman" panose="02020603050405020304" pitchFamily="18" charset="0"/>
                <a:ea typeface="Calibri" panose="020F0502020204030204" pitchFamily="34" charset="0"/>
                <a:cs typeface="Times New Roman" panose="02020603050405020304" pitchFamily="18" charset="0"/>
              </a:rPr>
              <a:t>)</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1" name="Rectangle 30"/>
          <p:cNvSpPr/>
          <p:nvPr/>
        </p:nvSpPr>
        <p:spPr>
          <a:xfrm>
            <a:off x="6468534" y="1435540"/>
            <a:ext cx="554567" cy="542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9424245" y="2462525"/>
            <a:ext cx="520276" cy="535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7077182" y="3441720"/>
            <a:ext cx="473393" cy="542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673794" y="4480559"/>
            <a:ext cx="550649" cy="565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6439325" y="1372128"/>
            <a:ext cx="786447" cy="769441"/>
          </a:xfrm>
          <a:prstGeom prst="rect">
            <a:avLst/>
          </a:prstGeom>
          <a:noFill/>
        </p:spPr>
        <p:txBody>
          <a:bodyPr wrap="square" rtlCol="0">
            <a:spAutoFit/>
          </a:bodyPr>
          <a:lstStyle/>
          <a:p>
            <a:r>
              <a:rPr lang="en-US" sz="4400" dirty="0" err="1">
                <a:solidFill>
                  <a:srgbClr val="FF0000"/>
                </a:solidFill>
                <a:latin typeface="Times New Roman" panose="02020603050405020304" pitchFamily="18" charset="0"/>
                <a:cs typeface="Times New Roman" panose="02020603050405020304" pitchFamily="18" charset="0"/>
              </a:rPr>
              <a:t>ch</a:t>
            </a:r>
            <a:endParaRPr lang="en-US" sz="4400" dirty="0">
              <a:solidFill>
                <a:srgbClr val="FF0000"/>
              </a:solidFill>
              <a:latin typeface="Times New Roman" panose="02020603050405020304" pitchFamily="18" charset="0"/>
              <a:cs typeface="Times New Roman" panose="02020603050405020304" pitchFamily="18" charset="0"/>
            </a:endParaRPr>
          </a:p>
        </p:txBody>
      </p:sp>
      <p:sp>
        <p:nvSpPr>
          <p:cNvPr id="36" name="TextBox 35"/>
          <p:cNvSpPr txBox="1"/>
          <p:nvPr/>
        </p:nvSpPr>
        <p:spPr>
          <a:xfrm>
            <a:off x="9324548" y="2391032"/>
            <a:ext cx="1400175" cy="769441"/>
          </a:xfrm>
          <a:prstGeom prst="rect">
            <a:avLst/>
          </a:prstGeom>
          <a:noFill/>
        </p:spPr>
        <p:txBody>
          <a:bodyPr wrap="square" rtlCol="0">
            <a:spAutoFit/>
          </a:bodyPr>
          <a:lstStyle/>
          <a:p>
            <a:r>
              <a:rPr lang="en-US" sz="4400" dirty="0" err="1">
                <a:solidFill>
                  <a:srgbClr val="FF0000"/>
                </a:solidFill>
                <a:latin typeface="Times New Roman" panose="02020603050405020304" pitchFamily="18" charset="0"/>
                <a:cs typeface="Times New Roman" panose="02020603050405020304" pitchFamily="18" charset="0"/>
              </a:rPr>
              <a:t>ch</a:t>
            </a:r>
            <a:endParaRPr lang="en-US" sz="4400" dirty="0">
              <a:solidFill>
                <a:srgbClr val="FF0000"/>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7116764" y="3409888"/>
            <a:ext cx="1400175" cy="769441"/>
          </a:xfrm>
          <a:prstGeom prst="rect">
            <a:avLst/>
          </a:prstGeom>
          <a:noFill/>
        </p:spPr>
        <p:txBody>
          <a:bodyPr wrap="square" rtlCol="0">
            <a:spAutoFit/>
          </a:bodyPr>
          <a:lstStyle/>
          <a:p>
            <a:r>
              <a:rPr lang="en-US" sz="4400" dirty="0">
                <a:solidFill>
                  <a:srgbClr val="FF0000"/>
                </a:solidFill>
                <a:latin typeface="Times New Roman" panose="02020603050405020304" pitchFamily="18" charset="0"/>
                <a:cs typeface="Times New Roman" panose="02020603050405020304" pitchFamily="18" charset="0"/>
              </a:rPr>
              <a:t>tr</a:t>
            </a:r>
            <a:endParaRPr lang="en-US" sz="4400" dirty="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3783437" y="4401214"/>
            <a:ext cx="1400175" cy="769441"/>
          </a:xfrm>
          <a:prstGeom prst="rect">
            <a:avLst/>
          </a:prstGeom>
          <a:noFill/>
        </p:spPr>
        <p:txBody>
          <a:bodyPr wrap="square" rtlCol="0">
            <a:spAutoFit/>
          </a:bodyPr>
          <a:lstStyle/>
          <a:p>
            <a:r>
              <a:rPr lang="en-US" sz="4400" dirty="0">
                <a:solidFill>
                  <a:srgbClr val="FF0000"/>
                </a:solidFill>
                <a:latin typeface="Times New Roman" panose="02020603050405020304" pitchFamily="18" charset="0"/>
                <a:cs typeface="Times New Roman" panose="02020603050405020304" pitchFamily="18" charset="0"/>
              </a:rPr>
              <a:t>tr</a:t>
            </a:r>
            <a:endParaRPr lang="en-US" sz="44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31"/>
                                        </p:tgtEl>
                                      </p:cBhvr>
                                    </p:animEffect>
                                    <p:set>
                                      <p:cBhvr>
                                        <p:cTn id="7" dur="1" fill="hold">
                                          <p:stCondLst>
                                            <p:cond delay="499"/>
                                          </p:stCondLst>
                                        </p:cTn>
                                        <p:tgtEl>
                                          <p:spTgt spid="31"/>
                                        </p:tgtEl>
                                        <p:attrNameLst>
                                          <p:attrName>style.visibility</p:attrName>
                                        </p:attrNameLst>
                                      </p:cBhvr>
                                      <p:to>
                                        <p:strVal val="hidden"/>
                                      </p:to>
                                    </p:set>
                                  </p:childTnLst>
                                </p:cTn>
                              </p:par>
                              <p:par>
                                <p:cTn id="8" presetID="22" presetClass="entr" presetSubtype="4" fill="hold" nodeType="withEffect">
                                  <p:stCondLst>
                                    <p:cond delay="0"/>
                                  </p:stCondLst>
                                  <p:childTnLst>
                                    <p:set>
                                      <p:cBhvr>
                                        <p:cTn id="9" dur="1" fill="hold">
                                          <p:stCondLst>
                                            <p:cond delay="0"/>
                                          </p:stCondLst>
                                        </p:cTn>
                                        <p:tgtEl>
                                          <p:spTgt spid="35">
                                            <p:txEl>
                                              <p:pRg st="0" end="0"/>
                                            </p:txEl>
                                          </p:spTgt>
                                        </p:tgtEl>
                                        <p:attrNameLst>
                                          <p:attrName>style.visibility</p:attrName>
                                        </p:attrNameLst>
                                      </p:cBhvr>
                                      <p:to>
                                        <p:strVal val="visible"/>
                                      </p:to>
                                    </p:set>
                                    <p:animEffect transition="in" filter="wipe(down)">
                                      <p:cBhvr>
                                        <p:cTn id="10" dur="500"/>
                                        <p:tgtEl>
                                          <p:spTgt spid="3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grpId="0" nodeType="clickEffect">
                                  <p:stCondLst>
                                    <p:cond delay="0"/>
                                  </p:stCondLst>
                                  <p:childTnLst>
                                    <p:animEffect transition="out" filter="blinds(horizontal)">
                                      <p:cBhvr>
                                        <p:cTn id="14" dur="500"/>
                                        <p:tgtEl>
                                          <p:spTgt spid="32"/>
                                        </p:tgtEl>
                                      </p:cBhvr>
                                    </p:animEffect>
                                    <p:set>
                                      <p:cBhvr>
                                        <p:cTn id="15" dur="1" fill="hold">
                                          <p:stCondLst>
                                            <p:cond delay="499"/>
                                          </p:stCondLst>
                                        </p:cTn>
                                        <p:tgtEl>
                                          <p:spTgt spid="32"/>
                                        </p:tgtEl>
                                        <p:attrNameLst>
                                          <p:attrName>style.visibility</p:attrName>
                                        </p:attrNameLst>
                                      </p:cBhvr>
                                      <p:to>
                                        <p:strVal val="hidden"/>
                                      </p:to>
                                    </p:set>
                                  </p:childTnLst>
                                </p:cTn>
                              </p:par>
                              <p:par>
                                <p:cTn id="16" presetID="22" presetClass="entr" presetSubtype="4" fill="hold" nodeType="withEffect">
                                  <p:stCondLst>
                                    <p:cond delay="0"/>
                                  </p:stCondLst>
                                  <p:childTnLst>
                                    <p:set>
                                      <p:cBhvr>
                                        <p:cTn id="17" dur="1" fill="hold">
                                          <p:stCondLst>
                                            <p:cond delay="0"/>
                                          </p:stCondLst>
                                        </p:cTn>
                                        <p:tgtEl>
                                          <p:spTgt spid="36">
                                            <p:txEl>
                                              <p:pRg st="0" end="0"/>
                                            </p:txEl>
                                          </p:spTgt>
                                        </p:tgtEl>
                                        <p:attrNameLst>
                                          <p:attrName>style.visibility</p:attrName>
                                        </p:attrNameLst>
                                      </p:cBhvr>
                                      <p:to>
                                        <p:strVal val="visible"/>
                                      </p:to>
                                    </p:set>
                                    <p:animEffect transition="in" filter="wipe(down)">
                                      <p:cBhvr>
                                        <p:cTn id="18" dur="500"/>
                                        <p:tgtEl>
                                          <p:spTgt spid="3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grpId="0" nodeType="clickEffect">
                                  <p:stCondLst>
                                    <p:cond delay="0"/>
                                  </p:stCondLst>
                                  <p:childTnLst>
                                    <p:animEffect transition="out" filter="blinds(horizontal)">
                                      <p:cBhvr>
                                        <p:cTn id="22" dur="500"/>
                                        <p:tgtEl>
                                          <p:spTgt spid="33"/>
                                        </p:tgtEl>
                                      </p:cBhvr>
                                    </p:animEffect>
                                    <p:set>
                                      <p:cBhvr>
                                        <p:cTn id="23" dur="1" fill="hold">
                                          <p:stCondLst>
                                            <p:cond delay="499"/>
                                          </p:stCondLst>
                                        </p:cTn>
                                        <p:tgtEl>
                                          <p:spTgt spid="33"/>
                                        </p:tgtEl>
                                        <p:attrNameLst>
                                          <p:attrName>style.visibility</p:attrName>
                                        </p:attrNameLst>
                                      </p:cBhvr>
                                      <p:to>
                                        <p:strVal val="hidden"/>
                                      </p:to>
                                    </p:set>
                                  </p:childTnLst>
                                </p:cTn>
                              </p:par>
                              <p:par>
                                <p:cTn id="24" presetID="22" presetClass="entr" presetSubtype="4" fill="hold" nodeType="withEffect">
                                  <p:stCondLst>
                                    <p:cond delay="0"/>
                                  </p:stCondLst>
                                  <p:childTnLst>
                                    <p:set>
                                      <p:cBhvr>
                                        <p:cTn id="25" dur="1" fill="hold">
                                          <p:stCondLst>
                                            <p:cond delay="0"/>
                                          </p:stCondLst>
                                        </p:cTn>
                                        <p:tgtEl>
                                          <p:spTgt spid="37">
                                            <p:txEl>
                                              <p:pRg st="0" end="0"/>
                                            </p:txEl>
                                          </p:spTgt>
                                        </p:tgtEl>
                                        <p:attrNameLst>
                                          <p:attrName>style.visibility</p:attrName>
                                        </p:attrNameLst>
                                      </p:cBhvr>
                                      <p:to>
                                        <p:strVal val="visible"/>
                                      </p:to>
                                    </p:set>
                                    <p:animEffect transition="in" filter="wipe(down)">
                                      <p:cBhvr>
                                        <p:cTn id="26" dur="500"/>
                                        <p:tgtEl>
                                          <p:spTgt spid="37">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xit" presetSubtype="10" fill="hold" grpId="0" nodeType="clickEffect">
                                  <p:stCondLst>
                                    <p:cond delay="0"/>
                                  </p:stCondLst>
                                  <p:childTnLst>
                                    <p:animEffect transition="out" filter="blinds(horizontal)">
                                      <p:cBhvr>
                                        <p:cTn id="30" dur="500"/>
                                        <p:tgtEl>
                                          <p:spTgt spid="34"/>
                                        </p:tgtEl>
                                      </p:cBhvr>
                                    </p:animEffect>
                                    <p:set>
                                      <p:cBhvr>
                                        <p:cTn id="31" dur="1" fill="hold">
                                          <p:stCondLst>
                                            <p:cond delay="499"/>
                                          </p:stCondLst>
                                        </p:cTn>
                                        <p:tgtEl>
                                          <p:spTgt spid="34"/>
                                        </p:tgtEl>
                                        <p:attrNameLst>
                                          <p:attrName>style.visibility</p:attrName>
                                        </p:attrNameLst>
                                      </p:cBhvr>
                                      <p:to>
                                        <p:strVal val="hidden"/>
                                      </p:to>
                                    </p:set>
                                  </p:childTnLst>
                                </p:cTn>
                              </p:par>
                              <p:par>
                                <p:cTn id="32" presetID="22" presetClass="entr" presetSubtype="4" fill="hold" nodeType="withEffect">
                                  <p:stCondLst>
                                    <p:cond delay="0"/>
                                  </p:stCondLst>
                                  <p:childTnLst>
                                    <p:set>
                                      <p:cBhvr>
                                        <p:cTn id="33" dur="1" fill="hold">
                                          <p:stCondLst>
                                            <p:cond delay="0"/>
                                          </p:stCondLst>
                                        </p:cTn>
                                        <p:tgtEl>
                                          <p:spTgt spid="38">
                                            <p:txEl>
                                              <p:pRg st="0" end="0"/>
                                            </p:txEl>
                                          </p:spTgt>
                                        </p:tgtEl>
                                        <p:attrNameLst>
                                          <p:attrName>style.visibility</p:attrName>
                                        </p:attrNameLst>
                                      </p:cBhvr>
                                      <p:to>
                                        <p:strVal val="visible"/>
                                      </p:to>
                                    </p:set>
                                    <p:animEffect transition="in" filter="wipe(down)">
                                      <p:cBhvr>
                                        <p:cTn id="34" dur="500"/>
                                        <p:tgtEl>
                                          <p:spTgt spid="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633</Words>
  <Application>WPS Presentation</Application>
  <PresentationFormat>Widescreen</PresentationFormat>
  <Paragraphs>37</Paragraphs>
  <Slides>6</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6</vt:i4>
      </vt:variant>
    </vt:vector>
  </HeadingPairs>
  <TitlesOfParts>
    <vt:vector size="20" baseType="lpstr">
      <vt:lpstr>Arial</vt:lpstr>
      <vt:lpstr>SimSun</vt:lpstr>
      <vt:lpstr>Wingdings</vt:lpstr>
      <vt:lpstr>Times New Roman</vt:lpstr>
      <vt:lpstr>Chivo Light</vt:lpstr>
      <vt:lpstr>Segoe Print</vt:lpstr>
      <vt:lpstr>Arial-Rounded</vt:lpstr>
      <vt:lpstr>Calibri</vt:lpstr>
      <vt:lpstr>Microsoft YaHei</vt:lpstr>
      <vt:lpstr>Arial Unicode MS</vt:lpstr>
      <vt:lpstr>Calibri Light</vt:lpstr>
      <vt:lpstr>HP001 4 hang 1 ô ly</vt:lpstr>
      <vt:lpstr>Segoe UI Symbol</vt:lpstr>
      <vt:lpstr>Office Theme</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NHÍM NÂU KẾT BẠN Trong khu rừng nọ, có chú nhím nâu hiền lành, nhút nhát. Một buổi sáng, chú đang kiếm quả cây thì thấy nhím trắng chạy tới. Nhím trắng vồn vã: “Chào bạn! Rất vui được gặp bạn!”. Nhím nâu lúng túng, nói lí nhí: “ Chào bạn!”, rồi nấp vào bụi cây. Chú cuộn tròn người lại mà vẫn sợ hãi. Mùa đông đến, nhím nâu đi tìm nơi để trú ngụ. Bất chợt, mưa kéo đến. Nhím nâu vội bước vào cái hang nhỏ. Thì ra là nhà nhím trắng. Nhím nâu run run: “ Xin lỗi, tôi không biết đây là nhà của bạn.”. Nhím trắng tươi cười: “ Đừng ngại! Gặp lại bạn, tôi rất vui.</dc:title>
  <dc:creator>Admin</dc:creator>
  <cp:lastModifiedBy>Hằng Nguyễn</cp:lastModifiedBy>
  <cp:revision>71</cp:revision>
  <dcterms:created xsi:type="dcterms:W3CDTF">2021-05-10T11:43:00Z</dcterms:created>
  <dcterms:modified xsi:type="dcterms:W3CDTF">2025-03-12T01:46:10Z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28C6F7B6063E4F70B0917BA9A10DEC30_13</vt:lpwstr>
  </property>
  <property fmtid="{D5CDD505-2E9C-101B-9397-08002B2CF9AE}" pid="3" name="KSOProductBuildVer">
    <vt:lpwstr>1033-12.2.0.20326</vt:lpwstr>
  </property>
</Properties>
</file>