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487" r:id="rId3"/>
    <p:sldId id="488" r:id="rId4"/>
    <p:sldId id="486" r:id="rId5"/>
    <p:sldId id="452" r:id="rId6"/>
    <p:sldId id="477" r:id="rId7"/>
    <p:sldId id="485" r:id="rId8"/>
    <p:sldId id="479" r:id="rId9"/>
    <p:sldId id="467" r:id="rId10"/>
    <p:sldId id="480" r:id="rId11"/>
    <p:sldId id="481" r:id="rId12"/>
    <p:sldId id="482" r:id="rId13"/>
    <p:sldId id="483" r:id="rId14"/>
    <p:sldId id="4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10F0"/>
    <a:srgbClr val="F9D6BF"/>
    <a:srgbClr val="F6BE98"/>
    <a:srgbClr val="CCECFF"/>
    <a:srgbClr val="019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3" autoAdjust="0"/>
    <p:restoredTop sz="94660"/>
  </p:normalViewPr>
  <p:slideViewPr>
    <p:cSldViewPr snapToGrid="0" showGuides="1">
      <p:cViewPr varScale="1">
        <p:scale>
          <a:sx n="78" d="100"/>
          <a:sy n="78" d="100"/>
        </p:scale>
        <p:origin x="-108" y="-114"/>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85AEE-394B-4E2C-8600-3A06723B3DD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E5EA3-FA8A-48A1-B74D-78E87AF2FFA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8CCC23D-CC49-4D1C-8102-8F27974667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8CCC23D-CC49-4D1C-8102-8F27974667D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8CCC23D-CC49-4D1C-8102-8F27974667D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8CCC23D-CC49-4D1C-8102-8F27974667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8CCC23D-CC49-4D1C-8102-8F27974667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67"/>
          <p:cNvSpPr txBox="1"/>
          <p:nvPr/>
        </p:nvSpPr>
        <p:spPr>
          <a:xfrm>
            <a:off x="2689989" y="2196939"/>
            <a:ext cx="5818402" cy="830997"/>
          </a:xfrm>
          <a:prstGeom prst="rect">
            <a:avLst/>
          </a:prstGeom>
          <a:noFill/>
        </p:spPr>
        <p:txBody>
          <a:bodyPr wrap="square" rtlCol="0">
            <a:spAutoFit/>
          </a:bodyPr>
          <a:lstStyle/>
          <a:p>
            <a:pPr marL="0" lvl="1" algn="ctr" defTabSz="1219200">
              <a:defRPr/>
            </a:pPr>
            <a:r>
              <a:rPr lang="en-US" altLang="zh-CN" sz="48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charset="-122"/>
                <a:cs typeface="Times New Roman" panose="02020603050405020304" pitchFamily="18" charset="0"/>
              </a:rPr>
              <a:t>LUYỆN TẬP</a:t>
            </a:r>
            <a:endParaRPr lang="zh-CN" altLang="en-US" sz="4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t="21407"/>
          <a:stretch>
            <a:fillRect/>
          </a:stretch>
        </p:blipFill>
        <p:spPr>
          <a:xfrm>
            <a:off x="5887048" y="1496331"/>
            <a:ext cx="6170198" cy="4085072"/>
          </a:xfrm>
          <a:prstGeom prst="rect">
            <a:avLst/>
          </a:prstGeom>
        </p:spPr>
      </p:pic>
      <p:sp>
        <p:nvSpPr>
          <p:cNvPr id="5" name="Rectangle 4"/>
          <p:cNvSpPr/>
          <p:nvPr/>
        </p:nvSpPr>
        <p:spPr>
          <a:xfrm>
            <a:off x="393214" y="388024"/>
            <a:ext cx="11798786" cy="646331"/>
          </a:xfrm>
          <a:prstGeom prst="rect">
            <a:avLst/>
          </a:prstGeom>
        </p:spPr>
        <p:txBody>
          <a:bodyPr wrap="square">
            <a:spAutoFit/>
          </a:bodyPr>
          <a:lstStyle/>
          <a:p>
            <a:pPr algn="just"/>
            <a:r>
              <a:rPr lang="en-US" sz="3600" b="1" dirty="0" err="1">
                <a:solidFill>
                  <a:srgbClr val="1010F0"/>
                </a:solidFill>
                <a:latin typeface="Times New Roman" panose="02020603050405020304" pitchFamily="18" charset="0"/>
                <a:cs typeface="Times New Roman" panose="02020603050405020304" pitchFamily="18" charset="0"/>
              </a:rPr>
              <a:t>Bài</a:t>
            </a:r>
            <a:r>
              <a:rPr lang="en-US" sz="3600" b="1" dirty="0">
                <a:solidFill>
                  <a:srgbClr val="1010F0"/>
                </a:solidFill>
                <a:latin typeface="Times New Roman" panose="02020603050405020304" pitchFamily="18" charset="0"/>
                <a:cs typeface="Times New Roman" panose="02020603050405020304" pitchFamily="18" charset="0"/>
              </a:rPr>
              <a:t> </a:t>
            </a:r>
            <a:r>
              <a:rPr lang="en-US" sz="3600" b="1" dirty="0" smtClean="0">
                <a:solidFill>
                  <a:srgbClr val="1010F0"/>
                </a:solidFill>
                <a:latin typeface="Times New Roman" panose="02020603050405020304" pitchFamily="18" charset="0"/>
                <a:cs typeface="Times New Roman" panose="02020603050405020304" pitchFamily="18" charset="0"/>
              </a:rPr>
              <a:t>3.</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Quan</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sát</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tranh</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và</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trả</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lời</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câu</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hỏi</a:t>
            </a:r>
            <a:r>
              <a:rPr lang="en-US" sz="3600" dirty="0" smtClean="0">
                <a:solidFill>
                  <a:srgbClr val="1010F0"/>
                </a:solidFill>
                <a:latin typeface="Times New Roman" panose="02020603050405020304" pitchFamily="18" charset="0"/>
                <a:cs typeface="Times New Roman" panose="02020603050405020304" pitchFamily="18" charset="0"/>
              </a:rPr>
              <a:t>.</a:t>
            </a:r>
            <a:endParaRPr lang="en-US" sz="3600" i="1" dirty="0">
              <a:solidFill>
                <a:srgbClr val="1010F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83926" y="4481843"/>
            <a:ext cx="3749744"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8216" y="1331156"/>
            <a:ext cx="5493834" cy="120032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93214" y="2794618"/>
            <a:ext cx="5493834" cy="1200329"/>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Trước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mặt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ông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người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bàn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cờ</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15986" y="5581403"/>
            <a:ext cx="3685624" cy="646331"/>
          </a:xfrm>
          <a:prstGeom prst="rect">
            <a:avLst/>
          </a:prstGeom>
          <a:noFill/>
        </p:spPr>
        <p:txBody>
          <a:bodyPr wrap="non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Ông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đang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đánh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cờ</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 t="4321" r="1043"/>
          <a:stretch>
            <a:fillRect/>
          </a:stretch>
        </p:blipFill>
        <p:spPr>
          <a:xfrm>
            <a:off x="6642319" y="1098942"/>
            <a:ext cx="4960244" cy="4518087"/>
          </a:xfrm>
          <a:prstGeom prst="rect">
            <a:avLst/>
          </a:prstGeom>
        </p:spPr>
      </p:pic>
      <p:sp>
        <p:nvSpPr>
          <p:cNvPr id="5" name="Rectangle 4"/>
          <p:cNvSpPr/>
          <p:nvPr/>
        </p:nvSpPr>
        <p:spPr>
          <a:xfrm>
            <a:off x="258460" y="262451"/>
            <a:ext cx="11798786" cy="646331"/>
          </a:xfrm>
          <a:prstGeom prst="rect">
            <a:avLst/>
          </a:prstGeom>
        </p:spPr>
        <p:txBody>
          <a:bodyPr wrap="square">
            <a:spAutoFit/>
          </a:bodyPr>
          <a:lstStyle/>
          <a:p>
            <a:pPr algn="just"/>
            <a:r>
              <a:rPr lang="en-US" sz="3600" b="1" dirty="0" err="1">
                <a:solidFill>
                  <a:srgbClr val="1010F0"/>
                </a:solidFill>
                <a:latin typeface="Times New Roman" panose="02020603050405020304" pitchFamily="18" charset="0"/>
                <a:cs typeface="Times New Roman" panose="02020603050405020304" pitchFamily="18" charset="0"/>
              </a:rPr>
              <a:t>Bài</a:t>
            </a:r>
            <a:r>
              <a:rPr lang="en-US" sz="3600" b="1" dirty="0">
                <a:solidFill>
                  <a:srgbClr val="1010F0"/>
                </a:solidFill>
                <a:latin typeface="Times New Roman" panose="02020603050405020304" pitchFamily="18" charset="0"/>
                <a:cs typeface="Times New Roman" panose="02020603050405020304" pitchFamily="18" charset="0"/>
              </a:rPr>
              <a:t> </a:t>
            </a:r>
            <a:r>
              <a:rPr lang="en-US" sz="3600" b="1" dirty="0" smtClean="0">
                <a:solidFill>
                  <a:srgbClr val="1010F0"/>
                </a:solidFill>
                <a:latin typeface="Times New Roman" panose="02020603050405020304" pitchFamily="18" charset="0"/>
                <a:cs typeface="Times New Roman" panose="02020603050405020304" pitchFamily="18" charset="0"/>
              </a:rPr>
              <a:t>3.</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Quan</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sát</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tranh</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và</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trả</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lời</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câu</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hỏi</a:t>
            </a:r>
            <a:r>
              <a:rPr lang="en-US" sz="3600" dirty="0" smtClean="0">
                <a:solidFill>
                  <a:srgbClr val="1010F0"/>
                </a:solidFill>
                <a:latin typeface="Times New Roman" panose="02020603050405020304" pitchFamily="18" charset="0"/>
                <a:cs typeface="Times New Roman" panose="02020603050405020304" pitchFamily="18" charset="0"/>
              </a:rPr>
              <a:t>.</a:t>
            </a:r>
            <a:endParaRPr lang="en-US" sz="3600" i="1" dirty="0">
              <a:solidFill>
                <a:srgbClr val="1010F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8460" y="3148719"/>
            <a:ext cx="5365571"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chăm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chú</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24457" y="1388533"/>
            <a:ext cx="4262705"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ngồi</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đâu</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74090" y="2222439"/>
            <a:ext cx="6237600"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đang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ngồi</a:t>
            </a:r>
            <a:r>
              <a:rPr lang="en-US" sz="3600" dirty="0" smtClean="0">
                <a:solidFill>
                  <a:srgbClr val="FF0000"/>
                </a:solidFill>
                <a:latin typeface="Times New Roman" panose="02020603050405020304" pitchFamily="18" charset="0"/>
                <a:cs typeface="Times New Roman" panose="02020603050405020304" pitchFamily="18" charset="0"/>
              </a:rPr>
              <a:t> ở </a:t>
            </a:r>
            <a:r>
              <a:rPr lang="en-US" sz="3600" dirty="0" err="1" smtClean="0">
                <a:solidFill>
                  <a:srgbClr val="FF0000"/>
                </a:solidFill>
                <a:latin typeface="Times New Roman" panose="02020603050405020304" pitchFamily="18" charset="0"/>
                <a:cs typeface="Times New Roman" panose="02020603050405020304" pitchFamily="18" charset="0"/>
              </a:rPr>
              <a:t>phòng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khách</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66961" y="4074999"/>
            <a:ext cx="5480988" cy="646331"/>
          </a:xfrm>
          <a:prstGeom prst="rect">
            <a:avLst/>
          </a:prstGeom>
          <a:noFill/>
        </p:spPr>
        <p:txBody>
          <a:bodyPr wrap="non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Bà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đang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chăm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chú</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xem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ti</a:t>
            </a:r>
            <a:r>
              <a:rPr lang="en-US" sz="3600" dirty="0" smtClean="0">
                <a:solidFill>
                  <a:srgbClr val="FF0000"/>
                </a:solidFill>
                <a:latin typeface="Times New Roman" panose="02020603050405020304" pitchFamily="18" charset="0"/>
                <a:cs typeface="Times New Roman" panose="02020603050405020304" pitchFamily="18" charset="0"/>
              </a:rPr>
              <a:t> vi.</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778422" y="1264151"/>
            <a:ext cx="5133104" cy="4317252"/>
          </a:xfrm>
          <a:prstGeom prst="rect">
            <a:avLst/>
          </a:prstGeom>
        </p:spPr>
      </p:pic>
      <p:sp>
        <p:nvSpPr>
          <p:cNvPr id="5" name="Rectangle 4"/>
          <p:cNvSpPr/>
          <p:nvPr/>
        </p:nvSpPr>
        <p:spPr>
          <a:xfrm>
            <a:off x="258460" y="262451"/>
            <a:ext cx="11798786" cy="646331"/>
          </a:xfrm>
          <a:prstGeom prst="rect">
            <a:avLst/>
          </a:prstGeom>
        </p:spPr>
        <p:txBody>
          <a:bodyPr wrap="square">
            <a:spAutoFit/>
          </a:bodyPr>
          <a:lstStyle/>
          <a:p>
            <a:pPr algn="just"/>
            <a:r>
              <a:rPr lang="en-US" sz="3600" b="1" dirty="0" err="1">
                <a:solidFill>
                  <a:srgbClr val="1010F0"/>
                </a:solidFill>
                <a:latin typeface="Times New Roman" panose="02020603050405020304" pitchFamily="18" charset="0"/>
                <a:cs typeface="Times New Roman" panose="02020603050405020304" pitchFamily="18" charset="0"/>
              </a:rPr>
              <a:t>Bài</a:t>
            </a:r>
            <a:r>
              <a:rPr lang="en-US" sz="3600" b="1" dirty="0">
                <a:solidFill>
                  <a:srgbClr val="1010F0"/>
                </a:solidFill>
                <a:latin typeface="Times New Roman" panose="02020603050405020304" pitchFamily="18" charset="0"/>
                <a:cs typeface="Times New Roman" panose="02020603050405020304" pitchFamily="18" charset="0"/>
              </a:rPr>
              <a:t> </a:t>
            </a:r>
            <a:r>
              <a:rPr lang="en-US" sz="3600" b="1" dirty="0" smtClean="0">
                <a:solidFill>
                  <a:srgbClr val="1010F0"/>
                </a:solidFill>
                <a:latin typeface="Times New Roman" panose="02020603050405020304" pitchFamily="18" charset="0"/>
                <a:cs typeface="Times New Roman" panose="02020603050405020304" pitchFamily="18" charset="0"/>
              </a:rPr>
              <a:t>3.</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Quan</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sát</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tranh</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và</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trả</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lời</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câu</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hỏi</a:t>
            </a:r>
            <a:r>
              <a:rPr lang="en-US" sz="3600" dirty="0" smtClean="0">
                <a:solidFill>
                  <a:srgbClr val="1010F0"/>
                </a:solidFill>
                <a:latin typeface="Times New Roman" panose="02020603050405020304" pitchFamily="18" charset="0"/>
                <a:cs typeface="Times New Roman" panose="02020603050405020304" pitchFamily="18" charset="0"/>
              </a:rPr>
              <a:t>.</a:t>
            </a:r>
            <a:endParaRPr lang="en-US" sz="3600" i="1" dirty="0">
              <a:solidFill>
                <a:srgbClr val="1010F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95409" y="1353117"/>
            <a:ext cx="4903907"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77212" y="3046825"/>
            <a:ext cx="6603090"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8203" y="4813226"/>
            <a:ext cx="4895571"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tay</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6207" y="2133130"/>
            <a:ext cx="6237600"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Mẹ</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cầm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chổi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để</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lau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sàn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nhà</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85087" y="3795253"/>
            <a:ext cx="5243743" cy="646331"/>
          </a:xfrm>
          <a:prstGeom prst="rect">
            <a:avLst/>
          </a:prstGeom>
          <a:noFill/>
        </p:spPr>
        <p:txBody>
          <a:bodyPr wrap="non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Bố</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lau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thật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sạch</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47017" y="5622643"/>
            <a:ext cx="9304598" cy="646331"/>
          </a:xfrm>
          <a:prstGeom prst="rect">
            <a:avLst/>
          </a:prstGeom>
          <a:noFill/>
        </p:spPr>
        <p:txBody>
          <a:bodyPr wrap="non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Bố</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đeo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găng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tay</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vì</a:t>
            </a:r>
            <a:r>
              <a:rPr lang="en-US" sz="3600" dirty="0" smtClean="0">
                <a:solidFill>
                  <a:srgbClr val="FF0000"/>
                </a:solidFill>
                <a:latin typeface="Times New Roman" panose="02020603050405020304" pitchFamily="18" charset="0"/>
                <a:cs typeface="Times New Roman" panose="02020603050405020304" pitchFamily="18" charset="0"/>
              </a:rPr>
              <a:t> gang </a:t>
            </a:r>
            <a:r>
              <a:rPr lang="en-US" sz="3600" dirty="0" err="1" smtClean="0">
                <a:solidFill>
                  <a:srgbClr val="FF0000"/>
                </a:solidFill>
                <a:latin typeface="Times New Roman" panose="02020603050405020304" pitchFamily="18" charset="0"/>
                <a:cs typeface="Times New Roman" panose="02020603050405020304" pitchFamily="18" charset="0"/>
              </a:rPr>
              <a:t>tay</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giúp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bố</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giữ</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sạch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tay</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211180" y="1251182"/>
            <a:ext cx="5486013" cy="4155803"/>
          </a:xfrm>
          <a:prstGeom prst="rect">
            <a:avLst/>
          </a:prstGeom>
        </p:spPr>
      </p:pic>
      <p:sp>
        <p:nvSpPr>
          <p:cNvPr id="5" name="Rectangle 4"/>
          <p:cNvSpPr/>
          <p:nvPr/>
        </p:nvSpPr>
        <p:spPr>
          <a:xfrm>
            <a:off x="769310" y="333703"/>
            <a:ext cx="10373536" cy="646331"/>
          </a:xfrm>
          <a:prstGeom prst="rect">
            <a:avLst/>
          </a:prstGeom>
        </p:spPr>
        <p:txBody>
          <a:bodyPr wrap="square">
            <a:spAutoFit/>
          </a:bodyPr>
          <a:lstStyle/>
          <a:p>
            <a:pPr algn="just"/>
            <a:r>
              <a:rPr lang="en-US" sz="3600" b="1" dirty="0" err="1">
                <a:solidFill>
                  <a:srgbClr val="1010F0"/>
                </a:solidFill>
                <a:latin typeface="Times New Roman" panose="02020603050405020304" pitchFamily="18" charset="0"/>
                <a:cs typeface="Times New Roman" panose="02020603050405020304" pitchFamily="18" charset="0"/>
              </a:rPr>
              <a:t>Bài</a:t>
            </a:r>
            <a:r>
              <a:rPr lang="en-US" sz="3600" b="1" dirty="0">
                <a:solidFill>
                  <a:srgbClr val="1010F0"/>
                </a:solidFill>
                <a:latin typeface="Times New Roman" panose="02020603050405020304" pitchFamily="18" charset="0"/>
                <a:cs typeface="Times New Roman" panose="02020603050405020304" pitchFamily="18" charset="0"/>
              </a:rPr>
              <a:t> </a:t>
            </a:r>
            <a:r>
              <a:rPr lang="en-US" sz="3600" b="1" dirty="0" smtClean="0">
                <a:solidFill>
                  <a:srgbClr val="1010F0"/>
                </a:solidFill>
                <a:latin typeface="Times New Roman" panose="02020603050405020304" pitchFamily="18" charset="0"/>
                <a:cs typeface="Times New Roman" panose="02020603050405020304" pitchFamily="18" charset="0"/>
              </a:rPr>
              <a:t>3.</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Quan</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sát</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tranh</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và</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trả</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lời</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câu</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hỏi</a:t>
            </a:r>
            <a:r>
              <a:rPr lang="en-US" sz="3600" dirty="0" smtClean="0">
                <a:solidFill>
                  <a:srgbClr val="1010F0"/>
                </a:solidFill>
                <a:latin typeface="Times New Roman" panose="02020603050405020304" pitchFamily="18" charset="0"/>
                <a:cs typeface="Times New Roman" panose="02020603050405020304" pitchFamily="18" charset="0"/>
              </a:rPr>
              <a:t>.</a:t>
            </a:r>
            <a:endParaRPr lang="en-US" sz="3600" i="1" dirty="0">
              <a:solidFill>
                <a:srgbClr val="1010F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36795" y="4562487"/>
            <a:ext cx="4506362"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36795" y="1888884"/>
            <a:ext cx="4288353"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ngồi</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đâu</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45066" y="2931550"/>
            <a:ext cx="5372976"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nhỏ</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ngồi</a:t>
            </a:r>
            <a:r>
              <a:rPr lang="en-US" sz="3600" dirty="0" smtClean="0">
                <a:solidFill>
                  <a:srgbClr val="FF0000"/>
                </a:solidFill>
                <a:latin typeface="Times New Roman" panose="02020603050405020304" pitchFamily="18" charset="0"/>
                <a:cs typeface="Times New Roman" panose="02020603050405020304" pitchFamily="18" charset="0"/>
              </a:rPr>
              <a:t> ở </a:t>
            </a:r>
            <a:r>
              <a:rPr lang="en-US" sz="3600" dirty="0" err="1" smtClean="0">
                <a:solidFill>
                  <a:srgbClr val="FF0000"/>
                </a:solidFill>
                <a:latin typeface="Times New Roman" panose="02020603050405020304" pitchFamily="18" charset="0"/>
                <a:cs typeface="Times New Roman" panose="02020603050405020304" pitchFamily="18" charset="0"/>
              </a:rPr>
              <a:t>bàn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học</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35071" y="5605153"/>
            <a:ext cx="6365845" cy="646331"/>
          </a:xfrm>
          <a:prstGeom prst="rect">
            <a:avLst/>
          </a:prstGeom>
          <a:noFill/>
        </p:spPr>
        <p:txBody>
          <a:bodyPr wrap="non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nhỏ</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đang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làm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bài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tập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nhà</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32497" y="2664271"/>
            <a:ext cx="9458325" cy="2308324"/>
          </a:xfrm>
          <a:prstGeom prst="rect">
            <a:avLst/>
          </a:prstGeom>
          <a:noFill/>
        </p:spPr>
        <p:txBody>
          <a:bodyPr wrap="square" rtlCol="0">
            <a:spAutoFit/>
          </a:bodyPr>
          <a:lstStyle/>
          <a:p>
            <a:pPr>
              <a:lnSpc>
                <a:spcPct val="150000"/>
              </a:lnSpc>
            </a:pPr>
            <a:r>
              <a:rPr lang="en-US" sz="3200" dirty="0" err="1">
                <a:latin typeface="Times New Roman" panose="02020603050405020304" pitchFamily="18" charset="0"/>
                <a:cs typeface="Times New Roman" panose="02020603050405020304" pitchFamily="18" charset="0"/>
              </a:rPr>
              <a:t>Lắng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Bé</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quét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nhà</a:t>
            </a:r>
            <a:r>
              <a:rPr lang="en-US" sz="3200" i="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Mọi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28607" y="1628227"/>
            <a:ext cx="527685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THẢO LUẬN NHÓM ĐÔI</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BÉ QUÉT NHÀ - (BEAT CHUẨN) LỚP 1 - Vì Sự Bình Đẳng Và Dân Chủ Trong Giáo Dụ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8447" y="-1"/>
            <a:ext cx="12020884" cy="676174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6" name="Text Box 1"/>
          <p:cNvSpPr txBox="1"/>
          <p:nvPr/>
        </p:nvSpPr>
        <p:spPr>
          <a:xfrm>
            <a:off x="-115354" y="3554363"/>
            <a:ext cx="11913832" cy="638027"/>
          </a:xfrm>
          <a:prstGeom prst="rect">
            <a:avLst/>
          </a:prstGeom>
        </p:spPr>
        <p:txBody>
          <a:bodyPr vert="horz" lIns="91440" tIns="45720" rIns="91440" bIns="45720" rtlCol="0" anchor="b">
            <a:noAutofit/>
          </a:bodyPr>
          <a:lstStyle/>
          <a:p>
            <a:pPr marL="0" indent="0" algn="ctr">
              <a:lnSpc>
                <a:spcPct val="90000"/>
              </a:lnSpc>
              <a:spcBef>
                <a:spcPct val="0"/>
              </a:spcBef>
              <a:spcAft>
                <a:spcPts val="600"/>
              </a:spcAft>
            </a:pPr>
            <a:r>
              <a:rPr lang="en-US" sz="4400" b="1" dirty="0" smtClean="0">
                <a:solidFill>
                  <a:srgbClr val="FF0000"/>
                </a:solidFill>
                <a:latin typeface="Times New Roman" panose="02020603050405020304" pitchFamily="18" charset="0"/>
                <a:ea typeface="+mj-ea"/>
                <a:cs typeface="Times New Roman" panose="02020603050405020304" pitchFamily="18" charset="0"/>
                <a:sym typeface="+mn-ea"/>
              </a:rPr>
              <a:t>TỪ CHỈ SỰ VẬT, HOẠT ĐỘNG. </a:t>
            </a:r>
            <a:endParaRPr lang="en-US" sz="4400" b="1" dirty="0" smtClean="0">
              <a:solidFill>
                <a:srgbClr val="FF0000"/>
              </a:solidFill>
              <a:latin typeface="Times New Roman" panose="02020603050405020304" pitchFamily="18" charset="0"/>
              <a:ea typeface="+mj-ea"/>
              <a:cs typeface="Times New Roman" panose="02020603050405020304" pitchFamily="18" charset="0"/>
              <a:sym typeface="+mn-ea"/>
            </a:endParaRPr>
          </a:p>
          <a:p>
            <a:pPr marL="0" indent="0" algn="ctr">
              <a:lnSpc>
                <a:spcPct val="90000"/>
              </a:lnSpc>
              <a:spcBef>
                <a:spcPct val="0"/>
              </a:spcBef>
              <a:spcAft>
                <a:spcPts val="600"/>
              </a:spcAft>
            </a:pPr>
            <a:r>
              <a:rPr lang="en-US" sz="4400" b="1" dirty="0" smtClean="0">
                <a:solidFill>
                  <a:srgbClr val="FF0000"/>
                </a:solidFill>
                <a:latin typeface="Times New Roman" panose="02020603050405020304" pitchFamily="18" charset="0"/>
                <a:ea typeface="+mj-ea"/>
                <a:cs typeface="Times New Roman" panose="02020603050405020304" pitchFamily="18" charset="0"/>
                <a:sym typeface="+mn-ea"/>
              </a:rPr>
              <a:t>CÂU NÊU HOẠT ĐỘNG</a:t>
            </a:r>
            <a:endParaRPr lang="en-US" sz="4400" b="1" kern="1200" dirty="0">
              <a:solidFill>
                <a:srgbClr val="FF0000"/>
              </a:solidFill>
              <a:latin typeface="Times New Roman" panose="02020603050405020304" pitchFamily="18" charset="0"/>
              <a:ea typeface="+mj-ea"/>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59107" y="72195"/>
            <a:ext cx="7603554" cy="6785805"/>
            <a:chOff x="4439856" y="-38496"/>
            <a:chExt cx="7603554" cy="6785805"/>
          </a:xfrm>
        </p:grpSpPr>
        <p:pic>
          <p:nvPicPr>
            <p:cNvPr id="2" name="Picture 1"/>
            <p:cNvPicPr>
              <a:picLocks noChangeAspect="1"/>
            </p:cNvPicPr>
            <p:nvPr/>
          </p:nvPicPr>
          <p:blipFill rotWithShape="1">
            <a:blip r:embed="rId1"/>
            <a:srcRect t="2625"/>
            <a:stretch>
              <a:fillRect/>
            </a:stretch>
          </p:blipFill>
          <p:spPr>
            <a:xfrm>
              <a:off x="4439856" y="-38496"/>
              <a:ext cx="7603554" cy="6785805"/>
            </a:xfrm>
            <a:prstGeom prst="rect">
              <a:avLst/>
            </a:prstGeom>
          </p:spPr>
        </p:pic>
        <p:sp>
          <p:nvSpPr>
            <p:cNvPr id="3" name="Rectangle 2"/>
            <p:cNvSpPr/>
            <p:nvPr/>
          </p:nvSpPr>
          <p:spPr>
            <a:xfrm>
              <a:off x="4439856" y="872997"/>
              <a:ext cx="1460430" cy="1215685"/>
            </a:xfrm>
            <a:prstGeom prst="rect">
              <a:avLst/>
            </a:prstGeom>
            <a:solidFill>
              <a:srgbClr val="F6B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236221" y="-42655"/>
            <a:ext cx="5837319" cy="3046988"/>
          </a:xfrm>
          <a:prstGeom prst="rect">
            <a:avLst/>
          </a:prstGeom>
        </p:spPr>
        <p:txBody>
          <a:bodyPr wrap="square">
            <a:spAutoFit/>
          </a:bodyPr>
          <a:lstStyle/>
          <a:p>
            <a:pPr>
              <a:lnSpc>
                <a:spcPct val="200000"/>
              </a:lnSpc>
            </a:pP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514350" indent="-514350" algn="just">
              <a:lnSpc>
                <a:spcPct val="200000"/>
              </a:lnSpc>
              <a:buAutoNum type="alphaLcPeriod"/>
            </a:pP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lnSpc>
                <a:spcPct val="200000"/>
              </a:lnSpc>
            </a:pPr>
            <a:r>
              <a:rPr lang="en-US" sz="3200" dirty="0" smtClean="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0" y="0"/>
          <a:ext cx="6082953" cy="6724128"/>
        </p:xfrm>
        <a:graphic>
          <a:graphicData uri="http://schemas.openxmlformats.org/drawingml/2006/table">
            <a:tbl>
              <a:tblPr firstRow="1" bandRow="1">
                <a:tableStyleId>{5940675A-B579-460E-94D1-54222C63F5DA}</a:tableStyleId>
              </a:tblPr>
              <a:tblGrid>
                <a:gridCol w="2027651"/>
                <a:gridCol w="2027651"/>
                <a:gridCol w="2027651"/>
              </a:tblGrid>
              <a:tr h="531012">
                <a:tc gridSpan="2">
                  <a:txBody>
                    <a:bodyPr/>
                    <a:lstStyle/>
                    <a:p>
                      <a:pPr algn="ctr"/>
                      <a:r>
                        <a:rPr lang="en-US" sz="2800" u="none" dirty="0" err="1">
                          <a:latin typeface="Times New Roman" panose="02020603050405020304" pitchFamily="18" charset="0"/>
                          <a:cs typeface="Times New Roman" panose="02020603050405020304" pitchFamily="18" charset="0"/>
                        </a:rPr>
                        <a:t>Từ</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ngữ</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chỉ</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sự</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vật</a:t>
                      </a:r>
                      <a:endParaRPr lang="en-US" sz="2800" u="none"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hMerge="1">
                  <a:tcPr/>
                </a:tc>
                <a:tc rowSpan="2">
                  <a:txBody>
                    <a:bodyP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r>
              <a:tr h="529410">
                <a:tc>
                  <a:txBody>
                    <a:bodyPr/>
                    <a:lstStyle/>
                    <a:p>
                      <a:pPr algn="ct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vMerge="1">
                  <a:tcPr/>
                </a:tc>
              </a:tr>
              <a:tr h="874256">
                <a:tc>
                  <a:txBody>
                    <a:bodyPr/>
                    <a:lstStyle/>
                    <a:p>
                      <a:endParaRPr lang="en-US" dirty="0"/>
                    </a:p>
                  </a:txBody>
                  <a:tcPr/>
                </a:tc>
                <a:tc>
                  <a:txBody>
                    <a:bodyPr/>
                    <a:lstStyle/>
                    <a:p>
                      <a:endParaRPr lang="en-US" dirty="0"/>
                    </a:p>
                  </a:txBody>
                  <a:tcPr/>
                </a:tc>
                <a:tc>
                  <a:txBody>
                    <a:bodyPr/>
                    <a:lstStyle/>
                    <a:p>
                      <a:endParaRPr lang="en-US" dirty="0"/>
                    </a:p>
                  </a:txBody>
                  <a:tcPr/>
                </a:tc>
              </a:tr>
              <a:tr h="914400">
                <a:tc>
                  <a:txBody>
                    <a:bodyPr/>
                    <a:lstStyle/>
                    <a:p>
                      <a:endParaRPr lang="en-US"/>
                    </a:p>
                  </a:txBody>
                  <a:tcPr/>
                </a:tc>
                <a:tc>
                  <a:txBody>
                    <a:bodyPr/>
                    <a:lstStyle/>
                    <a:p>
                      <a:endParaRPr lang="en-US"/>
                    </a:p>
                  </a:txBody>
                  <a:tcPr/>
                </a:tc>
                <a:tc>
                  <a:txBody>
                    <a:bodyPr/>
                    <a:lstStyle/>
                    <a:p>
                      <a:endParaRPr lang="en-US"/>
                    </a:p>
                  </a:txBody>
                  <a:tcPr/>
                </a:tc>
              </a:tr>
              <a:tr h="1039412">
                <a:tc>
                  <a:txBody>
                    <a:bodyPr/>
                    <a:lstStyle/>
                    <a:p>
                      <a:endParaRPr lang="en-US"/>
                    </a:p>
                  </a:txBody>
                  <a:tcPr/>
                </a:tc>
                <a:tc>
                  <a:txBody>
                    <a:bodyPr/>
                    <a:lstStyle/>
                    <a:p>
                      <a:endParaRPr lang="en-US"/>
                    </a:p>
                  </a:txBody>
                  <a:tcPr/>
                </a:tc>
                <a:tc>
                  <a:txBody>
                    <a:bodyPr/>
                    <a:lstStyle/>
                    <a:p>
                      <a:endParaRPr lang="en-US"/>
                    </a:p>
                  </a:txBody>
                  <a:tcPr/>
                </a:tc>
              </a:tr>
              <a:tr h="863904">
                <a:tc>
                  <a:txBody>
                    <a:bodyPr/>
                    <a:lstStyle/>
                    <a:p>
                      <a:endParaRPr lang="en-US"/>
                    </a:p>
                  </a:txBody>
                  <a:tcPr/>
                </a:tc>
                <a:tc>
                  <a:txBody>
                    <a:bodyPr/>
                    <a:lstStyle/>
                    <a:p>
                      <a:endParaRPr lang="en-US"/>
                    </a:p>
                  </a:txBody>
                  <a:tcPr/>
                </a:tc>
                <a:tc>
                  <a:txBody>
                    <a:bodyPr/>
                    <a:lstStyle/>
                    <a:p>
                      <a:endParaRPr lang="en-US"/>
                    </a:p>
                  </a:txBody>
                  <a:tcPr/>
                </a:tc>
              </a:tr>
              <a:tr h="851243">
                <a:tc>
                  <a:txBody>
                    <a:bodyPr/>
                    <a:lstStyle/>
                    <a:p>
                      <a:endParaRPr lang="en-US" dirty="0"/>
                    </a:p>
                  </a:txBody>
                  <a:tcPr/>
                </a:tc>
                <a:tc>
                  <a:txBody>
                    <a:bodyPr/>
                    <a:lstStyle/>
                    <a:p>
                      <a:endParaRPr lang="en-US" dirty="0"/>
                    </a:p>
                  </a:txBody>
                  <a:tcPr/>
                </a:tc>
                <a:tc>
                  <a:txBody>
                    <a:bodyPr/>
                    <a:lstStyle/>
                    <a:p>
                      <a:endParaRPr lang="en-US" dirty="0"/>
                    </a:p>
                    <a:p>
                      <a:endParaRPr lang="en-US" dirty="0"/>
                    </a:p>
                    <a:p>
                      <a:endParaRPr lang="en-US" dirty="0"/>
                    </a:p>
                  </a:txBody>
                  <a:tcPr/>
                </a:tc>
              </a:tr>
              <a:tr h="1057334">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pSp>
        <p:nvGrpSpPr>
          <p:cNvPr id="5" name="Group 4"/>
          <p:cNvGrpSpPr/>
          <p:nvPr/>
        </p:nvGrpSpPr>
        <p:grpSpPr>
          <a:xfrm>
            <a:off x="6107335" y="266334"/>
            <a:ext cx="5970553" cy="6347861"/>
            <a:chOff x="4439856" y="-38496"/>
            <a:chExt cx="7603554" cy="6785805"/>
          </a:xfrm>
        </p:grpSpPr>
        <p:pic>
          <p:nvPicPr>
            <p:cNvPr id="6" name="Picture 5"/>
            <p:cNvPicPr>
              <a:picLocks noChangeAspect="1"/>
            </p:cNvPicPr>
            <p:nvPr/>
          </p:nvPicPr>
          <p:blipFill rotWithShape="1">
            <a:blip r:embed="rId1"/>
            <a:srcRect t="2625"/>
            <a:stretch>
              <a:fillRect/>
            </a:stretch>
          </p:blipFill>
          <p:spPr>
            <a:xfrm>
              <a:off x="4439856" y="-38496"/>
              <a:ext cx="7603554" cy="6785805"/>
            </a:xfrm>
            <a:prstGeom prst="rect">
              <a:avLst/>
            </a:prstGeom>
          </p:spPr>
        </p:pic>
        <p:sp>
          <p:nvSpPr>
            <p:cNvPr id="7" name="Rectangle 6"/>
            <p:cNvSpPr/>
            <p:nvPr/>
          </p:nvSpPr>
          <p:spPr>
            <a:xfrm>
              <a:off x="4439856" y="872997"/>
              <a:ext cx="1460430" cy="1215685"/>
            </a:xfrm>
            <a:prstGeom prst="rect">
              <a:avLst/>
            </a:prstGeom>
            <a:solidFill>
              <a:srgbClr val="F6B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7101204" y="311154"/>
            <a:ext cx="1447800" cy="404830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87249" y="250670"/>
            <a:ext cx="1898410" cy="33684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780294" y="1586000"/>
            <a:ext cx="1411705" cy="29571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56211" y="3216731"/>
            <a:ext cx="1863090" cy="25031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161421" y="2227553"/>
            <a:ext cx="1739576" cy="426380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089087" y="2981265"/>
            <a:ext cx="2325004" cy="369341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0178" y="1225160"/>
            <a:ext cx="134427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04409" y="2108316"/>
            <a:ext cx="134427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ông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08239" y="4018278"/>
            <a:ext cx="125120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mẹ</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15804" y="4838578"/>
            <a:ext cx="132113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anh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97478" y="3123906"/>
            <a:ext cx="1251201"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b</a:t>
            </a:r>
            <a:r>
              <a:rPr lang="en-US" sz="3200" dirty="0" err="1" smtClean="0">
                <a:solidFill>
                  <a:srgbClr val="FF0000"/>
                </a:solidFill>
                <a:latin typeface="Times New Roman" panose="02020603050405020304" pitchFamily="18" charset="0"/>
                <a:cs typeface="Times New Roman" panose="02020603050405020304" pitchFamily="18" charset="0"/>
              </a:rPr>
              <a:t>ố</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38311" y="5906583"/>
            <a:ext cx="132113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em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995055" y="1225159"/>
            <a:ext cx="195942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rau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rổ</a:t>
            </a:r>
            <a:r>
              <a:rPr lang="en-US" sz="3200"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042777" y="1225158"/>
            <a:ext cx="195942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nhặt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rau</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051379" y="2169871"/>
            <a:ext cx="224195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bình</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cây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43571" y="2189319"/>
            <a:ext cx="224195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tưới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051379" y="3123906"/>
            <a:ext cx="224195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vít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172896" y="3123906"/>
            <a:ext cx="224195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chữa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029645" y="4049055"/>
            <a:ext cx="224195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bếp</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4325686" y="4114397"/>
            <a:ext cx="1968337"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nấu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ăn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177017" y="4908862"/>
            <a:ext cx="201278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sân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4243890" y="4974204"/>
            <a:ext cx="1968337" cy="523220"/>
          </a:xfrm>
          <a:prstGeom prst="rect">
            <a:avLst/>
          </a:prstGeom>
          <a:noFill/>
        </p:spPr>
        <p:txBody>
          <a:bodyPr wrap="square" rtlCol="0">
            <a:spAutoFit/>
          </a:bodyPr>
          <a:lstStyle/>
          <a:p>
            <a:r>
              <a:rPr lang="en-US" sz="2800" err="1">
                <a:solidFill>
                  <a:srgbClr val="FF0000"/>
                </a:solidFill>
                <a:latin typeface="Times New Roman" panose="02020603050405020304" pitchFamily="18" charset="0"/>
                <a:cs typeface="Times New Roman" panose="02020603050405020304" pitchFamily="18" charset="0"/>
              </a:rPr>
              <a:t>q</a:t>
            </a:r>
            <a:r>
              <a:rPr lang="en-US" sz="2800" err="1" smtClean="0">
                <a:solidFill>
                  <a:srgbClr val="FF0000"/>
                </a:solidFill>
                <a:latin typeface="Times New Roman" panose="02020603050405020304" pitchFamily="18" charset="0"/>
                <a:cs typeface="Times New Roman" panose="02020603050405020304" pitchFamily="18" charset="0"/>
              </a:rPr>
              <a:t>uét</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sân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1931348" y="6022008"/>
            <a:ext cx="22415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bóng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hộp</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4208181" y="5943325"/>
            <a:ext cx="1968337"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a:t>
            </a:r>
            <a:r>
              <a:rPr lang="en-US" sz="2800" dirty="0" err="1" smtClean="0">
                <a:solidFill>
                  <a:srgbClr val="FF0000"/>
                </a:solidFill>
                <a:latin typeface="Times New Roman" panose="02020603050405020304" pitchFamily="18" charset="0"/>
                <a:cs typeface="Times New Roman" panose="02020603050405020304" pitchFamily="18" charset="0"/>
              </a:rPr>
              <a:t>hơi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đồ</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chơi</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par>
                                <p:cTn id="48" presetID="3" presetClass="exit" presetSubtype="10" fill="hold" grpId="1" nodeType="withEffect">
                                  <p:stCondLst>
                                    <p:cond delay="0"/>
                                  </p:stCondLst>
                                  <p:childTnLst>
                                    <p:animEffect transition="out" filter="blinds(horizontal)">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down)">
                                      <p:cBhvr>
                                        <p:cTn id="65" dur="500"/>
                                        <p:tgtEl>
                                          <p:spTgt spid="23"/>
                                        </p:tgtEl>
                                      </p:cBhvr>
                                    </p:animEffect>
                                  </p:childTnLst>
                                </p:cTn>
                              </p:par>
                              <p:par>
                                <p:cTn id="66" presetID="3" presetClass="exit" presetSubtype="10" fill="hold" grpId="1" nodeType="withEffect">
                                  <p:stCondLst>
                                    <p:cond delay="0"/>
                                  </p:stCondLst>
                                  <p:childTnLst>
                                    <p:animEffect transition="out" filter="blinds(horizontal)">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down)">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xit" presetSubtype="10" fill="hold" grpId="1" nodeType="clickEffect">
                                  <p:stCondLst>
                                    <p:cond delay="0"/>
                                  </p:stCondLst>
                                  <p:childTnLst>
                                    <p:animEffect transition="out" filter="blinds(horizontal)">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down)">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down)">
                                      <p:cBhvr>
                                        <p:cTn id="98" dur="500"/>
                                        <p:tgtEl>
                                          <p:spTgt spid="2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down)">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xit" presetSubtype="10" fill="hold" grpId="1" nodeType="clickEffect">
                                  <p:stCondLst>
                                    <p:cond delay="0"/>
                                  </p:stCondLst>
                                  <p:childTnLst>
                                    <p:animEffect transition="out" filter="blinds(horizontal)">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par>
                                <p:cTn id="109" presetID="22" presetClass="entr" presetSubtype="4" fill="hold" grpId="0"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wipe(down)">
                                      <p:cBhvr>
                                        <p:cTn id="111" dur="500"/>
                                        <p:tgtEl>
                                          <p:spTgt spid="1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wipe(down)">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wipe(down)">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xit" presetSubtype="10" fill="hold" grpId="1" nodeType="clickEffect">
                                  <p:stCondLst>
                                    <p:cond delay="0"/>
                                  </p:stCondLst>
                                  <p:childTnLst>
                                    <p:animEffect transition="out" filter="blinds(horizontal)">
                                      <p:cBhvr>
                                        <p:cTn id="125" dur="500"/>
                                        <p:tgtEl>
                                          <p:spTgt spid="10"/>
                                        </p:tgtEl>
                                      </p:cBhvr>
                                    </p:animEffect>
                                    <p:set>
                                      <p:cBhvr>
                                        <p:cTn id="126" dur="1" fill="hold">
                                          <p:stCondLst>
                                            <p:cond delay="499"/>
                                          </p:stCondLst>
                                        </p:cTn>
                                        <p:tgtEl>
                                          <p:spTgt spid="10"/>
                                        </p:tgtEl>
                                        <p:attrNameLst>
                                          <p:attrName>style.visibility</p:attrName>
                                        </p:attrNameLst>
                                      </p:cBhvr>
                                      <p:to>
                                        <p:strVal val="hidden"/>
                                      </p:to>
                                    </p:set>
                                  </p:childTnLst>
                                </p:cTn>
                              </p:par>
                              <p:par>
                                <p:cTn id="127" presetID="22" presetClass="entr" presetSubtype="4" fill="hold" grpId="0" nodeType="withEffect">
                                  <p:stCondLst>
                                    <p:cond delay="0"/>
                                  </p:stCondLst>
                                  <p:childTnLst>
                                    <p:set>
                                      <p:cBhvr>
                                        <p:cTn id="128" dur="1" fill="hold">
                                          <p:stCondLst>
                                            <p:cond delay="0"/>
                                          </p:stCondLst>
                                        </p:cTn>
                                        <p:tgtEl>
                                          <p:spTgt spid="11"/>
                                        </p:tgtEl>
                                        <p:attrNameLst>
                                          <p:attrName>style.visibility</p:attrName>
                                        </p:attrNameLst>
                                      </p:cBhvr>
                                      <p:to>
                                        <p:strVal val="visible"/>
                                      </p:to>
                                    </p:set>
                                    <p:animEffect transition="in" filter="wipe(down)">
                                      <p:cBhvr>
                                        <p:cTn id="129" dur="500"/>
                                        <p:tgtEl>
                                          <p:spTgt spid="1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wipe(down)">
                                      <p:cBhvr>
                                        <p:cTn id="134" dur="500"/>
                                        <p:tgtEl>
                                          <p:spTgt spid="30"/>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down)">
                                      <p:cBhvr>
                                        <p:cTn id="1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3" grpId="1"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434340" y="149469"/>
          <a:ext cx="11658600" cy="6388914"/>
        </p:xfrm>
        <a:graphic>
          <a:graphicData uri="http://schemas.openxmlformats.org/drawingml/2006/table">
            <a:tbl>
              <a:tblPr firstRow="1" bandRow="1">
                <a:tableStyleId>{5940675A-B579-460E-94D1-54222C63F5DA}</a:tableStyleId>
              </a:tblPr>
              <a:tblGrid>
                <a:gridCol w="3886200"/>
                <a:gridCol w="3886200"/>
                <a:gridCol w="3886200"/>
              </a:tblGrid>
              <a:tr h="1176910">
                <a:tc gridSpan="2">
                  <a:txBody>
                    <a:bodyPr/>
                    <a:lstStyle/>
                    <a:p>
                      <a:pPr algn="ctr"/>
                      <a:r>
                        <a:rPr lang="en-US" sz="3200" u="none" dirty="0" err="1">
                          <a:latin typeface="Times New Roman" panose="02020603050405020304" pitchFamily="18" charset="0"/>
                          <a:cs typeface="Times New Roman" panose="02020603050405020304" pitchFamily="18" charset="0"/>
                        </a:rPr>
                        <a:t>Từ</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ngữ</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chỉ</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sự</a:t>
                      </a:r>
                      <a:r>
                        <a:rPr lang="en-US" sz="3200" u="none" dirty="0">
                          <a:latin typeface="Times New Roman" panose="02020603050405020304" pitchFamily="18" charset="0"/>
                          <a:cs typeface="Times New Roman" panose="02020603050405020304" pitchFamily="18" charset="0"/>
                        </a:rPr>
                        <a:t> </a:t>
                      </a:r>
                      <a:r>
                        <a:rPr lang="en-US" sz="3200" u="none" dirty="0" err="1">
                          <a:latin typeface="Times New Roman" panose="02020603050405020304" pitchFamily="18" charset="0"/>
                          <a:cs typeface="Times New Roman" panose="02020603050405020304" pitchFamily="18" charset="0"/>
                        </a:rPr>
                        <a:t>vật</a:t>
                      </a:r>
                      <a:endParaRPr lang="en-US" sz="3200" u="none" dirty="0">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hMerge="1">
                  <a:tcPr/>
                </a:tc>
                <a:tc rowSpan="2">
                  <a:txBody>
                    <a:bodyPr/>
                    <a:lstStyle/>
                    <a:p>
                      <a:pPr algn="ct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endParaRPr lang="en-US" sz="3200" dirty="0">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r>
              <a:tr h="883315">
                <a:tc>
                  <a:txBody>
                    <a:bodyPr/>
                    <a:lstStyle/>
                    <a:p>
                      <a:pPr algn="ct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endParaRPr lang="en-US" sz="3200" dirty="0">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a:txBody>
                    <a:bodyPr/>
                    <a:lstStyle/>
                    <a:p>
                      <a:pPr algn="ct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vMerge="1">
                  <a:tcPr/>
                </a:tc>
              </a:tr>
              <a:tr h="2601817">
                <a:tc>
                  <a:txBody>
                    <a:bodyPr/>
                    <a:lstStyle/>
                    <a:p>
                      <a:pPr algn="just"/>
                      <a:r>
                        <a:rPr lang="en-US" sz="3600" dirty="0" err="1" smtClean="0">
                          <a:latin typeface="Times New Roman" panose="02020603050405020304" pitchFamily="18" charset="0"/>
                          <a:cs typeface="Times New Roman" panose="02020603050405020304" pitchFamily="18" charset="0"/>
                        </a:rPr>
                        <a:t>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a:t>
                      </a:r>
                      <a:r>
                        <a:rPr lang="en-US" sz="3600" dirty="0" smtClean="0">
                          <a:latin typeface="Times New Roman" panose="02020603050405020304" pitchFamily="18" charset="0"/>
                          <a:cs typeface="Times New Roman" panose="02020603050405020304" pitchFamily="18" charset="0"/>
                        </a:rPr>
                        <a:t>,</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bố</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mẹ</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anh</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em</a:t>
                      </a:r>
                      <a:r>
                        <a:rPr lang="en-US" sz="3600" baseline="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txBody>
                  <a:tcPr anchor="ct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bếp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sân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vườn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quạt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chổi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chảo</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360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algn="just"/>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tưới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cây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nhặt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rau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sửa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quạt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nấu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ăn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đồ</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txBody>
                  <a:tcPr anchor="ctr"/>
                </a:tc>
              </a:tr>
              <a:tr h="1726872">
                <a:tc gridSpan="2">
                  <a:txBody>
                    <a:bodyPr/>
                    <a:lstStyle/>
                    <a:p>
                      <a:pPr algn="just"/>
                      <a:endParaRPr lang="en-US" sz="2800" dirty="0">
                        <a:solidFill>
                          <a:srgbClr val="FF0000"/>
                        </a:solidFill>
                        <a:latin typeface="Times New Roman" panose="02020603050405020304" pitchFamily="18" charset="0"/>
                        <a:cs typeface="Times New Roman" panose="02020603050405020304" pitchFamily="18" charset="0"/>
                      </a:endParaRPr>
                    </a:p>
                  </a:txBody>
                  <a:tcPr anchor="ctr"/>
                </a:tc>
                <a:tc hMerge="1">
                  <a:tcPr/>
                </a:tc>
                <a:tc>
                  <a:txBody>
                    <a:bodyPr/>
                    <a:lstStyle/>
                    <a:p>
                      <a:pPr algn="just"/>
                      <a:endParaRPr lang="en-US" sz="2800" dirty="0">
                        <a:solidFill>
                          <a:srgbClr val="FF0000"/>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6" name="TextBox 5"/>
          <p:cNvSpPr txBox="1"/>
          <p:nvPr/>
        </p:nvSpPr>
        <p:spPr>
          <a:xfrm>
            <a:off x="502920" y="5023018"/>
            <a:ext cx="7532370" cy="1384995"/>
          </a:xfrm>
          <a:prstGeom prst="rect">
            <a:avLst/>
          </a:prstGeom>
          <a:noFill/>
        </p:spPr>
        <p:txBody>
          <a:bodyPr wrap="square">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138160" y="4807575"/>
            <a:ext cx="3954780" cy="1815882"/>
          </a:xfrm>
          <a:prstGeom prst="rect">
            <a:avLst/>
          </a:prstGeom>
          <a:noFill/>
        </p:spPr>
        <p:txBody>
          <a:bodyPr wrap="square">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460" y="262451"/>
            <a:ext cx="11798786" cy="646331"/>
          </a:xfrm>
          <a:prstGeom prst="rect">
            <a:avLst/>
          </a:prstGeom>
        </p:spPr>
        <p:txBody>
          <a:bodyPr wrap="square">
            <a:spAutoFit/>
          </a:bodyPr>
          <a:lstStyle/>
          <a:p>
            <a:pPr algn="just"/>
            <a:r>
              <a:rPr lang="en-US" sz="3600" b="1" dirty="0" err="1">
                <a:solidFill>
                  <a:srgbClr val="1010F0"/>
                </a:solidFill>
                <a:latin typeface="Times New Roman" panose="02020603050405020304" pitchFamily="18" charset="0"/>
                <a:cs typeface="Times New Roman" panose="02020603050405020304" pitchFamily="18" charset="0"/>
              </a:rPr>
              <a:t>Bài</a:t>
            </a:r>
            <a:r>
              <a:rPr lang="en-US" sz="3600" b="1" dirty="0">
                <a:solidFill>
                  <a:srgbClr val="1010F0"/>
                </a:solidFill>
                <a:latin typeface="Times New Roman" panose="02020603050405020304" pitchFamily="18" charset="0"/>
                <a:cs typeface="Times New Roman" panose="02020603050405020304" pitchFamily="18" charset="0"/>
              </a:rPr>
              <a:t> </a:t>
            </a:r>
            <a:r>
              <a:rPr lang="en-US" sz="3600" b="1" dirty="0" smtClean="0">
                <a:solidFill>
                  <a:srgbClr val="1010F0"/>
                </a:solidFill>
                <a:latin typeface="Times New Roman" panose="02020603050405020304" pitchFamily="18" charset="0"/>
                <a:cs typeface="Times New Roman" panose="02020603050405020304" pitchFamily="18" charset="0"/>
              </a:rPr>
              <a:t>2.</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Tìm</a:t>
            </a:r>
            <a:r>
              <a:rPr lang="en-US" sz="3600" dirty="0" smtClean="0">
                <a:solidFill>
                  <a:srgbClr val="1010F0"/>
                </a:solidFill>
                <a:latin typeface="Times New Roman" panose="02020603050405020304" pitchFamily="18" charset="0"/>
                <a:cs typeface="Times New Roman" panose="02020603050405020304" pitchFamily="18" charset="0"/>
              </a:rPr>
              <a:t> 3 </a:t>
            </a:r>
            <a:r>
              <a:rPr lang="en-US" sz="3600" dirty="0" err="1" smtClean="0">
                <a:solidFill>
                  <a:srgbClr val="1010F0"/>
                </a:solidFill>
                <a:latin typeface="Times New Roman" panose="02020603050405020304" pitchFamily="18" charset="0"/>
                <a:cs typeface="Times New Roman" panose="02020603050405020304" pitchFamily="18" charset="0"/>
              </a:rPr>
              <a:t>từ</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ngữ</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chỉ</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hoạt</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động</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trong</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đoạn</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thơ</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dưới</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đây</a:t>
            </a:r>
            <a:r>
              <a:rPr lang="en-US" sz="3600" dirty="0" smtClean="0">
                <a:solidFill>
                  <a:srgbClr val="1010F0"/>
                </a:solidFill>
                <a:latin typeface="Times New Roman" panose="02020603050405020304" pitchFamily="18" charset="0"/>
                <a:cs typeface="Times New Roman" panose="02020603050405020304" pitchFamily="18" charset="0"/>
              </a:rPr>
              <a:t>:</a:t>
            </a:r>
            <a:endParaRPr lang="en-US" sz="3600" i="1" dirty="0">
              <a:solidFill>
                <a:srgbClr val="1010F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1593951" y="998775"/>
          <a:ext cx="9127804" cy="3749040"/>
        </p:xfrm>
        <a:graphic>
          <a:graphicData uri="http://schemas.openxmlformats.org/drawingml/2006/table">
            <a:tbl>
              <a:tblPr firstRow="1" bandRow="1">
                <a:tableStyleId>{5C22544A-7EE6-4342-B048-85BDC9FD1C3A}</a:tableStyleId>
              </a:tblPr>
              <a:tblGrid>
                <a:gridCol w="4563902"/>
                <a:gridCol w="4563902"/>
              </a:tblGrid>
              <a:tr h="370840">
                <a:tc>
                  <a:txBody>
                    <a:bodyPr/>
                    <a:lstStyle/>
                    <a:p>
                      <a:pPr>
                        <a:lnSpc>
                          <a:spcPct val="150000"/>
                        </a:lnSpc>
                      </a:pPr>
                      <a:r>
                        <a:rPr lang="en-US" sz="3200" b="0" dirty="0" err="1" smtClean="0">
                          <a:solidFill>
                            <a:schemeClr val="tx1"/>
                          </a:solidFill>
                          <a:latin typeface="Times New Roman" panose="02020603050405020304" pitchFamily="18" charset="0"/>
                          <a:cs typeface="Times New Roman" panose="02020603050405020304" pitchFamily="18" charset="0"/>
                        </a:rPr>
                        <a:t>Mẹ</a:t>
                      </a:r>
                      <a:r>
                        <a:rPr lang="en-US" sz="3200" b="0" baseline="0" dirty="0" smtClean="0">
                          <a:solidFill>
                            <a:schemeClr val="tx1"/>
                          </a:solidFill>
                          <a:latin typeface="Times New Roman" panose="02020603050405020304" pitchFamily="18" charset="0"/>
                          <a:cs typeface="Times New Roman" panose="02020603050405020304" pitchFamily="18" charset="0"/>
                        </a:rPr>
                        <a:t> m</a:t>
                      </a:r>
                      <a:r>
                        <a:rPr lang="en-US" sz="3200" b="0" dirty="0" smtClean="0">
                          <a:solidFill>
                            <a:schemeClr val="tx1"/>
                          </a:solidFill>
                          <a:latin typeface="Times New Roman" panose="02020603050405020304" pitchFamily="18" charset="0"/>
                          <a:cs typeface="Times New Roman" panose="02020603050405020304" pitchFamily="18" charset="0"/>
                        </a:rPr>
                        <a:t>ay </a:t>
                      </a:r>
                      <a:r>
                        <a:rPr lang="en-US" sz="3200" b="0" dirty="0" err="1" smtClean="0">
                          <a:solidFill>
                            <a:schemeClr val="tx1"/>
                          </a:solidFill>
                          <a:latin typeface="Times New Roman" panose="02020603050405020304" pitchFamily="18" charset="0"/>
                          <a:cs typeface="Times New Roman" panose="02020603050405020304" pitchFamily="18" charset="0"/>
                        </a:rPr>
                        <a:t>chiếc</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áo</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mới</a:t>
                      </a:r>
                      <a:endParaRPr lang="en-US" sz="3200" b="0" baseline="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b="0" baseline="0" dirty="0" err="1" smtClean="0">
                          <a:solidFill>
                            <a:schemeClr val="tx1"/>
                          </a:solidFill>
                          <a:latin typeface="Times New Roman" panose="02020603050405020304" pitchFamily="18" charset="0"/>
                          <a:cs typeface="Times New Roman" panose="02020603050405020304" pitchFamily="18" charset="0"/>
                        </a:rPr>
                        <a:t>Lại</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thêu</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một</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bông</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hoa</a:t>
                      </a:r>
                      <a:endParaRPr lang="en-US" sz="3200" b="0" baseline="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b="0" baseline="0" dirty="0" err="1" smtClean="0">
                          <a:solidFill>
                            <a:schemeClr val="tx1"/>
                          </a:solidFill>
                          <a:latin typeface="Times New Roman" panose="02020603050405020304" pitchFamily="18" charset="0"/>
                          <a:cs typeface="Times New Roman" panose="02020603050405020304" pitchFamily="18" charset="0"/>
                        </a:rPr>
                        <a:t>Anh</a:t>
                      </a:r>
                      <a:r>
                        <a:rPr lang="en-US" sz="3200" b="0" baseline="0" dirty="0" smtClean="0">
                          <a:solidFill>
                            <a:schemeClr val="tx1"/>
                          </a:solidFill>
                          <a:latin typeface="Times New Roman" panose="02020603050405020304" pitchFamily="18" charset="0"/>
                          <a:cs typeface="Times New Roman" panose="02020603050405020304" pitchFamily="18" charset="0"/>
                        </a:rPr>
                        <a:t> cu </a:t>
                      </a:r>
                      <a:r>
                        <a:rPr lang="en-US" sz="3200" b="0" baseline="0" dirty="0" err="1" smtClean="0">
                          <a:solidFill>
                            <a:schemeClr val="tx1"/>
                          </a:solidFill>
                          <a:latin typeface="Times New Roman" panose="02020603050405020304" pitchFamily="18" charset="0"/>
                          <a:cs typeface="Times New Roman" panose="02020603050405020304" pitchFamily="18" charset="0"/>
                        </a:rPr>
                        <a:t>Phương</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rất</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khoái</a:t>
                      </a:r>
                      <a:endParaRPr lang="en-US" sz="3200" b="0" baseline="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b="0" baseline="0" dirty="0" err="1" smtClean="0">
                          <a:solidFill>
                            <a:schemeClr val="tx1"/>
                          </a:solidFill>
                          <a:latin typeface="Times New Roman" panose="02020603050405020304" pitchFamily="18" charset="0"/>
                          <a:cs typeface="Times New Roman" panose="02020603050405020304" pitchFamily="18" charset="0"/>
                        </a:rPr>
                        <a:t>Khen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Mẹ</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giỏi</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hơn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ba</a:t>
                      </a:r>
                      <a:r>
                        <a:rPr lang="en-US" sz="3200" b="0" baseline="0" dirty="0" smtClean="0">
                          <a:solidFill>
                            <a:schemeClr val="tx1"/>
                          </a:solidFill>
                          <a:latin typeface="Times New Roman" panose="02020603050405020304" pitchFamily="18" charset="0"/>
                          <a:cs typeface="Times New Roman" panose="02020603050405020304" pitchFamily="18" charset="0"/>
                        </a:rPr>
                        <a:t>!</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3200" b="0" dirty="0" err="1" smtClean="0">
                          <a:solidFill>
                            <a:schemeClr val="tx1"/>
                          </a:solidFill>
                          <a:latin typeface="Times New Roman" panose="02020603050405020304" pitchFamily="18" charset="0"/>
                          <a:cs typeface="Times New Roman" panose="02020603050405020304" pitchFamily="18" charset="0"/>
                        </a:rPr>
                        <a:t>Khi</a:t>
                      </a:r>
                      <a:r>
                        <a:rPr lang="en-US" sz="3200" b="0" dirty="0" smtClean="0">
                          <a:solidFill>
                            <a:schemeClr val="tx1"/>
                          </a:solidFill>
                          <a:latin typeface="Times New Roman" panose="02020603050405020304" pitchFamily="18" charset="0"/>
                          <a:cs typeface="Times New Roman" panose="02020603050405020304" pitchFamily="18" charset="0"/>
                        </a:rPr>
                        <a:t> ô</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tô</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hỏng</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máy</a:t>
                      </a:r>
                      <a:endParaRPr lang="en-US" sz="3200" b="0" baseline="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b="0" baseline="0" dirty="0" err="1" smtClean="0">
                          <a:solidFill>
                            <a:schemeClr val="tx1"/>
                          </a:solidFill>
                          <a:latin typeface="Times New Roman" panose="02020603050405020304" pitchFamily="18" charset="0"/>
                          <a:cs typeface="Times New Roman" panose="02020603050405020304" pitchFamily="18" charset="0"/>
                        </a:rPr>
                        <a:t>Mẹ</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chẳng</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sửa</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được</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cho</a:t>
                      </a:r>
                      <a:endParaRPr lang="en-US" sz="3200" b="0" baseline="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b="0" baseline="0" dirty="0" smtClean="0">
                          <a:solidFill>
                            <a:schemeClr val="tx1"/>
                          </a:solidFill>
                          <a:latin typeface="Times New Roman" panose="02020603050405020304" pitchFamily="18" charset="0"/>
                          <a:cs typeface="Times New Roman" panose="02020603050405020304" pitchFamily="18" charset="0"/>
                        </a:rPr>
                        <a:t>Ba </a:t>
                      </a:r>
                      <a:r>
                        <a:rPr lang="en-US" sz="3200" b="0" baseline="0" dirty="0" err="1" smtClean="0">
                          <a:solidFill>
                            <a:schemeClr val="tx1"/>
                          </a:solidFill>
                          <a:latin typeface="Times New Roman" panose="02020603050405020304" pitchFamily="18" charset="0"/>
                          <a:cs typeface="Times New Roman" panose="02020603050405020304" pitchFamily="18" charset="0"/>
                        </a:rPr>
                        <a:t>nối</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dây</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cót</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lại</a:t>
                      </a:r>
                      <a:endParaRPr lang="en-US" sz="3200" b="0" baseline="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b="0" baseline="0" dirty="0" err="1" smtClean="0">
                          <a:solidFill>
                            <a:schemeClr val="tx1"/>
                          </a:solidFill>
                          <a:latin typeface="Times New Roman" panose="02020603050405020304" pitchFamily="18" charset="0"/>
                          <a:cs typeface="Times New Roman" panose="02020603050405020304" pitchFamily="18" charset="0"/>
                        </a:rPr>
                        <a:t>Xe</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chạy</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liền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ro</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ro</a:t>
                      </a:r>
                      <a:r>
                        <a:rPr lang="en-US" sz="3200" b="0" baseline="0" dirty="0" smtClean="0">
                          <a:solidFill>
                            <a:schemeClr val="tx1"/>
                          </a:solidFill>
                          <a:latin typeface="Times New Roman" panose="02020603050405020304" pitchFamily="18" charset="0"/>
                          <a:cs typeface="Times New Roman" panose="02020603050405020304" pitchFamily="18" charset="0"/>
                        </a:rPr>
                        <a:t> ….</a:t>
                      </a:r>
                      <a:endParaRPr lang="en-US" sz="3200" b="0" baseline="0" dirty="0" smtClean="0">
                        <a:solidFill>
                          <a:schemeClr val="tx1"/>
                        </a:solidFill>
                        <a:latin typeface="Times New Roman" panose="02020603050405020304" pitchFamily="18" charset="0"/>
                        <a:cs typeface="Times New Roman" panose="02020603050405020304" pitchFamily="18" charset="0"/>
                      </a:endParaRPr>
                    </a:p>
                    <a:p>
                      <a:pPr algn="r">
                        <a:lnSpc>
                          <a:spcPct val="150000"/>
                        </a:lnSpc>
                      </a:pPr>
                      <a:r>
                        <a:rPr lang="en-US" sz="3200" b="0" baseline="0" dirty="0" smtClean="0">
                          <a:solidFill>
                            <a:schemeClr val="tx1"/>
                          </a:solidFill>
                          <a:latin typeface="Times New Roman" panose="02020603050405020304" pitchFamily="18" charset="0"/>
                          <a:cs typeface="Times New Roman" panose="02020603050405020304" pitchFamily="18" charset="0"/>
                        </a:rPr>
                        <a:t>(</a:t>
                      </a:r>
                      <a:r>
                        <a:rPr lang="en-US" sz="3200" b="0" baseline="0" dirty="0" err="1" smtClean="0">
                          <a:solidFill>
                            <a:schemeClr val="tx1"/>
                          </a:solidFill>
                          <a:latin typeface="Times New Roman" panose="02020603050405020304" pitchFamily="18" charset="0"/>
                          <a:cs typeface="Times New Roman" panose="02020603050405020304" pitchFamily="18" charset="0"/>
                        </a:rPr>
                        <a:t>Đặng</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Hấn</a:t>
                      </a:r>
                      <a:r>
                        <a:rPr lang="en-US" sz="3200" b="0" baseline="0" dirty="0" smtClean="0">
                          <a:solidFill>
                            <a:schemeClr val="tx1"/>
                          </a:solidFill>
                          <a:latin typeface="Times New Roman" panose="02020603050405020304" pitchFamily="18" charset="0"/>
                          <a:cs typeface="Times New Roman" panose="02020603050405020304" pitchFamily="18" charset="0"/>
                        </a:rPr>
                        <a:t>)</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cxnSp>
        <p:nvCxnSpPr>
          <p:cNvPr id="6" name="Straight Connector 5"/>
          <p:cNvCxnSpPr/>
          <p:nvPr/>
        </p:nvCxnSpPr>
        <p:spPr>
          <a:xfrm>
            <a:off x="2387066" y="2387065"/>
            <a:ext cx="6530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974469" y="2387065"/>
            <a:ext cx="6232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6408" y="4397920"/>
            <a:ext cx="5096267" cy="742511"/>
          </a:xfrm>
          <a:prstGeom prst="rect">
            <a:avLst/>
          </a:prstGeom>
          <a:noFill/>
        </p:spPr>
        <p:txBody>
          <a:bodyPr wrap="none" rtlCol="0">
            <a:spAutoFit/>
          </a:bodyPr>
          <a:lstStyle/>
          <a:p>
            <a:pPr>
              <a:lnSpc>
                <a:spcPct val="150000"/>
              </a:lnSpc>
            </a:pP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Đoạn</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thơ</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nói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đến</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những</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ai</a:t>
            </a:r>
            <a:r>
              <a:rPr lang="en-US" sz="3200" dirty="0" smtClean="0">
                <a:solidFill>
                  <a:srgbClr val="1010F0"/>
                </a:solidFill>
                <a:latin typeface="Times New Roman" panose="02020603050405020304" pitchFamily="18" charset="0"/>
                <a:cs typeface="Times New Roman" panose="02020603050405020304" pitchFamily="18" charset="0"/>
              </a:rPr>
              <a:t>?</a:t>
            </a:r>
            <a:endParaRPr lang="en-US" sz="3200" dirty="0" smtClean="0">
              <a:solidFill>
                <a:srgbClr val="1010F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2363438" y="1710171"/>
            <a:ext cx="510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14367" y="3871480"/>
            <a:ext cx="6844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8475" y="3135211"/>
            <a:ext cx="510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08475" y="3871731"/>
            <a:ext cx="6492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0221" y="5146163"/>
            <a:ext cx="4868640" cy="742511"/>
          </a:xfrm>
          <a:prstGeom prst="rect">
            <a:avLst/>
          </a:prstGeom>
          <a:noFill/>
        </p:spPr>
        <p:txBody>
          <a:bodyPr wrap="none" rtlCol="0">
            <a:spAutoFit/>
          </a:bodyPr>
          <a:lstStyle/>
          <a:p>
            <a:pPr>
              <a:lnSpc>
                <a:spcPct val="150000"/>
              </a:lnSpc>
            </a:pP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Mỗi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người</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đã</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làm</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việc</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gì</a:t>
            </a:r>
            <a:r>
              <a:rPr lang="en-US" sz="3200" dirty="0" smtClean="0">
                <a:solidFill>
                  <a:srgbClr val="1010F0"/>
                </a:solidFill>
                <a:latin typeface="Times New Roman" panose="02020603050405020304" pitchFamily="18" charset="0"/>
                <a:cs typeface="Times New Roman" panose="02020603050405020304" pitchFamily="18" charset="0"/>
              </a:rPr>
              <a:t>?</a:t>
            </a:r>
            <a:endParaRPr lang="en-US" sz="3200" dirty="0" smtClean="0">
              <a:solidFill>
                <a:srgbClr val="1010F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90221" y="5882335"/>
            <a:ext cx="5403018" cy="742511"/>
          </a:xfrm>
          <a:prstGeom prst="rect">
            <a:avLst/>
          </a:prstGeom>
          <a:noFill/>
        </p:spPr>
        <p:txBody>
          <a:bodyPr wrap="none" rtlCol="0">
            <a:spAutoFit/>
          </a:bodyPr>
          <a:lstStyle/>
          <a:p>
            <a:pPr>
              <a:lnSpc>
                <a:spcPct val="150000"/>
              </a:lnSpc>
            </a:pP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Từ</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ngữ</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nào</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chỉ</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công</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việc</a:t>
            </a:r>
            <a:r>
              <a:rPr lang="en-US" sz="3200" dirty="0" smtClean="0">
                <a:solidFill>
                  <a:srgbClr val="1010F0"/>
                </a:solidFill>
                <a:latin typeface="Times New Roman" panose="02020603050405020304" pitchFamily="18" charset="0"/>
                <a:cs typeface="Times New Roman" panose="02020603050405020304" pitchFamily="18" charset="0"/>
              </a:rPr>
              <a:t> </a:t>
            </a:r>
            <a:r>
              <a:rPr lang="en-US" sz="3200" dirty="0" err="1" smtClean="0">
                <a:solidFill>
                  <a:srgbClr val="1010F0"/>
                </a:solidFill>
                <a:latin typeface="Times New Roman" panose="02020603050405020304" pitchFamily="18" charset="0"/>
                <a:cs typeface="Times New Roman" panose="02020603050405020304" pitchFamily="18" charset="0"/>
              </a:rPr>
              <a:t>đó</a:t>
            </a:r>
            <a:r>
              <a:rPr lang="en-US" sz="3200" dirty="0" smtClean="0">
                <a:solidFill>
                  <a:srgbClr val="1010F0"/>
                </a:solidFill>
                <a:latin typeface="Times New Roman" panose="02020603050405020304" pitchFamily="18" charset="0"/>
                <a:cs typeface="Times New Roman" panose="02020603050405020304" pitchFamily="18" charset="0"/>
              </a:rPr>
              <a:t>?</a:t>
            </a:r>
            <a:endParaRPr lang="en-US" sz="3200" dirty="0">
              <a:solidFill>
                <a:srgbClr val="101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t="21407"/>
          <a:stretch>
            <a:fillRect/>
          </a:stretch>
        </p:blipFill>
        <p:spPr>
          <a:xfrm>
            <a:off x="436450" y="847226"/>
            <a:ext cx="5177302" cy="2598822"/>
          </a:xfrm>
          <a:prstGeom prst="rect">
            <a:avLst/>
          </a:prstGeom>
        </p:spPr>
      </p:pic>
      <p:sp>
        <p:nvSpPr>
          <p:cNvPr id="5" name="Rectangle 4"/>
          <p:cNvSpPr/>
          <p:nvPr/>
        </p:nvSpPr>
        <p:spPr>
          <a:xfrm>
            <a:off x="393214" y="125477"/>
            <a:ext cx="11798786" cy="646331"/>
          </a:xfrm>
          <a:prstGeom prst="rect">
            <a:avLst/>
          </a:prstGeom>
        </p:spPr>
        <p:txBody>
          <a:bodyPr wrap="square">
            <a:spAutoFit/>
          </a:bodyPr>
          <a:lstStyle/>
          <a:p>
            <a:pPr algn="just"/>
            <a:r>
              <a:rPr lang="en-US" sz="3600" b="1" dirty="0" err="1">
                <a:solidFill>
                  <a:srgbClr val="1010F0"/>
                </a:solidFill>
                <a:latin typeface="Times New Roman" panose="02020603050405020304" pitchFamily="18" charset="0"/>
                <a:cs typeface="Times New Roman" panose="02020603050405020304" pitchFamily="18" charset="0"/>
              </a:rPr>
              <a:t>Bài</a:t>
            </a:r>
            <a:r>
              <a:rPr lang="en-US" sz="3600" b="1" dirty="0">
                <a:solidFill>
                  <a:srgbClr val="1010F0"/>
                </a:solidFill>
                <a:latin typeface="Times New Roman" panose="02020603050405020304" pitchFamily="18" charset="0"/>
                <a:cs typeface="Times New Roman" panose="02020603050405020304" pitchFamily="18" charset="0"/>
              </a:rPr>
              <a:t> </a:t>
            </a:r>
            <a:r>
              <a:rPr lang="en-US" sz="3600" b="1" dirty="0" smtClean="0">
                <a:solidFill>
                  <a:srgbClr val="1010F0"/>
                </a:solidFill>
                <a:latin typeface="Times New Roman" panose="02020603050405020304" pitchFamily="18" charset="0"/>
                <a:cs typeface="Times New Roman" panose="02020603050405020304" pitchFamily="18" charset="0"/>
              </a:rPr>
              <a:t>3.</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Quan</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sát</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tranh</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và</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trả</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lời</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câu</a:t>
            </a:r>
            <a:r>
              <a:rPr lang="en-US" sz="3600" dirty="0" smtClean="0">
                <a:solidFill>
                  <a:srgbClr val="1010F0"/>
                </a:solidFill>
                <a:latin typeface="Times New Roman" panose="02020603050405020304" pitchFamily="18" charset="0"/>
                <a:cs typeface="Times New Roman" panose="02020603050405020304" pitchFamily="18" charset="0"/>
              </a:rPr>
              <a:t> </a:t>
            </a:r>
            <a:r>
              <a:rPr lang="en-US" sz="3600" dirty="0" err="1" smtClean="0">
                <a:solidFill>
                  <a:srgbClr val="1010F0"/>
                </a:solidFill>
                <a:latin typeface="Times New Roman" panose="02020603050405020304" pitchFamily="18" charset="0"/>
                <a:cs typeface="Times New Roman" panose="02020603050405020304" pitchFamily="18" charset="0"/>
              </a:rPr>
              <a:t>hỏi</a:t>
            </a:r>
            <a:r>
              <a:rPr lang="en-US" sz="3600" dirty="0" smtClean="0">
                <a:solidFill>
                  <a:srgbClr val="1010F0"/>
                </a:solidFill>
                <a:latin typeface="Times New Roman" panose="02020603050405020304" pitchFamily="18" charset="0"/>
                <a:cs typeface="Times New Roman" panose="02020603050405020304" pitchFamily="18" charset="0"/>
              </a:rPr>
              <a:t>.</a:t>
            </a:r>
            <a:endParaRPr lang="en-US" sz="3600" i="1" dirty="0">
              <a:solidFill>
                <a:srgbClr val="1010F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1" t="4321" r="1043"/>
          <a:stretch>
            <a:fillRect/>
          </a:stretch>
        </p:blipFill>
        <p:spPr>
          <a:xfrm>
            <a:off x="6428563" y="813933"/>
            <a:ext cx="4960244" cy="2581039"/>
          </a:xfrm>
          <a:prstGeom prst="rect">
            <a:avLst/>
          </a:prstGeom>
        </p:spPr>
      </p:pic>
      <p:pic>
        <p:nvPicPr>
          <p:cNvPr id="7" name="Picture 6"/>
          <p:cNvPicPr>
            <a:picLocks noChangeAspect="1"/>
          </p:cNvPicPr>
          <p:nvPr/>
        </p:nvPicPr>
        <p:blipFill>
          <a:blip r:embed="rId3"/>
          <a:stretch>
            <a:fillRect/>
          </a:stretch>
        </p:blipFill>
        <p:spPr>
          <a:xfrm>
            <a:off x="698556" y="3907098"/>
            <a:ext cx="4653089" cy="2459236"/>
          </a:xfrm>
          <a:prstGeom prst="rect">
            <a:avLst/>
          </a:prstGeom>
        </p:spPr>
      </p:pic>
      <p:pic>
        <p:nvPicPr>
          <p:cNvPr id="8" name="Picture 7"/>
          <p:cNvPicPr>
            <a:picLocks noChangeAspect="1"/>
          </p:cNvPicPr>
          <p:nvPr/>
        </p:nvPicPr>
        <p:blipFill>
          <a:blip r:embed="rId4"/>
          <a:stretch>
            <a:fillRect/>
          </a:stretch>
        </p:blipFill>
        <p:spPr>
          <a:xfrm>
            <a:off x="6428563" y="3791040"/>
            <a:ext cx="5066080" cy="2691353"/>
          </a:xfrm>
          <a:prstGeom prst="rect">
            <a:avLst/>
          </a:prstGeom>
        </p:spPr>
      </p:pic>
      <p:sp>
        <p:nvSpPr>
          <p:cNvPr id="9" name="TextBox 8"/>
          <p:cNvSpPr txBox="1"/>
          <p:nvPr/>
        </p:nvSpPr>
        <p:spPr>
          <a:xfrm>
            <a:off x="1529331" y="3394972"/>
            <a:ext cx="2744662"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533100" y="3267820"/>
            <a:ext cx="2523448"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Bà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529331" y="6320408"/>
            <a:ext cx="3071675"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Bố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533100" y="6302899"/>
            <a:ext cx="3331361"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1964</Words>
  <Application>WPS Presentation</Application>
  <PresentationFormat>Custom</PresentationFormat>
  <Paragraphs>161</Paragraphs>
  <Slides>13</Slides>
  <Notes>0</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13</vt:i4>
      </vt:variant>
    </vt:vector>
  </HeadingPairs>
  <TitlesOfParts>
    <vt:vector size="22" baseType="lpstr">
      <vt:lpstr>Arial</vt:lpstr>
      <vt:lpstr>SimSun</vt:lpstr>
      <vt:lpstr>Wingdings</vt:lpstr>
      <vt:lpstr>Times New Roman</vt:lpstr>
      <vt:lpstr>Microsoft YaHei</vt:lpstr>
      <vt:lpstr>Arial Unicode MS</vt:lpstr>
      <vt:lpstr>Calibri Light</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Hằng Nguyễn</cp:lastModifiedBy>
  <cp:revision>110</cp:revision>
  <dcterms:created xsi:type="dcterms:W3CDTF">2021-05-10T11:43:00Z</dcterms:created>
  <dcterms:modified xsi:type="dcterms:W3CDTF">2025-01-22T22:35:08Z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F5763EFE303D4EA89B337143AA94A8DA_13</vt:lpwstr>
  </property>
  <property fmtid="{D5CDD505-2E9C-101B-9397-08002B2CF9AE}" pid="3" name="KSOProductBuildVer">
    <vt:lpwstr>1033-12.2.0.19805</vt:lpwstr>
  </property>
</Properties>
</file>