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440" r:id="rId4"/>
    <p:sldId id="458" r:id="rId5"/>
    <p:sldId id="442" r:id="rId6"/>
    <p:sldId id="461" r:id="rId7"/>
    <p:sldId id="261" r:id="rId8"/>
    <p:sldId id="264" r:id="rId9"/>
    <p:sldId id="267" r:id="rId10"/>
    <p:sldId id="357" r:id="rId11"/>
    <p:sldId id="462" r:id="rId12"/>
    <p:sldId id="356" r:id="rId13"/>
    <p:sldId id="463" r:id="rId14"/>
    <p:sldId id="362" r:id="rId15"/>
    <p:sldId id="430" r:id="rId16"/>
    <p:sldId id="465" r:id="rId17"/>
    <p:sldId id="467" r:id="rId18"/>
    <p:sldId id="435" r:id="rId19"/>
    <p:sldId id="468" r:id="rId20"/>
    <p:sldId id="429" r:id="rId21"/>
    <p:sldId id="433" r:id="rId22"/>
    <p:sldId id="469" r:id="rId23"/>
    <p:sldId id="436" r:id="rId24"/>
    <p:sldId id="471" r:id="rId25"/>
    <p:sldId id="4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7DAB-D88B-43CD-B8D5-AC7E0B1823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E875-D501-4C13-B133-E71FF3F76F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525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124200" y="3973513"/>
            <a:ext cx="429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2085" y="744836"/>
            <a:ext cx="5135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Tí ta tí tách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Từng giọt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Từng giọt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Mưa rơi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Rơi</a:t>
            </a:r>
            <a:r>
              <a:rPr lang="en-US" sz="3600" b="0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Góp lại bao ngày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Thành dòng suối nhỏ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Lượn trên bãi cỏ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y xuống chân đồi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+mj-lt"/>
              </a:rPr>
              <a:t>.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endParaRPr lang="en-US" sz="3600" b="1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" y="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447" y="1275694"/>
            <a:ext cx="46882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Suối gặp bạn rồi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Góp thành sông lớn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Sông đi ra biển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Biển thành mênh mông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ơi, có biết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lớn vô cùng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 nước trong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Làm nên biển đấy!</a:t>
            </a:r>
            <a:endParaRPr lang="vi-VN" sz="3600" b="0" i="0" dirty="0">
              <a:effectLst/>
              <a:latin typeface="+mj-lt"/>
            </a:endParaRPr>
          </a:p>
          <a:p>
            <a:pPr algn="l"/>
            <a:br>
              <a:rPr lang="vi-VN" sz="3200" b="0" i="0" dirty="0">
                <a:effectLst/>
                <a:latin typeface="+mj-lt"/>
              </a:rPr>
            </a:b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511" y="6103801"/>
            <a:ext cx="3958590" cy="75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 Bao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977199" y="2532981"/>
            <a:ext cx="973116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ĐỌC CẢ BÀI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0943" y="744836"/>
            <a:ext cx="5135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effectLst/>
                <a:latin typeface="+mj-lt"/>
              </a:rPr>
              <a:t>Tí ta tí tách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Mưa rơi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Rơi</a:t>
            </a:r>
            <a:r>
              <a:rPr lang="en-US" sz="3600" b="0" i="0" dirty="0">
                <a:effectLst/>
                <a:latin typeface="+mj-lt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lại bao ngày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Thành dòng suối nhỏ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Lượn trên bãi cỏ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b="0" i="0" dirty="0">
                <a:effectLst/>
                <a:latin typeface="+mj-lt"/>
              </a:rPr>
              <a:t>y xuống chân đồi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" y="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447" y="1275694"/>
            <a:ext cx="46882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effectLst/>
                <a:latin typeface="+mj-lt"/>
              </a:rPr>
              <a:t>Suối gặp bạn rồi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thành sông lớn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Sông đi ra biển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thành mênh mông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ơi, có biết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lớn vô cùng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 nước trong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Làm nên biển đấy!</a:t>
            </a:r>
            <a:endParaRPr lang="vi-VN" sz="3600" b="0" i="0" dirty="0">
              <a:effectLst/>
              <a:latin typeface="+mj-lt"/>
            </a:endParaRPr>
          </a:p>
          <a:p>
            <a:pPr algn="l"/>
            <a:br>
              <a:rPr lang="vi-VN" sz="3200" b="0" i="0" dirty="0">
                <a:effectLst/>
                <a:latin typeface="+mj-lt"/>
              </a:rPr>
            </a:b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511" y="6103801"/>
            <a:ext cx="3958590" cy="75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 Bao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1133580" y="2413337"/>
            <a:ext cx="973116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 HIỂU BÀI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7927211" y="304800"/>
            <a:ext cx="0" cy="65532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927211" y="1405950"/>
            <a:ext cx="4019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105" y="2758798"/>
            <a:ext cx="689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916425"/>
            <a:ext cx="41893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000" b="0" i="0" dirty="0">
                <a:effectLst/>
                <a:latin typeface="+mj-lt"/>
              </a:rPr>
              <a:t>Tí ta tí tách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Mưa rơi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Rơi</a:t>
            </a:r>
            <a:r>
              <a:rPr lang="en-US" sz="3000" b="0" i="0" dirty="0">
                <a:effectLst/>
                <a:latin typeface="+mj-lt"/>
              </a:rPr>
              <a:t> </a:t>
            </a:r>
            <a:r>
              <a:rPr lang="en-US" sz="3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lại bao ngày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Thành dòng suối nhỏ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Lượn trên bãi cỏ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000" b="0" i="0" dirty="0">
                <a:effectLst/>
                <a:latin typeface="+mj-lt"/>
              </a:rPr>
              <a:t>y xuống chân đồi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939" y="1339275"/>
            <a:ext cx="44672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0" i="0" dirty="0">
                <a:effectLst/>
                <a:latin typeface="+mj-lt"/>
              </a:rPr>
              <a:t>Suối gặp bạn rồi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thành sông lớn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Sông đi ra biển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thành mênh mông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ơi, có biết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lớn vô cùng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 nước trong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Làm nên biển đấy!</a:t>
            </a:r>
            <a:endParaRPr lang="vi-VN" sz="3000" b="0" i="0" dirty="0">
              <a:effectLst/>
              <a:latin typeface="+mj-lt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4905" y="4568548"/>
            <a:ext cx="1508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5785" y="5482948"/>
            <a:ext cx="1297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49953" y="5044798"/>
            <a:ext cx="903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74635" y="1787248"/>
            <a:ext cx="659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19787" y="2261176"/>
            <a:ext cx="795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05475" y="1787248"/>
            <a:ext cx="561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5110" y="2714924"/>
            <a:ext cx="7953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9787" y="2714924"/>
            <a:ext cx="59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06635" y="3170100"/>
            <a:ext cx="59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06634" y="4082476"/>
            <a:ext cx="59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8637" y="4568548"/>
            <a:ext cx="59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23794" y="4968895"/>
            <a:ext cx="1391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05475" y="5482948"/>
            <a:ext cx="611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106188" y="3221475"/>
            <a:ext cx="4019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7927211" y="304800"/>
            <a:ext cx="0" cy="65532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927211" y="1405950"/>
            <a:ext cx="4019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79" y="903311"/>
            <a:ext cx="41893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000" b="0" i="0" dirty="0">
                <a:effectLst/>
                <a:latin typeface="+mj-lt"/>
              </a:rPr>
              <a:t>Tí ta tí tách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Mưa rơi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Rơi</a:t>
            </a:r>
            <a:r>
              <a:rPr lang="en-US" sz="3000" b="0" i="0" dirty="0">
                <a:effectLst/>
                <a:latin typeface="+mj-lt"/>
              </a:rPr>
              <a:t> </a:t>
            </a:r>
            <a:r>
              <a:rPr lang="en-US" sz="3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lại bao ngày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Thành dòng suối nhỏ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Lượn trên bãi cỏ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000" b="0" i="0" dirty="0">
                <a:effectLst/>
                <a:latin typeface="+mj-lt"/>
              </a:rPr>
              <a:t>y xuống chân đồi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939" y="1339275"/>
            <a:ext cx="44672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0" i="0" dirty="0">
                <a:effectLst/>
                <a:latin typeface="+mj-lt"/>
              </a:rPr>
              <a:t>Suối gặp bạn rồi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thành sông lớn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Sông đi ra biển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thành mênh mông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ơi, có biết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lớn vô cùng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 nước trong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Làm nên biển đấy!</a:t>
            </a:r>
            <a:endParaRPr lang="vi-VN" sz="3000" b="0" i="0" dirty="0">
              <a:effectLst/>
              <a:latin typeface="+mj-lt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06188" y="3221475"/>
            <a:ext cx="4019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7927211" y="304800"/>
            <a:ext cx="0" cy="65532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927211" y="1503908"/>
            <a:ext cx="401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79" y="903311"/>
            <a:ext cx="41893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000" b="0" i="0" dirty="0">
                <a:effectLst/>
                <a:latin typeface="+mj-lt"/>
              </a:rPr>
              <a:t>Tí ta tí tách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Mưa rơi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Rơi</a:t>
            </a:r>
            <a:r>
              <a:rPr lang="en-US" sz="3000" b="0" i="0" dirty="0">
                <a:effectLst/>
                <a:latin typeface="+mj-lt"/>
              </a:rPr>
              <a:t> </a:t>
            </a:r>
            <a:r>
              <a:rPr lang="en-US" sz="3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lại bao ngày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Thành dòng suối nhỏ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Lượn trên bãi cỏ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000" b="0" i="0" dirty="0">
                <a:effectLst/>
                <a:latin typeface="+mj-lt"/>
              </a:rPr>
              <a:t>y xuống chân đồi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1939" y="1339275"/>
            <a:ext cx="44672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0" i="0" dirty="0">
                <a:effectLst/>
                <a:latin typeface="+mj-lt"/>
              </a:rPr>
              <a:t>Suối gặp bạn rồi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thành sông lớn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Sông đi ra biển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thành mênh mông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ơi, có biết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lớn vô cùng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 nước trong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Làm nên biển đấy!</a:t>
            </a:r>
            <a:endParaRPr lang="vi-VN" sz="3000" b="0" i="0" dirty="0">
              <a:effectLst/>
              <a:latin typeface="+mj-lt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06188" y="3221475"/>
            <a:ext cx="401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74635" y="1787248"/>
            <a:ext cx="2493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74635" y="2257700"/>
            <a:ext cx="2941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6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52" y="1290594"/>
            <a:ext cx="1789611" cy="42768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2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kern="1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09" y="961395"/>
            <a:ext cx="9098878" cy="51520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" b="16691"/>
          <a:stretch>
            <a:fillRect/>
          </a:stretch>
        </p:blipFill>
        <p:spPr>
          <a:xfrm>
            <a:off x="3554012" y="0"/>
            <a:ext cx="4491762" cy="237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tree, outdoor, rock, natur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1680616"/>
            <a:ext cx="4114800" cy="2830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tree, water, outdoor, natur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12" y="4053702"/>
            <a:ext cx="4746494" cy="2664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body of water with clouds in the sky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" y="1831861"/>
            <a:ext cx="3781711" cy="2528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rrow: Curved Left 15"/>
          <p:cNvSpPr/>
          <p:nvPr/>
        </p:nvSpPr>
        <p:spPr>
          <a:xfrm rot="18489809">
            <a:off x="8190301" y="59746"/>
            <a:ext cx="522514" cy="1491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7" name="Arrow: Curved Left 16"/>
          <p:cNvSpPr/>
          <p:nvPr/>
        </p:nvSpPr>
        <p:spPr>
          <a:xfrm rot="3485094">
            <a:off x="8810517" y="4443346"/>
            <a:ext cx="522514" cy="1491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8" name="Arrow: Curved Left 17"/>
          <p:cNvSpPr/>
          <p:nvPr/>
        </p:nvSpPr>
        <p:spPr>
          <a:xfrm rot="7820220">
            <a:off x="2487894" y="4377487"/>
            <a:ext cx="522514" cy="1491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9" name="Arrow: Curved Left 18"/>
          <p:cNvSpPr/>
          <p:nvPr/>
        </p:nvSpPr>
        <p:spPr>
          <a:xfrm rot="13532702">
            <a:off x="2926045" y="195570"/>
            <a:ext cx="522514" cy="1491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'S Background Colored - Free image o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253" y="2512018"/>
            <a:ext cx="11031794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810000" y="1706880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575" y="5919880"/>
            <a:ext cx="931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575" y="5211994"/>
            <a:ext cx="931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" b="17373"/>
          <a:stretch>
            <a:fillRect/>
          </a:stretch>
        </p:blipFill>
        <p:spPr>
          <a:xfrm>
            <a:off x="45040" y="531999"/>
            <a:ext cx="12146960" cy="45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977199" y="2532981"/>
            <a:ext cx="973116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ĐỌC LẠI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0943" y="744836"/>
            <a:ext cx="5135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effectLst/>
                <a:latin typeface="+mj-lt"/>
              </a:rPr>
              <a:t>Tí ta tí tách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Mưa rơi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Rơi</a:t>
            </a:r>
            <a:r>
              <a:rPr lang="en-US" sz="3600" b="0" i="0" dirty="0">
                <a:effectLst/>
                <a:latin typeface="+mj-lt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lại bao ngày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Thành dòng suối nhỏ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Lượn trên bãi cỏ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b="0" i="0" dirty="0">
                <a:effectLst/>
                <a:latin typeface="+mj-lt"/>
              </a:rPr>
              <a:t>y xuống chân đồi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" y="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447" y="1275694"/>
            <a:ext cx="46882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effectLst/>
                <a:latin typeface="+mj-lt"/>
              </a:rPr>
              <a:t>Suối gặp bạn rồi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thành sông lớn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Sông đi ra biển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thành mênh mông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ơi, có biết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lớn vô cùng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 nước trong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Làm nên biển đấy!</a:t>
            </a:r>
            <a:endParaRPr lang="vi-VN" sz="3600" b="0" i="0" dirty="0">
              <a:effectLst/>
              <a:latin typeface="+mj-lt"/>
            </a:endParaRPr>
          </a:p>
          <a:p>
            <a:pPr algn="l"/>
            <a:br>
              <a:rPr lang="vi-VN" sz="3200" b="0" i="0" dirty="0">
                <a:effectLst/>
                <a:latin typeface="+mj-lt"/>
              </a:rPr>
            </a:b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511" y="6103801"/>
            <a:ext cx="3958590" cy="75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 Bao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977199" y="2532981"/>
            <a:ext cx="1096715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 THEO VĂN BẢN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7640550" y="133350"/>
            <a:ext cx="13392" cy="64354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6602" y="903311"/>
            <a:ext cx="41893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000" b="0" i="0" dirty="0">
                <a:effectLst/>
                <a:latin typeface="+mj-lt"/>
              </a:rPr>
              <a:t>Tí ta tí tách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Mưa rơi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Rơi</a:t>
            </a:r>
            <a:r>
              <a:rPr lang="en-US" sz="3000" b="0" i="0" dirty="0">
                <a:effectLst/>
                <a:latin typeface="+mj-lt"/>
              </a:rPr>
              <a:t> </a:t>
            </a:r>
            <a:r>
              <a:rPr lang="en-US" sz="3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lại bao ngày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Thành dòng suối nhỏ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Lượn trên bãi cỏ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000" b="0" i="0" dirty="0">
                <a:effectLst/>
                <a:latin typeface="+mj-lt"/>
              </a:rPr>
              <a:t>y xuống chân đồi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388" y="1326862"/>
            <a:ext cx="44672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0" i="0" dirty="0">
                <a:effectLst/>
                <a:latin typeface="+mj-lt"/>
              </a:rPr>
              <a:t>Suối gặp bạn rồi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Góp thành sông lớn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Sông đi ra biển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thành mênh mông</a:t>
            </a:r>
            <a:r>
              <a:rPr lang="en-US" sz="3000" b="0" i="0" dirty="0">
                <a:effectLst/>
                <a:latin typeface="+mj-lt"/>
              </a:rPr>
              <a:t>.</a:t>
            </a:r>
            <a:br>
              <a:rPr lang="vi-VN" sz="3000" b="0" i="0" dirty="0">
                <a:effectLst/>
                <a:latin typeface="+mj-lt"/>
              </a:rPr>
            </a:b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ơi, có biết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Biển lớn vô cùng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Từng giọt nước trong</a:t>
            </a:r>
            <a:br>
              <a:rPr lang="vi-VN" sz="3000" b="0" i="0" dirty="0">
                <a:effectLst/>
                <a:latin typeface="+mj-lt"/>
              </a:rPr>
            </a:br>
            <a:r>
              <a:rPr lang="vi-VN" sz="3000" b="0" i="0" dirty="0">
                <a:effectLst/>
                <a:latin typeface="+mj-lt"/>
              </a:rPr>
              <a:t>Làm nên biển đấy!</a:t>
            </a:r>
            <a:endParaRPr lang="vi-VN" sz="3000" b="0" i="0" dirty="0">
              <a:effectLst/>
              <a:latin typeface="+mj-lt"/>
            </a:endParaRPr>
          </a:p>
          <a:p>
            <a:pPr algn="l"/>
            <a:br>
              <a:rPr lang="vi-VN" sz="3000" b="0" i="0" dirty="0">
                <a:effectLst/>
                <a:latin typeface="+mj-lt"/>
              </a:rPr>
            </a:b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4789" y="-18315"/>
            <a:ext cx="4648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ardrop 13"/>
          <p:cNvSpPr/>
          <p:nvPr/>
        </p:nvSpPr>
        <p:spPr>
          <a:xfrm rot="18597582">
            <a:off x="7863332" y="1681266"/>
            <a:ext cx="1160248" cy="1122827"/>
          </a:xfrm>
          <a:prstGeom prst="teardrop">
            <a:avLst>
              <a:gd name="adj" fmla="val 13582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77123" y="1866055"/>
            <a:ext cx="20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77123" y="1866053"/>
            <a:ext cx="20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77225" y="1815028"/>
            <a:ext cx="20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77121" y="3605463"/>
            <a:ext cx="2136928" cy="1160248"/>
            <a:chOff x="8021948" y="2440375"/>
            <a:chExt cx="1714589" cy="838212"/>
          </a:xfrm>
        </p:grpSpPr>
        <p:sp>
          <p:nvSpPr>
            <p:cNvPr id="17" name="Teardrop 16"/>
            <p:cNvSpPr/>
            <p:nvPr/>
          </p:nvSpPr>
          <p:spPr>
            <a:xfrm rot="18597582">
              <a:off x="8053299" y="2409024"/>
              <a:ext cx="838212" cy="900913"/>
            </a:xfrm>
            <a:prstGeom prst="teardrop">
              <a:avLst>
                <a:gd name="adj" fmla="val 13582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8237" y="2587391"/>
              <a:ext cx="1638300" cy="42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88149" y="5518664"/>
            <a:ext cx="2127488" cy="1249839"/>
            <a:chOff x="7992648" y="2431363"/>
            <a:chExt cx="1707014" cy="902936"/>
          </a:xfrm>
        </p:grpSpPr>
        <p:sp>
          <p:nvSpPr>
            <p:cNvPr id="20" name="Teardrop 19"/>
            <p:cNvSpPr/>
            <p:nvPr/>
          </p:nvSpPr>
          <p:spPr>
            <a:xfrm rot="18597582">
              <a:off x="8052608" y="2371403"/>
              <a:ext cx="902936" cy="1022856"/>
            </a:xfrm>
            <a:prstGeom prst="teardrop">
              <a:avLst>
                <a:gd name="adj" fmla="val 13582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29520" y="2470366"/>
              <a:ext cx="1670142" cy="77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mênh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rrow: Down 2"/>
          <p:cNvSpPr/>
          <p:nvPr/>
        </p:nvSpPr>
        <p:spPr>
          <a:xfrm rot="16200000">
            <a:off x="9588998" y="1866054"/>
            <a:ext cx="184741" cy="584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177225" y="3796228"/>
            <a:ext cx="20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row: Down 26"/>
          <p:cNvSpPr/>
          <p:nvPr/>
        </p:nvSpPr>
        <p:spPr>
          <a:xfrm rot="16200000">
            <a:off x="9531848" y="3847254"/>
            <a:ext cx="184741" cy="584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62925" y="5777428"/>
            <a:ext cx="204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Down 28"/>
          <p:cNvSpPr/>
          <p:nvPr/>
        </p:nvSpPr>
        <p:spPr>
          <a:xfrm rot="16200000">
            <a:off x="9474698" y="5828454"/>
            <a:ext cx="184741" cy="584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 animBg="1"/>
      <p:bldP spid="28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" y="0"/>
            <a:ext cx="1141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sk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9" y="975223"/>
            <a:ext cx="10352246" cy="52426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8038" y="3778792"/>
            <a:ext cx="3377142" cy="1617601"/>
            <a:chOff x="698038" y="3778792"/>
            <a:chExt cx="3377142" cy="1617601"/>
          </a:xfrm>
        </p:grpSpPr>
        <p:sp>
          <p:nvSpPr>
            <p:cNvPr id="7" name="Speech Bubble: Oval 6"/>
            <p:cNvSpPr/>
            <p:nvPr/>
          </p:nvSpPr>
          <p:spPr>
            <a:xfrm rot="16475454">
              <a:off x="1577808" y="2899022"/>
              <a:ext cx="1617601" cy="3377142"/>
            </a:xfrm>
            <a:prstGeom prst="wedgeEllipseCallout">
              <a:avLst>
                <a:gd name="adj1" fmla="val -91889"/>
                <a:gd name="adj2" fmla="val -483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5345" y="3966408"/>
              <a:ext cx="29696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2085" y="744836"/>
            <a:ext cx="5135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effectLst/>
                <a:latin typeface="+mj-lt"/>
              </a:rPr>
              <a:t>Tí ta tí tách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Mưa rơi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Rơi</a:t>
            </a:r>
            <a:r>
              <a:rPr lang="en-US" sz="3600" b="0" i="0" dirty="0">
                <a:effectLst/>
                <a:latin typeface="+mj-lt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lại bao ngày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Thành dòng suối nhỏ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Lượn trên bãi cỏ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b="0" i="0" dirty="0">
                <a:effectLst/>
                <a:latin typeface="+mj-lt"/>
              </a:rPr>
              <a:t>y xuống chân đồi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endParaRPr 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" y="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447" y="1275694"/>
            <a:ext cx="46882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effectLst/>
                <a:latin typeface="+mj-lt"/>
              </a:rPr>
              <a:t>Suối gặp bạn rồi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Góp thành sông lớn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Sông đi ra biển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thành mênh mông</a:t>
            </a:r>
            <a:r>
              <a:rPr lang="en-US" sz="3600" b="0" i="0" dirty="0">
                <a:effectLst/>
                <a:latin typeface="+mj-lt"/>
              </a:rPr>
              <a:t>.</a:t>
            </a:r>
            <a:br>
              <a:rPr lang="vi-VN" sz="3600" b="0" i="0" dirty="0">
                <a:effectLst/>
                <a:latin typeface="+mj-lt"/>
              </a:rPr>
            </a:b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ơi, có biết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lớn vô cùng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 nước trong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Làm nên biển đấy!</a:t>
            </a:r>
            <a:endParaRPr lang="vi-VN" sz="3600" b="0" i="0" dirty="0">
              <a:effectLst/>
              <a:latin typeface="+mj-lt"/>
            </a:endParaRPr>
          </a:p>
          <a:p>
            <a:pPr algn="l"/>
            <a:br>
              <a:rPr lang="vi-VN" sz="3200" b="0" i="0" dirty="0">
                <a:effectLst/>
                <a:latin typeface="+mj-lt"/>
              </a:rPr>
            </a:b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511" y="6103801"/>
            <a:ext cx="3958590" cy="75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 Bao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2085" y="744836"/>
            <a:ext cx="51358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Tí ta tí tách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Từng giọt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Từng giọt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Mưa rơi</a:t>
            </a:r>
            <a:b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50"/>
                </a:solidFill>
                <a:effectLst/>
                <a:latin typeface="+mj-lt"/>
              </a:rPr>
              <a:t>Rơi</a:t>
            </a:r>
            <a:r>
              <a:rPr lang="en-US" sz="3600" b="0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Góp lại bao ngày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Thành dòng suối nhỏ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Lượn trên bãi cỏ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  <a:t>y xuống chân đồi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+mj-lt"/>
              </a:rPr>
              <a:t>.</a:t>
            </a:r>
            <a:br>
              <a:rPr lang="vi-VN" sz="3600" b="0" i="0" dirty="0">
                <a:solidFill>
                  <a:srgbClr val="00B0F0"/>
                </a:solidFill>
                <a:effectLst/>
                <a:latin typeface="+mj-lt"/>
              </a:rPr>
            </a:br>
            <a:endParaRPr lang="en-US" sz="3600" b="1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" y="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447" y="1275694"/>
            <a:ext cx="46882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Suối gặp bạn rồi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Góp thành sông lớn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Sông đi ra biển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Biển thành mênh mông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b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ơi, có biết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Biển lớn vô cùng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Từng giọt nước trong</a:t>
            </a:r>
            <a:br>
              <a:rPr lang="vi-VN" sz="3600" b="0" i="0" dirty="0">
                <a:effectLst/>
                <a:latin typeface="+mj-lt"/>
              </a:rPr>
            </a:br>
            <a:r>
              <a:rPr lang="vi-VN" sz="3600" b="0" i="0" dirty="0">
                <a:effectLst/>
                <a:latin typeface="+mj-lt"/>
              </a:rPr>
              <a:t>Làm nên biển đấy!</a:t>
            </a:r>
            <a:endParaRPr lang="vi-VN" sz="3600" b="0" i="0" dirty="0">
              <a:effectLst/>
              <a:latin typeface="+mj-lt"/>
            </a:endParaRPr>
          </a:p>
          <a:p>
            <a:pPr algn="l"/>
            <a:br>
              <a:rPr lang="vi-VN" sz="3200" b="0" i="0" dirty="0">
                <a:effectLst/>
                <a:latin typeface="+mj-lt"/>
              </a:rPr>
            </a:b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511" y="6103801"/>
            <a:ext cx="3958590" cy="754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 Bao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1422762" y="1417782"/>
            <a:ext cx="55745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NGỮ KHÓ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832212" y="2413337"/>
            <a:ext cx="9816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1095374" y="915769"/>
            <a:ext cx="4942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LUYỆN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267" y="2059019"/>
            <a:ext cx="70104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0" i="0" dirty="0">
                <a:effectLst/>
                <a:latin typeface="+mj-lt"/>
              </a:rPr>
              <a:t>Biển ơi, có biết</a:t>
            </a:r>
            <a:br>
              <a:rPr lang="vi-VN" sz="5400" b="0" i="0" dirty="0">
                <a:effectLst/>
                <a:latin typeface="+mj-lt"/>
              </a:rPr>
            </a:br>
            <a:r>
              <a:rPr lang="vi-VN" sz="5400" b="0" i="0" dirty="0">
                <a:effectLst/>
                <a:latin typeface="+mj-lt"/>
              </a:rPr>
              <a:t>Biển lớn vô cùng</a:t>
            </a:r>
            <a:br>
              <a:rPr lang="vi-VN" sz="5400" b="0" i="0" dirty="0">
                <a:effectLst/>
                <a:latin typeface="+mj-lt"/>
              </a:rPr>
            </a:br>
            <a:r>
              <a:rPr lang="vi-VN" sz="5400" b="0" i="0" dirty="0">
                <a:effectLst/>
                <a:latin typeface="+mj-lt"/>
              </a:rPr>
              <a:t>Từng giọt nước trong</a:t>
            </a:r>
            <a:br>
              <a:rPr lang="vi-VN" sz="5400" b="0" i="0" dirty="0">
                <a:effectLst/>
                <a:latin typeface="+mj-lt"/>
              </a:rPr>
            </a:br>
            <a:r>
              <a:rPr lang="vi-VN" sz="5400" b="0" i="0" dirty="0">
                <a:effectLst/>
                <a:latin typeface="+mj-lt"/>
              </a:rPr>
              <a:t>Làm nên biển đấy!</a:t>
            </a:r>
            <a:endParaRPr lang="vi-VN" sz="5400" b="0" i="0" dirty="0">
              <a:effectLst/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7255" y="2312241"/>
            <a:ext cx="188595" cy="478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48851" y="2312241"/>
            <a:ext cx="251460" cy="503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8050" y="3117776"/>
            <a:ext cx="251460" cy="503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404860" y="3904398"/>
            <a:ext cx="251460" cy="503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66326" y="4741991"/>
            <a:ext cx="251460" cy="503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63178" y="4788369"/>
            <a:ext cx="251460" cy="503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97267" y="2055143"/>
            <a:ext cx="2927208" cy="93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0" i="0" dirty="0">
                <a:solidFill>
                  <a:srgbClr val="FF0000"/>
                </a:solidFill>
                <a:effectLst/>
                <a:latin typeface="+mj-lt"/>
              </a:rPr>
              <a:t>Biển ơi</a:t>
            </a:r>
            <a:endParaRPr lang="vi-VN" sz="54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6007" y="4524292"/>
            <a:ext cx="7010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0" i="0" dirty="0">
                <a:solidFill>
                  <a:srgbClr val="FF0000"/>
                </a:solidFill>
                <a:effectLst/>
                <a:latin typeface="+mj-lt"/>
              </a:rPr>
              <a:t>biển đấy</a:t>
            </a:r>
            <a:endParaRPr lang="vi-VN" sz="54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568036" y="814459"/>
            <a:ext cx="1624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568036" y="1699490"/>
            <a:ext cx="25294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900008" y="1699489"/>
            <a:ext cx="6939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672812" y="2285288"/>
            <a:ext cx="2081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1713721" y="2300652"/>
            <a:ext cx="5826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dirty="0">
                <a:latin typeface="+mj-lt"/>
              </a:rPr>
              <a:t>gò đất nổi cao, có sườn thoải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ext, plan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541792"/>
            <a:ext cx="6267450" cy="3978275"/>
          </a:xfrm>
          <a:prstGeom prst="rect">
            <a:avLst/>
          </a:prstGeom>
        </p:spPr>
      </p:pic>
      <p:pic>
        <p:nvPicPr>
          <p:cNvPr id="17" name="Picture 16" descr="A picture containing grass, outdoor, sky, mountai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900791"/>
            <a:ext cx="6252448" cy="389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977199" y="2532981"/>
            <a:ext cx="1048137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ĐỌC THEO </a:t>
            </a: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</a:t>
            </a:r>
            <a:endParaRPr lang="en-US" sz="6000" b="1" kern="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3608</Words>
  <Application>WPS Presentation</Application>
  <PresentationFormat>Widescreen</PresentationFormat>
  <Paragraphs>152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Chivo Light</vt:lpstr>
      <vt:lpstr>Segoe Print</vt:lpstr>
      <vt:lpstr>Arial-Rounded</vt:lpstr>
      <vt:lpstr>Microsoft YaHei</vt:lpstr>
      <vt:lpstr>Arial Unicode MS</vt:lpstr>
      <vt:lpstr>Calibri Light</vt:lpstr>
      <vt:lpstr>Calibri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Nói về hành trình giọt nước đi ra biển.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Hằng Nguyễn</cp:lastModifiedBy>
  <cp:revision>17</cp:revision>
  <dcterms:created xsi:type="dcterms:W3CDTF">2021-07-03T01:45:00Z</dcterms:created>
  <dcterms:modified xsi:type="dcterms:W3CDTF">2025-02-10T06:34:36Z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4A29535DE29E4EB39CD730B64ABA9DBE_13</vt:lpwstr>
  </property>
  <property fmtid="{D5CDD505-2E9C-101B-9397-08002B2CF9AE}" pid="3" name="KSOProductBuildVer">
    <vt:lpwstr>1033-12.2.0.19805</vt:lpwstr>
  </property>
</Properties>
</file>