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9" r:id="rId3"/>
    <p:sldId id="286" r:id="rId4"/>
    <p:sldId id="440" r:id="rId5"/>
    <p:sldId id="442" r:id="rId6"/>
    <p:sldId id="439" r:id="rId7"/>
    <p:sldId id="277" r:id="rId8"/>
    <p:sldId id="443" r:id="rId9"/>
    <p:sldId id="261" r:id="rId10"/>
    <p:sldId id="264" r:id="rId11"/>
    <p:sldId id="267" r:id="rId12"/>
    <p:sldId id="357" r:id="rId13"/>
    <p:sldId id="444" r:id="rId14"/>
    <p:sldId id="356" r:id="rId15"/>
    <p:sldId id="445" r:id="rId16"/>
    <p:sldId id="362" r:id="rId17"/>
    <p:sldId id="268" r:id="rId18"/>
    <p:sldId id="430" r:id="rId19"/>
    <p:sldId id="431" r:id="rId20"/>
    <p:sldId id="429" r:id="rId21"/>
    <p:sldId id="433" r:id="rId22"/>
    <p:sldId id="446" r:id="rId23"/>
    <p:sldId id="436" r:id="rId24"/>
    <p:sldId id="437" r:id="rId25"/>
    <p:sldId id="447" r:id="rId26"/>
    <p:sldId id="448" r:id="rId27"/>
    <p:sldId id="449" r:id="rId28"/>
    <p:sldId id="45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3" autoAdjust="0"/>
    <p:restoredTop sz="94660"/>
  </p:normalViewPr>
  <p:slideViewPr>
    <p:cSldViewPr snapToGrid="0" showGuides="1">
      <p:cViewPr varScale="1">
        <p:scale>
          <a:sx n="73" d="100"/>
          <a:sy n="73" d="100"/>
        </p:scale>
        <p:origin x="456" y="78"/>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8CCC23D-CC49-4D1C-8102-8F27974667D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8CCC23D-CC49-4D1C-8102-8F27974667D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8CCC23D-CC49-4D1C-8102-8F27974667D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8CCC23D-CC49-4D1C-8102-8F27974667D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68CCC23D-CC49-4D1C-8102-8F27974667D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8CCC23D-CC49-4D1C-8102-8F27974667D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8CCC23D-CC49-4D1C-8102-8F27974667D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98CD67-DBA6-400A-93A5-922E9EDE5DED}"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68CCC23D-CC49-4D1C-8102-8F27974667D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98CD67-DBA6-400A-93A5-922E9EDE5DED}"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CC23D-CC49-4D1C-8102-8F27974667D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98CD67-DBA6-400A-93A5-922E9EDE5DED}"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68CCC23D-CC49-4D1C-8102-8F27974667D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68CCC23D-CC49-4D1C-8102-8F27974667D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CC23D-CC49-4D1C-8102-8F27974667D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98CD67-DBA6-400A-93A5-922E9EDE5DED}"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9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522413" y="1352550"/>
            <a:ext cx="9144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2"/>
          <p:cNvSpPr txBox="1">
            <a:spLocks noChangeArrowheads="1"/>
          </p:cNvSpPr>
          <p:nvPr/>
        </p:nvSpPr>
        <p:spPr bwMode="auto">
          <a:xfrm>
            <a:off x="3124200" y="3973513"/>
            <a:ext cx="4292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dirty="0">
                <a:solidFill>
                  <a:srgbClr val="C00000"/>
                </a:solidFill>
                <a:latin typeface="Times New Roman" panose="02020603050405020304" pitchFamily="18" charset="0"/>
                <a:cs typeface="Times New Roman" panose="02020603050405020304" pitchFamily="18" charset="0"/>
              </a:rPr>
              <a:t>ĐỌC</a:t>
            </a:r>
            <a:endParaRPr lang="en-US" altLang="en-US" sz="60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0"/>
          <p:cNvSpPr txBox="1">
            <a:spLocks noChangeArrowheads="1"/>
          </p:cNvSpPr>
          <p:nvPr/>
        </p:nvSpPr>
        <p:spPr bwMode="auto">
          <a:xfrm>
            <a:off x="568036" y="814459"/>
            <a:ext cx="16241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err="1">
                <a:solidFill>
                  <a:srgbClr val="FF0000"/>
                </a:solidFill>
                <a:latin typeface="Times New Roman" panose="02020603050405020304" pitchFamily="18" charset="0"/>
                <a:cs typeface="Times New Roman" panose="02020603050405020304" pitchFamily="18" charset="0"/>
              </a:rPr>
              <a:t>Từ</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ngữ</a:t>
            </a:r>
            <a:r>
              <a:rPr lang="en-US" altLang="en-US" b="1" dirty="0">
                <a:solidFill>
                  <a:srgbClr val="FF0000"/>
                </a:solidFill>
                <a:latin typeface="Times New Roman" panose="02020603050405020304" pitchFamily="18" charset="0"/>
                <a:cs typeface="Times New Roman" panose="02020603050405020304" pitchFamily="18" charset="0"/>
              </a:rPr>
              <a:t>:</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5" name="Text Box 57"/>
          <p:cNvSpPr txBox="1">
            <a:spLocks noChangeArrowheads="1"/>
          </p:cNvSpPr>
          <p:nvPr/>
        </p:nvSpPr>
        <p:spPr bwMode="auto">
          <a:xfrm>
            <a:off x="693766" y="1699490"/>
            <a:ext cx="1981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i="1" dirty="0" err="1">
                <a:latin typeface="Times New Roman" panose="02020603050405020304" pitchFamily="18" charset="0"/>
                <a:cs typeface="Times New Roman" panose="02020603050405020304" pitchFamily="18" charset="0"/>
              </a:rPr>
              <a:t>Đâm</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chồi</a:t>
            </a:r>
            <a:r>
              <a:rPr lang="en-US" altLang="en-US" i="1" dirty="0">
                <a:latin typeface="Times New Roman" panose="02020603050405020304" pitchFamily="18" charset="0"/>
                <a:cs typeface="Times New Roman" panose="02020603050405020304" pitchFamily="18" charset="0"/>
              </a:rPr>
              <a:t>: </a:t>
            </a:r>
            <a:endParaRPr lang="en-US" altLang="en-US" i="1" dirty="0">
              <a:latin typeface="Times New Roman" panose="02020603050405020304" pitchFamily="18" charset="0"/>
              <a:cs typeface="Times New Roman" panose="02020603050405020304" pitchFamily="18" charset="0"/>
            </a:endParaRPr>
          </a:p>
        </p:txBody>
      </p:sp>
      <p:sp>
        <p:nvSpPr>
          <p:cNvPr id="6" name="Text Box 57"/>
          <p:cNvSpPr txBox="1">
            <a:spLocks noChangeArrowheads="1"/>
          </p:cNvSpPr>
          <p:nvPr/>
        </p:nvSpPr>
        <p:spPr bwMode="auto">
          <a:xfrm>
            <a:off x="2535902" y="1705088"/>
            <a:ext cx="5144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dirty="0" err="1">
                <a:latin typeface="Times New Roman" panose="02020603050405020304" pitchFamily="18" charset="0"/>
                <a:cs typeface="Times New Roman" panose="02020603050405020304" pitchFamily="18" charset="0"/>
              </a:rPr>
              <a:t>mọc</a:t>
            </a:r>
            <a:r>
              <a:rPr lang="en-US" altLang="en-US" dirty="0">
                <a:latin typeface="Times New Roman" panose="02020603050405020304" pitchFamily="18" charset="0"/>
                <a:cs typeface="Times New Roman" panose="02020603050405020304" pitchFamily="18" charset="0"/>
              </a:rPr>
              <a:t> ra </a:t>
            </a:r>
            <a:r>
              <a:rPr lang="en-US" altLang="en-US" dirty="0" err="1">
                <a:latin typeface="Times New Roman" panose="02020603050405020304" pitchFamily="18" charset="0"/>
                <a:cs typeface="Times New Roman" panose="02020603050405020304" pitchFamily="18" charset="0"/>
              </a:rPr>
              <a:t>những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mầm</a:t>
            </a:r>
            <a:r>
              <a:rPr lang="en-US" altLang="en-US" dirty="0">
                <a:latin typeface="Times New Roman" panose="02020603050405020304" pitchFamily="18" charset="0"/>
                <a:cs typeface="Times New Roman" panose="02020603050405020304" pitchFamily="18" charset="0"/>
              </a:rPr>
              <a:t> non.</a:t>
            </a:r>
            <a:endParaRPr lang="en-US" altLang="en-US" dirty="0">
              <a:latin typeface="Times New Roman" panose="02020603050405020304" pitchFamily="18" charset="0"/>
              <a:cs typeface="Times New Roman" panose="02020603050405020304" pitchFamily="18" charset="0"/>
            </a:endParaRPr>
          </a:p>
        </p:txBody>
      </p:sp>
      <p:sp>
        <p:nvSpPr>
          <p:cNvPr id="7" name="Text Box 57"/>
          <p:cNvSpPr txBox="1">
            <a:spLocks noChangeArrowheads="1"/>
          </p:cNvSpPr>
          <p:nvPr/>
        </p:nvSpPr>
        <p:spPr bwMode="auto">
          <a:xfrm>
            <a:off x="672812" y="2285288"/>
            <a:ext cx="15193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i="1" dirty="0" err="1">
                <a:latin typeface="Times New Roman" panose="02020603050405020304" pitchFamily="18" charset="0"/>
                <a:cs typeface="Times New Roman" panose="02020603050405020304" pitchFamily="18" charset="0"/>
              </a:rPr>
              <a:t>Đơm</a:t>
            </a:r>
            <a:r>
              <a:rPr lang="en-US" altLang="en-US" dirty="0">
                <a:latin typeface="Times New Roman" panose="02020603050405020304" pitchFamily="18" charset="0"/>
                <a:cs typeface="Times New Roman" panose="02020603050405020304" pitchFamily="18" charset="0"/>
              </a:rPr>
              <a:t>:</a:t>
            </a:r>
            <a:endParaRPr lang="en-US" altLang="en-US" dirty="0">
              <a:latin typeface="Times New Roman" panose="02020603050405020304" pitchFamily="18" charset="0"/>
              <a:cs typeface="Times New Roman" panose="02020603050405020304" pitchFamily="18" charset="0"/>
            </a:endParaRPr>
          </a:p>
        </p:txBody>
      </p:sp>
      <p:sp>
        <p:nvSpPr>
          <p:cNvPr id="8" name="Text Box 57"/>
          <p:cNvSpPr txBox="1">
            <a:spLocks noChangeArrowheads="1"/>
          </p:cNvSpPr>
          <p:nvPr/>
        </p:nvSpPr>
        <p:spPr bwMode="auto">
          <a:xfrm>
            <a:off x="1668780" y="2288436"/>
            <a:ext cx="15201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dirty="0" err="1">
                <a:latin typeface="Times New Roman" panose="02020603050405020304" pitchFamily="18" charset="0"/>
                <a:cs typeface="Times New Roman" panose="02020603050405020304" pitchFamily="18" charset="0"/>
              </a:rPr>
              <a:t>nảy</a:t>
            </a:r>
            <a:r>
              <a:rPr lang="en-US" altLang="en-US" dirty="0">
                <a:latin typeface="Times New Roman" panose="02020603050405020304" pitchFamily="18" charset="0"/>
                <a:cs typeface="Times New Roman" panose="02020603050405020304" pitchFamily="18" charset="0"/>
              </a:rPr>
              <a:t> ra.</a:t>
            </a:r>
            <a:endParaRPr lang="en-US" altLang="en-US" dirty="0">
              <a:latin typeface="Times New Roman" panose="02020603050405020304" pitchFamily="18" charset="0"/>
              <a:cs typeface="Times New Roman" panose="02020603050405020304" pitchFamily="18" charset="0"/>
            </a:endParaRPr>
          </a:p>
        </p:txBody>
      </p:sp>
      <p:pic>
        <p:nvPicPr>
          <p:cNvPr id="2" name="Picture 2" descr="Hái lộc đầu xuân đúng cách để lấy m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31058" y="2434590"/>
            <a:ext cx="5144712" cy="43157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19"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6">
                                            <p:txEl>
                                              <p:pRg st="0" end="0"/>
                                            </p:txEl>
                                          </p:spTgt>
                                        </p:tgtEl>
                                        <p:attrNameLst>
                                          <p:attrName>fill.type</p:attrName>
                                        </p:attrNameLst>
                                      </p:cBhvr>
                                      <p:to>
                                        <p:strVal val="solid"/>
                                      </p:to>
                                    </p:set>
                                  </p:childTnLst>
                                </p:cTn>
                              </p:par>
                              <p:par>
                                <p:cTn id="22" presetID="3" presetClass="exit" presetSubtype="10" fill="hold" nodeType="withEffect">
                                  <p:stCondLst>
                                    <p:cond delay="0"/>
                                  </p:stCondLst>
                                  <p:childTnLst>
                                    <p:animEffect transition="out" filter="blinds(horizontal)">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nodeType="clickEffect">
                                  <p:stCondLst>
                                    <p:cond delay="0"/>
                                  </p:stCondLst>
                                  <p:iterate type="lt">
                                    <p:tmPct val="50000"/>
                                  </p:iterate>
                                  <p:childTnLst>
                                    <p:set>
                                      <p:cBhvr>
                                        <p:cTn id="28" dur="1" fill="hold">
                                          <p:stCondLst>
                                            <p:cond delay="0"/>
                                          </p:stCondLst>
                                        </p:cTn>
                                        <p:tgtEl>
                                          <p:spTgt spid="7">
                                            <p:txEl>
                                              <p:pRg st="0" end="0"/>
                                            </p:txEl>
                                          </p:spTgt>
                                        </p:tgtEl>
                                        <p:attrNameLst>
                                          <p:attrName>style.visibility</p:attrName>
                                        </p:attrNameLst>
                                      </p:cBhvr>
                                      <p:to>
                                        <p:strVal val="visible"/>
                                      </p:to>
                                    </p:set>
                                    <p:anim calcmode="discrete" valueType="clr">
                                      <p:cBhvr override="childStyle">
                                        <p:cTn id="29" dur="80"/>
                                        <p:tgtEl>
                                          <p:spTgt spid="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7">
                                            <p:txEl>
                                              <p:pRg st="0" end="0"/>
                                            </p:txEl>
                                          </p:spTgt>
                                        </p:tgtEl>
                                        <p:attrNameLst>
                                          <p:attrName>fillcolor</p:attrName>
                                        </p:attrNameLst>
                                      </p:cBhvr>
                                      <p:tavLst>
                                        <p:tav tm="0">
                                          <p:val>
                                            <p:clrVal>
                                              <a:schemeClr val="accent2"/>
                                            </p:clrVal>
                                          </p:val>
                                        </p:tav>
                                        <p:tav tm="50000">
                                          <p:val>
                                            <p:clrVal>
                                              <a:schemeClr val="hlink"/>
                                            </p:clrVal>
                                          </p:val>
                                        </p:tav>
                                      </p:tavLst>
                                    </p:anim>
                                    <p:set>
                                      <p:cBhvr>
                                        <p:cTn id="31" dur="80"/>
                                        <p:tgtEl>
                                          <p:spTgt spid="7">
                                            <p:txEl>
                                              <p:pRg st="0" end="0"/>
                                            </p:txEl>
                                          </p:spTgt>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nodeType="clickEffect">
                                  <p:stCondLst>
                                    <p:cond delay="0"/>
                                  </p:stCondLst>
                                  <p:iterate type="lt">
                                    <p:tmPct val="50000"/>
                                  </p:iterate>
                                  <p:childTnLst>
                                    <p:set>
                                      <p:cBhvr>
                                        <p:cTn id="35"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36"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38" dur="80"/>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Phim Hoạt Hình Bầu Trời Xanh Tươi Xanh, Hoạt Hình, Bầu Trời Xanh, Những đám  Mây Hình nền Vector để tải xuống miễn phí"/>
          <p:cNvPicPr>
            <a:picLocks noChangeAspect="1" noChangeArrowheads="1"/>
          </p:cNvPicPr>
          <p:nvPr/>
        </p:nvPicPr>
        <p:blipFill>
          <a:blip r:embed="rId1">
            <a:extLst>
              <a:ext uri="{28A0092B-C50C-407E-A947-70E740481C1C}">
                <a14:useLocalDpi xmlns:a14="http://schemas.microsoft.com/office/drawing/2010/main" val="0"/>
              </a:ext>
            </a:extLst>
          </a:blip>
          <a:srcRect t="9026" r="2" b="6882"/>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2" descr="Phim Hoạt Hình Bầu Trời Xanh Tươi Xanh, Hoạt Hình, Bầu Trời Xanh, Những đám  Mây Hình nền Vector để tải xuống miễn phí"/>
          <p:cNvPicPr>
            <a:picLocks noChangeAspect="1" noChangeArrowheads="1"/>
          </p:cNvPicPr>
          <p:nvPr/>
        </p:nvPicPr>
        <p:blipFill>
          <a:blip r:embed="rId1">
            <a:extLst>
              <a:ext uri="{28A0092B-C50C-407E-A947-70E740481C1C}">
                <a14:useLocalDpi xmlns:a14="http://schemas.microsoft.com/office/drawing/2010/main" val="0"/>
              </a:ext>
            </a:extLst>
          </a:blip>
          <a:srcRect t="9029" b="6879"/>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
          <p:cNvSpPr txBox="1"/>
          <p:nvPr/>
        </p:nvSpPr>
        <p:spPr>
          <a:xfrm>
            <a:off x="977199" y="2532981"/>
            <a:ext cx="10481376" cy="1015663"/>
          </a:xfrm>
          <a:prstGeom prst="rect">
            <a:avLst/>
          </a:prstGeom>
          <a:noFill/>
        </p:spPr>
        <p:txBody>
          <a:bodyPr wrap="square" rtlCol="0" anchor="t">
            <a:spAutoFit/>
          </a:bodyPr>
          <a:lstStyle/>
          <a:p>
            <a:pPr marL="0" indent="0" algn="ctr">
              <a:spcBef>
                <a:spcPts val="800"/>
              </a:spcBef>
              <a:buFont typeface="Chivo Light"/>
              <a:buNone/>
            </a:pPr>
            <a:r>
              <a:rPr lang="en-US" sz="6000" b="1" kern="0" dirty="0">
                <a:solidFill>
                  <a:srgbClr val="C00000"/>
                </a:solidFill>
                <a:latin typeface="Times New Roman" panose="02020603050405020304" pitchFamily="18" charset="0"/>
                <a:cs typeface="Times New Roman" panose="02020603050405020304" pitchFamily="18" charset="0"/>
                <a:sym typeface="+mn-ea"/>
              </a:rPr>
              <a:t>LUYỆN ĐỌC THEO NHÓM </a:t>
            </a:r>
            <a:r>
              <a:rPr lang="vi-VN" sz="6000" b="1" kern="0" dirty="0" smtClean="0">
                <a:solidFill>
                  <a:srgbClr val="C00000"/>
                </a:solidFill>
                <a:latin typeface="Times New Roman" panose="02020603050405020304" pitchFamily="18" charset="0"/>
                <a:cs typeface="Times New Roman" panose="02020603050405020304" pitchFamily="18" charset="0"/>
                <a:sym typeface="+mn-ea"/>
              </a:rPr>
              <a:t>2</a:t>
            </a:r>
            <a:endParaRPr lang="en-US" sz="60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19" y="387756"/>
            <a:ext cx="11871961" cy="5451747"/>
          </a:xfrm>
        </p:spPr>
        <p:txBody>
          <a:bodyPr>
            <a:noAutofit/>
          </a:bodyPr>
          <a:lstStyle/>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Ngày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đầu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bốn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Xuân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Hạ</a:t>
            </a:r>
            <a:r>
              <a:rPr lang="en-US" sz="2400" dirty="0">
                <a:solidFill>
                  <a:srgbClr val="FF0000"/>
                </a:solidFill>
                <a:latin typeface="Times New Roman" panose="02020603050405020304" pitchFamily="18" charset="0"/>
                <a:cs typeface="Times New Roman" panose="02020603050405020304" pitchFamily="18" charset="0"/>
              </a:rPr>
              <a:t>, Thu, </a:t>
            </a:r>
            <a:r>
              <a:rPr lang="en-US" sz="2400" dirty="0" err="1">
                <a:solidFill>
                  <a:srgbClr val="FF0000"/>
                </a:solidFill>
                <a:latin typeface="Times New Roman" panose="02020603050405020304" pitchFamily="18" charset="0"/>
                <a:cs typeface="Times New Roman" panose="02020603050405020304" pitchFamily="18" charset="0"/>
              </a:rPr>
              <a:t>Đông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gặp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nhau</a:t>
            </a:r>
            <a:r>
              <a:rPr lang="en-US"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tay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Xuân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bảo</a:t>
            </a:r>
            <a:r>
              <a:rPr lang="en-US"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srgbClr val="FF0000"/>
                </a:solidFill>
                <a:latin typeface="Times New Roman" panose="02020603050405020304" pitchFamily="18" charset="0"/>
                <a:cs typeface="Times New Roman" panose="02020603050405020304" pitchFamily="18" charset="0"/>
              </a:rPr>
              <a:t>     - </a:t>
            </a:r>
            <a:r>
              <a:rPr lang="en-US" sz="2400" dirty="0" err="1">
                <a:solidFill>
                  <a:srgbClr val="FF0000"/>
                </a:solidFill>
                <a:latin typeface="Times New Roman" panose="02020603050405020304" pitchFamily="18" charset="0"/>
                <a:cs typeface="Times New Roman" panose="02020603050405020304" pitchFamily="18" charset="0"/>
              </a:rPr>
              <a:t>Chị</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sung </a:t>
            </a:r>
            <a:r>
              <a:rPr lang="en-US" sz="2400" dirty="0" err="1">
                <a:solidFill>
                  <a:srgbClr val="FF0000"/>
                </a:solidFill>
                <a:latin typeface="Times New Roman" panose="02020603050405020304" pitchFamily="18" charset="0"/>
                <a:cs typeface="Times New Roman" panose="02020603050405020304" pitchFamily="18" charset="0"/>
              </a:rPr>
              <a:t>sướng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nhất</a:t>
            </a:r>
            <a:r>
              <a:rPr lang="en-US" sz="2400" dirty="0">
                <a:solidFill>
                  <a:srgbClr val="FF0000"/>
                </a:solidFill>
                <a:latin typeface="Times New Roman" panose="02020603050405020304" pitchFamily="18" charset="0"/>
                <a:cs typeface="Times New Roman" panose="02020603050405020304" pitchFamily="18" charset="0"/>
              </a:rPr>
              <a:t>. Ai </a:t>
            </a:r>
            <a:r>
              <a:rPr lang="en-US" sz="2400" dirty="0" err="1">
                <a:solidFill>
                  <a:srgbClr val="FF0000"/>
                </a:solidFill>
                <a:latin typeface="Times New Roman" panose="02020603050405020304" pitchFamily="18" charset="0"/>
                <a:cs typeface="Times New Roman" panose="02020603050405020304" pitchFamily="18" charset="0"/>
              </a:rPr>
              <a:t>cũng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chị</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Chị</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về</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cây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đâm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chồi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lộc</a:t>
            </a:r>
            <a:r>
              <a:rPr lang="en-US"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Xuân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nói</a:t>
            </a:r>
            <a:r>
              <a:rPr lang="en-US"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srgbClr val="FF0000"/>
                </a:solidFill>
                <a:latin typeface="Times New Roman" panose="02020603050405020304" pitchFamily="18" charset="0"/>
                <a:cs typeface="Times New Roman" panose="02020603050405020304" pitchFamily="18" charset="0"/>
              </a:rPr>
              <a:t>     - </a:t>
            </a:r>
            <a:r>
              <a:rPr lang="en-US" sz="2400" dirty="0" err="1">
                <a:solidFill>
                  <a:srgbClr val="FF0000"/>
                </a:solidFill>
                <a:latin typeface="Times New Roman" panose="02020603050405020304" pitchFamily="18" charset="0"/>
                <a:cs typeface="Times New Roman" panose="02020603050405020304" pitchFamily="18" charset="0"/>
              </a:rPr>
              <a:t>Nhưng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nhờ</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em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cây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vườn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đơm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ngọt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sinh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nghỉ</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hè</a:t>
            </a:r>
            <a:r>
              <a:rPr lang="en-US"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nghịch</a:t>
            </a:r>
            <a:r>
              <a:rPr lang="en-US" sz="2400" dirty="0">
                <a:solidFill>
                  <a:srgbClr val="FF0000"/>
                </a:solidFill>
                <a:latin typeface="Times New Roman" panose="02020603050405020304" pitchFamily="18" charset="0"/>
                <a:cs typeface="Times New Roman" panose="02020603050405020304" pitchFamily="18" charset="0"/>
              </a:rPr>
              <a:t> xen </a:t>
            </a:r>
            <a:r>
              <a:rPr lang="en-US" sz="2400" dirty="0" err="1">
                <a:solidFill>
                  <a:srgbClr val="FF0000"/>
                </a:solidFill>
                <a:latin typeface="Times New Roman" panose="02020603050405020304" pitchFamily="18" charset="0"/>
                <a:cs typeface="Times New Roman" panose="02020603050405020304" pitchFamily="18" charset="0"/>
              </a:rPr>
              <a:t>vào</a:t>
            </a:r>
            <a:r>
              <a:rPr lang="en-US"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srgbClr val="FF0000"/>
                </a:solidFill>
                <a:latin typeface="Times New Roman" panose="02020603050405020304" pitchFamily="18" charset="0"/>
                <a:cs typeface="Times New Roman" panose="02020603050405020304" pitchFamily="18" charset="0"/>
              </a:rPr>
              <a:t>     - </a:t>
            </a:r>
            <a:r>
              <a:rPr lang="en-US" sz="2400" dirty="0" err="1">
                <a:solidFill>
                  <a:srgbClr val="FF0000"/>
                </a:solidFill>
                <a:latin typeface="Times New Roman" panose="02020603050405020304" pitchFamily="18" charset="0"/>
                <a:cs typeface="Times New Roman" panose="02020603050405020304" pitchFamily="18" charset="0"/>
              </a:rPr>
              <a:t>Thế</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thiếu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thích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em</a:t>
            </a:r>
            <a:r>
              <a:rPr lang="en-US" sz="2400" dirty="0">
                <a:solidFill>
                  <a:srgbClr val="FF0000"/>
                </a:solidFill>
                <a:latin typeface="Times New Roman" panose="02020603050405020304" pitchFamily="18" charset="0"/>
                <a:cs typeface="Times New Roman" panose="02020603050405020304" pitchFamily="18" charset="0"/>
              </a:rPr>
              <a:t> Thu </a:t>
            </a:r>
            <a:r>
              <a:rPr lang="en-US" sz="2400" dirty="0" err="1">
                <a:solidFill>
                  <a:srgbClr val="FF0000"/>
                </a:solidFill>
                <a:latin typeface="Times New Roman" panose="02020603050405020304" pitchFamily="18" charset="0"/>
                <a:cs typeface="Times New Roman" panose="02020603050405020304" pitchFamily="18" charset="0"/>
              </a:rPr>
              <a:t>nhất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Thu, </a:t>
            </a:r>
            <a:r>
              <a:rPr lang="en-US" sz="2400" dirty="0" err="1">
                <a:solidFill>
                  <a:srgbClr val="FF0000"/>
                </a:solidFill>
                <a:latin typeface="Times New Roman" panose="02020603050405020304" pitchFamily="18" charset="0"/>
                <a:cs typeface="Times New Roman" panose="02020603050405020304" pitchFamily="18" charset="0"/>
              </a:rPr>
              <a:t>làm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sao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đêm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trăng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rằm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đèn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cỗ</a:t>
            </a:r>
            <a:r>
              <a:rPr lang="en-US"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Giọng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buồn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buồn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Đông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nói</a:t>
            </a:r>
            <a:r>
              <a:rPr lang="en-US" sz="2400" dirty="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srgbClr val="0070C0"/>
                </a:solidFill>
                <a:latin typeface="Times New Roman" panose="02020603050405020304" pitchFamily="18" charset="0"/>
                <a:cs typeface="Times New Roman" panose="02020603050405020304" pitchFamily="18" charset="0"/>
              </a:rPr>
              <a:t>     - </a:t>
            </a:r>
            <a:r>
              <a:rPr lang="en-US" sz="2400" dirty="0" err="1">
                <a:solidFill>
                  <a:srgbClr val="0070C0"/>
                </a:solidFill>
                <a:latin typeface="Times New Roman" panose="02020603050405020304" pitchFamily="18" charset="0"/>
                <a:cs typeface="Times New Roman" panose="02020603050405020304" pitchFamily="18" charset="0"/>
              </a:rPr>
              <a:t>Chỉ</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em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chẳng</a:t>
            </a:r>
            <a:r>
              <a:rPr lang="en-US" sz="2400" dirty="0">
                <a:solidFill>
                  <a:srgbClr val="0070C0"/>
                </a:solidFill>
                <a:latin typeface="Times New Roman" panose="02020603050405020304" pitchFamily="18" charset="0"/>
                <a:cs typeface="Times New Roman" panose="02020603050405020304" pitchFamily="18" charset="0"/>
              </a:rPr>
              <a:t> ai </a:t>
            </a:r>
            <a:r>
              <a:rPr lang="en-US" sz="2400" dirty="0" err="1">
                <a:solidFill>
                  <a:srgbClr val="0070C0"/>
                </a:solidFill>
                <a:latin typeface="Times New Roman" panose="02020603050405020304" pitchFamily="18" charset="0"/>
                <a:cs typeface="Times New Roman" panose="02020603050405020304" pitchFamily="18" charset="0"/>
              </a:rPr>
              <a:t>yêu</a:t>
            </a:r>
            <a:r>
              <a:rPr lang="en-US" sz="2400" dirty="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srgbClr val="0070C0"/>
                </a:solidFill>
                <a:latin typeface="Times New Roman" panose="02020603050405020304" pitchFamily="18" charset="0"/>
                <a:cs typeface="Times New Roman" panose="02020603050405020304" pitchFamily="18" charset="0"/>
              </a:rPr>
              <a:t>     Thu </a:t>
            </a:r>
            <a:r>
              <a:rPr lang="en-US" sz="2400" dirty="0" err="1">
                <a:solidFill>
                  <a:srgbClr val="0070C0"/>
                </a:solidFill>
                <a:latin typeface="Times New Roman" panose="02020603050405020304" pitchFamily="18" charset="0"/>
                <a:cs typeface="Times New Roman" panose="02020603050405020304" pitchFamily="18" charset="0"/>
              </a:rPr>
              <a:t>đặt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tay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lên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vai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Đông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thủ</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thỉ</a:t>
            </a:r>
            <a:r>
              <a:rPr lang="en-US" sz="2400" dirty="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srgbClr val="0070C0"/>
                </a:solidFill>
                <a:latin typeface="Times New Roman" panose="02020603050405020304" pitchFamily="18" charset="0"/>
                <a:cs typeface="Times New Roman" panose="02020603050405020304" pitchFamily="18" charset="0"/>
              </a:rPr>
              <a:t>     - </a:t>
            </a:r>
            <a:r>
              <a:rPr lang="en-US" sz="2400" dirty="0" err="1">
                <a:solidFill>
                  <a:srgbClr val="0070C0"/>
                </a:solidFill>
                <a:latin typeface="Times New Roman" panose="02020603050405020304" pitchFamily="18" charset="0"/>
                <a:cs typeface="Times New Roman" panose="02020603050405020304" pitchFamily="18" charset="0"/>
              </a:rPr>
              <a:t>Có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en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mới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bập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bùng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bếp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lửa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sàn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mọi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người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mới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giấc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ngủ</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ấm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trong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chăn</a:t>
            </a:r>
            <a:r>
              <a:rPr lang="en-US" sz="2400" dirty="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Bốn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trò</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nói</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tươi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tốt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ngọt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thơm</a:t>
            </a:r>
            <a:r>
              <a:rPr lang="en-US" sz="2400" dirty="0">
                <a:solidFill>
                  <a:prstClr val="black"/>
                </a:solidFill>
                <a:latin typeface="Times New Roman" panose="02020603050405020304" pitchFamily="18" charset="0"/>
                <a:cs typeface="Times New Roman" panose="02020603050405020304" pitchFamily="18" charset="0"/>
              </a:rPr>
              <a:t>. Thu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nhớ</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ngày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trường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cháu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cháu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ấp</a:t>
            </a:r>
            <a:r>
              <a:rPr lang="en-US" sz="2400" dirty="0">
                <a:solidFill>
                  <a:prstClr val="black"/>
                </a:solidFill>
                <a:latin typeface="Times New Roman" panose="02020603050405020304" pitchFamily="18" charset="0"/>
                <a:cs typeface="Times New Roman" panose="02020603050405020304" pitchFamily="18" charset="0"/>
              </a:rPr>
              <a:t> ủ </a:t>
            </a:r>
            <a:r>
              <a:rPr lang="en-US" sz="2400" dirty="0" err="1">
                <a:solidFill>
                  <a:prstClr val="black"/>
                </a:solidFill>
                <a:latin typeface="Times New Roman" panose="02020603050405020304" pitchFamily="18" charset="0"/>
                <a:cs typeface="Times New Roman" panose="02020603050405020304" pitchFamily="18" charset="0"/>
              </a:rPr>
              <a:t>mầm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chồi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cháu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ích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168865" y="0"/>
            <a:ext cx="487163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CHUYỆN BỐN MÙA</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Phim Hoạt Hình Bầu Trời Xanh Tươi Xanh, Hoạt Hình, Bầu Trời Xanh, Những đám  Mây Hình nền Vector để tải xuống miễn phí"/>
          <p:cNvPicPr>
            <a:picLocks noChangeAspect="1" noChangeArrowheads="1"/>
          </p:cNvPicPr>
          <p:nvPr/>
        </p:nvPicPr>
        <p:blipFill>
          <a:blip r:embed="rId1">
            <a:extLst>
              <a:ext uri="{28A0092B-C50C-407E-A947-70E740481C1C}">
                <a14:useLocalDpi xmlns:a14="http://schemas.microsoft.com/office/drawing/2010/main" val="0"/>
              </a:ext>
            </a:extLst>
          </a:blip>
          <a:srcRect t="9026" r="2" b="6882"/>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2" descr="Phim Hoạt Hình Bầu Trời Xanh Tươi Xanh, Hoạt Hình, Bầu Trời Xanh, Những đám  Mây Hình nền Vector để tải xuống miễn phí"/>
          <p:cNvPicPr>
            <a:picLocks noChangeAspect="1" noChangeArrowheads="1"/>
          </p:cNvPicPr>
          <p:nvPr/>
        </p:nvPicPr>
        <p:blipFill>
          <a:blip r:embed="rId1">
            <a:extLst>
              <a:ext uri="{28A0092B-C50C-407E-A947-70E740481C1C}">
                <a14:useLocalDpi xmlns:a14="http://schemas.microsoft.com/office/drawing/2010/main" val="0"/>
              </a:ext>
            </a:extLst>
          </a:blip>
          <a:srcRect t="9029" b="6879"/>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
          <p:cNvSpPr txBox="1"/>
          <p:nvPr/>
        </p:nvSpPr>
        <p:spPr>
          <a:xfrm>
            <a:off x="977199" y="2532981"/>
            <a:ext cx="9731163" cy="1015663"/>
          </a:xfrm>
          <a:prstGeom prst="rect">
            <a:avLst/>
          </a:prstGeom>
          <a:noFill/>
        </p:spPr>
        <p:txBody>
          <a:bodyPr wrap="square" rtlCol="0" anchor="t">
            <a:spAutoFit/>
          </a:bodyPr>
          <a:lstStyle/>
          <a:p>
            <a:pPr marL="0" indent="0" algn="ctr">
              <a:spcBef>
                <a:spcPts val="800"/>
              </a:spcBef>
              <a:buFont typeface="Chivo Light"/>
              <a:buNone/>
            </a:pPr>
            <a:r>
              <a:rPr lang="en-US" sz="6000" b="1" kern="0" dirty="0">
                <a:solidFill>
                  <a:srgbClr val="C00000"/>
                </a:solidFill>
                <a:latin typeface="Times New Roman" panose="02020603050405020304" pitchFamily="18" charset="0"/>
                <a:cs typeface="Times New Roman" panose="02020603050405020304" pitchFamily="18" charset="0"/>
                <a:sym typeface="+mn-ea"/>
              </a:rPr>
              <a:t>LUYỆN ĐỌC CẢ BÀI</a:t>
            </a:r>
            <a:endParaRPr lang="en-US" sz="60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19" y="387756"/>
            <a:ext cx="11871961" cy="5451747"/>
          </a:xfrm>
        </p:spPr>
        <p:txBody>
          <a:bodyPr>
            <a:noAutofit/>
          </a:bodyPr>
          <a:lstStyle/>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Ngày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năm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bốn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Hạ</a:t>
            </a:r>
            <a:r>
              <a:rPr lang="en-US" sz="2400" dirty="0">
                <a:solidFill>
                  <a:prstClr val="black"/>
                </a:solidFill>
                <a:latin typeface="Times New Roman" panose="02020603050405020304" pitchFamily="18" charset="0"/>
                <a:cs typeface="Times New Roman" panose="02020603050405020304" pitchFamily="18" charset="0"/>
              </a:rPr>
              <a:t>, Thu, </a:t>
            </a:r>
            <a:r>
              <a:rPr lang="en-US" sz="2400" dirty="0" err="1">
                <a:solidFill>
                  <a:prstClr val="black"/>
                </a:solidFill>
                <a:latin typeface="Times New Roman" panose="02020603050405020304" pitchFamily="18" charset="0"/>
                <a:cs typeface="Times New Roman" panose="02020603050405020304" pitchFamily="18" charset="0"/>
              </a:rPr>
              <a:t>Đông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gặp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nhau</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cầm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tay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bảo</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Chị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sung </a:t>
            </a:r>
            <a:r>
              <a:rPr lang="en-US" sz="2400" dirty="0" err="1">
                <a:solidFill>
                  <a:prstClr val="black"/>
                </a:solidFill>
                <a:latin typeface="Times New Roman" panose="02020603050405020304" pitchFamily="18" charset="0"/>
                <a:cs typeface="Times New Roman" panose="02020603050405020304" pitchFamily="18" charset="0"/>
              </a:rPr>
              <a:t>sướng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Ai </a:t>
            </a:r>
            <a:r>
              <a:rPr lang="en-US" sz="2400" dirty="0" err="1">
                <a:solidFill>
                  <a:prstClr val="black"/>
                </a:solidFill>
                <a:latin typeface="Times New Roman" panose="02020603050405020304" pitchFamily="18" charset="0"/>
                <a:cs typeface="Times New Roman" panose="02020603050405020304" pitchFamily="18" charset="0"/>
              </a:rPr>
              <a:t>cũng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chồi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lộc</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nói</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Nhưng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nhờ</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vườn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đơm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ngọt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nghỉ</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hè</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nghịch</a:t>
            </a:r>
            <a:r>
              <a:rPr lang="en-US" sz="2400" dirty="0">
                <a:solidFill>
                  <a:prstClr val="black"/>
                </a:solidFill>
                <a:latin typeface="Times New Roman" panose="02020603050405020304" pitchFamily="18" charset="0"/>
                <a:cs typeface="Times New Roman" panose="02020603050405020304" pitchFamily="18" charset="0"/>
              </a:rPr>
              <a:t> xen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thiếu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thích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r>
              <a:rPr lang="en-US" sz="2400" dirty="0">
                <a:solidFill>
                  <a:prstClr val="black"/>
                </a:solidFill>
                <a:latin typeface="Times New Roman" panose="02020603050405020304" pitchFamily="18" charset="0"/>
                <a:cs typeface="Times New Roman" panose="02020603050405020304" pitchFamily="18" charset="0"/>
              </a:rPr>
              <a:t> Thu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Thu,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đêm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trăng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rằm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đèn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cỗ</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Giọng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buồn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buồn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nói</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Chỉ</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chẳng</a:t>
            </a:r>
            <a:r>
              <a:rPr lang="en-US" sz="2400" dirty="0">
                <a:solidFill>
                  <a:prstClr val="black"/>
                </a:solidFill>
                <a:latin typeface="Times New Roman" panose="02020603050405020304" pitchFamily="18" charset="0"/>
                <a:cs typeface="Times New Roman" panose="02020603050405020304" pitchFamily="18" charset="0"/>
              </a:rPr>
              <a:t> ai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Thu </a:t>
            </a:r>
            <a:r>
              <a:rPr lang="en-US" sz="2400" dirty="0" err="1">
                <a:solidFill>
                  <a:prstClr val="black"/>
                </a:solidFill>
                <a:latin typeface="Times New Roman" panose="02020603050405020304" pitchFamily="18" charset="0"/>
                <a:cs typeface="Times New Roman" panose="02020603050405020304" pitchFamily="18" charset="0"/>
              </a:rPr>
              <a:t>đặt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tay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thỉ</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bùng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bếp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lửa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mọi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giấc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ấm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chăn</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Bốn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trò</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nói</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tươi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tốt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ngọt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thơm</a:t>
            </a:r>
            <a:r>
              <a:rPr lang="en-US" sz="2400" dirty="0">
                <a:solidFill>
                  <a:prstClr val="black"/>
                </a:solidFill>
                <a:latin typeface="Times New Roman" panose="02020603050405020304" pitchFamily="18" charset="0"/>
                <a:cs typeface="Times New Roman" panose="02020603050405020304" pitchFamily="18" charset="0"/>
              </a:rPr>
              <a:t>. Thu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nhớ</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ngày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trường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cháu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cháu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ấp</a:t>
            </a:r>
            <a:r>
              <a:rPr lang="en-US" sz="2400" dirty="0">
                <a:solidFill>
                  <a:prstClr val="black"/>
                </a:solidFill>
                <a:latin typeface="Times New Roman" panose="02020603050405020304" pitchFamily="18" charset="0"/>
                <a:cs typeface="Times New Roman" panose="02020603050405020304" pitchFamily="18" charset="0"/>
              </a:rPr>
              <a:t> ủ </a:t>
            </a:r>
            <a:r>
              <a:rPr lang="en-US" sz="2400" dirty="0" err="1">
                <a:solidFill>
                  <a:prstClr val="black"/>
                </a:solidFill>
                <a:latin typeface="Times New Roman" panose="02020603050405020304" pitchFamily="18" charset="0"/>
                <a:cs typeface="Times New Roman" panose="02020603050405020304" pitchFamily="18" charset="0"/>
              </a:rPr>
              <a:t>mầm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chồi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cháu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ích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168865" y="0"/>
            <a:ext cx="487163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CHUYỆN BỐN MÙA</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Phim Hoạt Hình Bầu Trời Xanh Tươi Xanh, Hoạt Hình, Bầu Trời Xanh, Những đám  Mây Hình nền Vector để tải xuống miễn phí"/>
          <p:cNvPicPr>
            <a:picLocks noChangeAspect="1" noChangeArrowheads="1"/>
          </p:cNvPicPr>
          <p:nvPr/>
        </p:nvPicPr>
        <p:blipFill>
          <a:blip r:embed="rId1">
            <a:extLst>
              <a:ext uri="{28A0092B-C50C-407E-A947-70E740481C1C}">
                <a14:useLocalDpi xmlns:a14="http://schemas.microsoft.com/office/drawing/2010/main" val="0"/>
              </a:ext>
            </a:extLst>
          </a:blip>
          <a:srcRect t="9026" r="2" b="6882"/>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2" descr="Phim Hoạt Hình Bầu Trời Xanh Tươi Xanh, Hoạt Hình, Bầu Trời Xanh, Những đám  Mây Hình nền Vector để tải xuống miễn phí"/>
          <p:cNvPicPr>
            <a:picLocks noChangeAspect="1" noChangeArrowheads="1"/>
          </p:cNvPicPr>
          <p:nvPr/>
        </p:nvPicPr>
        <p:blipFill>
          <a:blip r:embed="rId1">
            <a:extLst>
              <a:ext uri="{28A0092B-C50C-407E-A947-70E740481C1C}">
                <a14:useLocalDpi xmlns:a14="http://schemas.microsoft.com/office/drawing/2010/main" val="0"/>
              </a:ext>
            </a:extLst>
          </a:blip>
          <a:srcRect t="9029" b="6879"/>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
          <p:cNvSpPr txBox="1"/>
          <p:nvPr/>
        </p:nvSpPr>
        <p:spPr>
          <a:xfrm>
            <a:off x="1133580" y="2413337"/>
            <a:ext cx="9731163" cy="1015663"/>
          </a:xfrm>
          <a:prstGeom prst="rect">
            <a:avLst/>
          </a:prstGeom>
          <a:noFill/>
        </p:spPr>
        <p:txBody>
          <a:bodyPr wrap="square" rtlCol="0" anchor="t">
            <a:spAutoFit/>
          </a:bodyPr>
          <a:lstStyle/>
          <a:p>
            <a:pPr marL="0" indent="0" algn="ctr">
              <a:spcBef>
                <a:spcPts val="800"/>
              </a:spcBef>
              <a:buFont typeface="Chivo Light"/>
              <a:buNone/>
            </a:pPr>
            <a:r>
              <a:rPr lang="vi-VN" sz="6000" b="1" kern="0" dirty="0" smtClean="0">
                <a:solidFill>
                  <a:srgbClr val="C00000"/>
                </a:solidFill>
                <a:latin typeface="Times New Roman" panose="02020603050405020304" pitchFamily="18" charset="0"/>
                <a:cs typeface="Times New Roman" panose="02020603050405020304" pitchFamily="18" charset="0"/>
                <a:sym typeface="+mn-ea"/>
              </a:rPr>
              <a:t>Trả lời câu hỏi</a:t>
            </a:r>
            <a:endParaRPr lang="en-US" sz="60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2"/>
          <p:cNvCxnSpPr>
            <a:cxnSpLocks noChangeShapeType="1"/>
          </p:cNvCxnSpPr>
          <p:nvPr/>
        </p:nvCxnSpPr>
        <p:spPr bwMode="auto">
          <a:xfrm>
            <a:off x="6094413" y="76200"/>
            <a:ext cx="0" cy="6553200"/>
          </a:xfrm>
          <a:prstGeom prst="line">
            <a:avLst/>
          </a:prstGeom>
          <a:noFill/>
          <a:ln w="28575" algn="ctr">
            <a:solidFill>
              <a:srgbClr val="FF0000"/>
            </a:solidFill>
            <a:round/>
          </a:ln>
          <a:extLst>
            <a:ext uri="{909E8E84-426E-40DD-AFC4-6F175D3DCCD1}">
              <a14:hiddenFill xmlns:a14="http://schemas.microsoft.com/office/drawing/2010/main">
                <a:noFill/>
              </a14:hiddenFill>
            </a:ext>
          </a:extLst>
        </p:spPr>
      </p:cxnSp>
      <p:sp>
        <p:nvSpPr>
          <p:cNvPr id="21" name="Rectangle 20"/>
          <p:cNvSpPr/>
          <p:nvPr/>
        </p:nvSpPr>
        <p:spPr>
          <a:xfrm>
            <a:off x="6123363" y="954679"/>
            <a:ext cx="5919354" cy="1077218"/>
          </a:xfrm>
          <a:prstGeom prst="rect">
            <a:avLst/>
          </a:prstGeom>
        </p:spPr>
        <p:txBody>
          <a:bodyPr wrap="square">
            <a:spAutoFit/>
          </a:bodyPr>
          <a:lstStyle/>
          <a:p>
            <a:pPr algn="just"/>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Bốn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nàng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tiên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tượng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trưng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những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mùa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nào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trong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năm</a:t>
            </a:r>
            <a:r>
              <a:rPr lang="en-US" sz="3200" dirty="0">
                <a:solidFill>
                  <a:srgbClr val="0070C0"/>
                </a:solidFill>
                <a:latin typeface="Times New Roman" panose="02020603050405020304" pitchFamily="18" charset="0"/>
                <a:cs typeface="Times New Roman" panose="02020603050405020304" pitchFamily="18" charset="0"/>
              </a:rPr>
              <a:t>?</a:t>
            </a:r>
            <a:endPar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p:cNvSpPr txBox="1"/>
          <p:nvPr/>
        </p:nvSpPr>
        <p:spPr>
          <a:xfrm>
            <a:off x="19744" y="504646"/>
            <a:ext cx="5889566" cy="6124754"/>
          </a:xfrm>
          <a:prstGeom prst="rect">
            <a:avLst/>
          </a:prstGeom>
          <a:noFill/>
        </p:spPr>
        <p:txBody>
          <a:bodyPr wrap="square">
            <a:spAutoFit/>
          </a:bodyPr>
          <a:lstStyle/>
          <a:p>
            <a:pPr marL="0" lvl="0" indent="0" algn="just">
              <a:lnSpc>
                <a:spcPct val="100000"/>
              </a:lnSpc>
              <a:spcBef>
                <a:spcPts val="0"/>
              </a:spcBef>
              <a:buNone/>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Ngày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đầu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năm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Hạ</a:t>
            </a:r>
            <a:r>
              <a:rPr lang="en-US" sz="2800" dirty="0">
                <a:solidFill>
                  <a:prstClr val="black"/>
                </a:solidFill>
                <a:latin typeface="Times New Roman" panose="02020603050405020304" pitchFamily="18" charset="0"/>
                <a:cs typeface="Times New Roman" panose="02020603050405020304" pitchFamily="18" charset="0"/>
              </a:rPr>
              <a:t>, Thu, </a:t>
            </a:r>
            <a:r>
              <a:rPr lang="en-US" sz="2800" dirty="0" err="1">
                <a:solidFill>
                  <a:prstClr val="black"/>
                </a:solidFill>
                <a:latin typeface="Times New Roman" panose="02020603050405020304" pitchFamily="18" charset="0"/>
                <a:cs typeface="Times New Roman" panose="02020603050405020304" pitchFamily="18" charset="0"/>
              </a:rPr>
              <a:t>Đông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gặp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nhau</a:t>
            </a:r>
            <a:r>
              <a:rPr lang="en-US" sz="2800"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cầm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tay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bảo</a:t>
            </a:r>
            <a:r>
              <a:rPr lang="en-US" sz="2800"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800" dirty="0">
                <a:solidFill>
                  <a:prstClr val="black"/>
                </a:solidFill>
                <a:latin typeface="Times New Roman" panose="02020603050405020304" pitchFamily="18" charset="0"/>
                <a:cs typeface="Times New Roman" panose="02020603050405020304" pitchFamily="18" charset="0"/>
              </a:rPr>
              <a:t>     - </a:t>
            </a:r>
            <a:r>
              <a:rPr lang="en-US" sz="2800" dirty="0" err="1">
                <a:solidFill>
                  <a:prstClr val="black"/>
                </a:solidFill>
                <a:latin typeface="Times New Roman" panose="02020603050405020304" pitchFamily="18" charset="0"/>
                <a:cs typeface="Times New Roman" panose="02020603050405020304" pitchFamily="18" charset="0"/>
              </a:rPr>
              <a:t>Chị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sung </a:t>
            </a:r>
            <a:r>
              <a:rPr lang="en-US" sz="2800" dirty="0" err="1">
                <a:solidFill>
                  <a:prstClr val="black"/>
                </a:solidFill>
                <a:latin typeface="Times New Roman" panose="02020603050405020304" pitchFamily="18" charset="0"/>
                <a:cs typeface="Times New Roman" panose="02020603050405020304" pitchFamily="18" charset="0"/>
              </a:rPr>
              <a:t>sướng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nhất</a:t>
            </a:r>
            <a:r>
              <a:rPr lang="en-US" sz="2800" dirty="0">
                <a:solidFill>
                  <a:prstClr val="black"/>
                </a:solidFill>
                <a:latin typeface="Times New Roman" panose="02020603050405020304" pitchFamily="18" charset="0"/>
                <a:cs typeface="Times New Roman" panose="02020603050405020304" pitchFamily="18" charset="0"/>
              </a:rPr>
              <a:t>. Ai </a:t>
            </a:r>
            <a:r>
              <a:rPr lang="en-US" sz="2800" dirty="0" err="1">
                <a:solidFill>
                  <a:prstClr val="black"/>
                </a:solidFill>
                <a:latin typeface="Times New Roman" panose="02020603050405020304" pitchFamily="18" charset="0"/>
                <a:cs typeface="Times New Roman" panose="02020603050405020304" pitchFamily="18" charset="0"/>
              </a:rPr>
              <a:t>cũng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cũng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đâm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chồi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nảy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lộc</a:t>
            </a:r>
            <a:r>
              <a:rPr lang="en-US" sz="2800"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nói</a:t>
            </a:r>
            <a:r>
              <a:rPr lang="en-US" sz="2800"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800" dirty="0">
                <a:solidFill>
                  <a:prstClr val="black"/>
                </a:solidFill>
                <a:latin typeface="Times New Roman" panose="02020603050405020304" pitchFamily="18" charset="0"/>
                <a:cs typeface="Times New Roman" panose="02020603050405020304" pitchFamily="18" charset="0"/>
              </a:rPr>
              <a:t>     - </a:t>
            </a:r>
            <a:r>
              <a:rPr lang="en-US" sz="2800" dirty="0" err="1">
                <a:solidFill>
                  <a:prstClr val="black"/>
                </a:solidFill>
                <a:latin typeface="Times New Roman" panose="02020603050405020304" pitchFamily="18" charset="0"/>
                <a:cs typeface="Times New Roman" panose="02020603050405020304" pitchFamily="18" charset="0"/>
              </a:rPr>
              <a:t>Nhưng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nhờ</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vườn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đơm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ngọt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sinh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nghỉ</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hè</a:t>
            </a:r>
            <a:r>
              <a:rPr lang="en-US" sz="2800"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nghịch</a:t>
            </a:r>
            <a:r>
              <a:rPr lang="en-US" sz="2800" dirty="0">
                <a:solidFill>
                  <a:prstClr val="black"/>
                </a:solidFill>
                <a:latin typeface="Times New Roman" panose="02020603050405020304" pitchFamily="18" charset="0"/>
                <a:cs typeface="Times New Roman" panose="02020603050405020304" pitchFamily="18" charset="0"/>
              </a:rPr>
              <a:t> xen </a:t>
            </a:r>
            <a:r>
              <a:rPr lang="en-US" sz="2800" dirty="0" err="1">
                <a:solidFill>
                  <a:prstClr val="black"/>
                </a:solidFill>
                <a:latin typeface="Times New Roman" panose="02020603050405020304" pitchFamily="18" charset="0"/>
                <a:cs typeface="Times New Roman" panose="02020603050405020304" pitchFamily="18" charset="0"/>
              </a:rPr>
              <a:t>vào</a:t>
            </a:r>
            <a:r>
              <a:rPr lang="en-US" sz="2800"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800" dirty="0">
                <a:solidFill>
                  <a:prstClr val="black"/>
                </a:solidFill>
                <a:latin typeface="Times New Roman" panose="02020603050405020304" pitchFamily="18" charset="0"/>
                <a:cs typeface="Times New Roman" panose="02020603050405020304" pitchFamily="18" charset="0"/>
              </a:rPr>
              <a:t>     - </a:t>
            </a:r>
            <a:r>
              <a:rPr lang="en-US" sz="2800" dirty="0" err="1">
                <a:solidFill>
                  <a:prstClr val="black"/>
                </a:solidFill>
                <a:latin typeface="Times New Roman" panose="02020603050405020304" pitchFamily="18" charset="0"/>
                <a:cs typeface="Times New Roman" panose="02020603050405020304" pitchFamily="18" charset="0"/>
              </a:rPr>
              <a:t>Thế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thích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Thu </a:t>
            </a:r>
            <a:r>
              <a:rPr lang="en-US" sz="2800" dirty="0" err="1">
                <a:solidFill>
                  <a:prstClr val="black"/>
                </a:solidFill>
                <a:latin typeface="Times New Roman" panose="02020603050405020304" pitchFamily="18" charset="0"/>
                <a:cs typeface="Times New Roman" panose="02020603050405020304" pitchFamily="18" charset="0"/>
              </a:rPr>
              <a:t>nhất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Thu,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đêm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trăng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rằm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đèn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cỗ</a:t>
            </a:r>
            <a:r>
              <a:rPr lang="en-US" sz="2800" dirty="0">
                <a:solidFill>
                  <a:prstClr val="black"/>
                </a:solidFill>
                <a:latin typeface="Times New Roman" panose="02020603050405020304" pitchFamily="18" charset="0"/>
                <a:cs typeface="Times New Roman" panose="02020603050405020304" pitchFamily="18" charset="0"/>
              </a:rPr>
              <a:t>,…</a:t>
            </a:r>
            <a:endParaRPr lang="en-US" sz="2800" dirty="0"/>
          </a:p>
        </p:txBody>
      </p:sp>
      <p:cxnSp>
        <p:nvCxnSpPr>
          <p:cNvPr id="8" name="Straight Connector 7"/>
          <p:cNvCxnSpPr/>
          <p:nvPr/>
        </p:nvCxnSpPr>
        <p:spPr>
          <a:xfrm>
            <a:off x="4903470" y="1017270"/>
            <a:ext cx="8115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9744" y="1371600"/>
            <a:ext cx="5288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16974" y="1360170"/>
            <a:ext cx="5288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459924" y="1371600"/>
            <a:ext cx="7346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239394" y="2032760"/>
            <a:ext cx="5803323" cy="1077218"/>
          </a:xfrm>
          <a:prstGeom prst="rect">
            <a:avLst/>
          </a:prstGeom>
          <a:noFill/>
        </p:spPr>
        <p:txBody>
          <a:bodyPr wrap="square">
            <a:spAutoFit/>
          </a:bodyPr>
          <a:lstStyle/>
          <a:p>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0070C0"/>
                </a:solidFill>
                <a:effectLst/>
                <a:latin typeface="Times New Roman" panose="02020603050405020304" pitchFamily="18" charset="0"/>
                <a:ea typeface="Calibri" panose="020F0502020204030204" pitchFamily="34" charset="0"/>
              </a:rPr>
              <a:t>Vì</a:t>
            </a:r>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0070C0"/>
                </a:solidFill>
                <a:effectLst/>
                <a:latin typeface="Times New Roman" panose="02020603050405020304" pitchFamily="18" charset="0"/>
                <a:ea typeface="Calibri" panose="020F0502020204030204" pitchFamily="34" charset="0"/>
              </a:rPr>
              <a:t>sao</a:t>
            </a:r>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0070C0"/>
                </a:solidFill>
                <a:effectLst/>
                <a:latin typeface="Times New Roman" panose="02020603050405020304" pitchFamily="18" charset="0"/>
                <a:ea typeface="Calibri" panose="020F0502020204030204" pitchFamily="34" charset="0"/>
              </a:rPr>
              <a:t>nàng</a:t>
            </a:r>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0070C0"/>
                </a:solidFill>
                <a:effectLst/>
                <a:latin typeface="Times New Roman" panose="02020603050405020304" pitchFamily="18" charset="0"/>
                <a:ea typeface="Calibri" panose="020F0502020204030204" pitchFamily="34" charset="0"/>
              </a:rPr>
              <a:t>Xuân</a:t>
            </a:r>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0070C0"/>
                </a:solidFill>
                <a:effectLst/>
                <a:latin typeface="Times New Roman" panose="02020603050405020304" pitchFamily="18" charset="0"/>
                <a:ea typeface="Calibri" panose="020F0502020204030204" pitchFamily="34" charset="0"/>
              </a:rPr>
              <a:t>tượng</a:t>
            </a:r>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0070C0"/>
                </a:solidFill>
                <a:effectLst/>
                <a:latin typeface="Times New Roman" panose="02020603050405020304" pitchFamily="18" charset="0"/>
                <a:ea typeface="Calibri" panose="020F0502020204030204" pitchFamily="34" charset="0"/>
              </a:rPr>
              <a:t>trưng</a:t>
            </a:r>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0070C0"/>
                </a:solidFill>
                <a:effectLst/>
                <a:latin typeface="Times New Roman" panose="02020603050405020304" pitchFamily="18" charset="0"/>
                <a:ea typeface="Calibri" panose="020F0502020204030204" pitchFamily="34" charset="0"/>
              </a:rPr>
              <a:t>cho</a:t>
            </a:r>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0070C0"/>
                </a:solidFill>
                <a:effectLst/>
                <a:latin typeface="Times New Roman" panose="02020603050405020304" pitchFamily="18" charset="0"/>
                <a:ea typeface="Calibri" panose="020F0502020204030204" pitchFamily="34" charset="0"/>
              </a:rPr>
              <a:t>mùa</a:t>
            </a:r>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0070C0"/>
                </a:solidFill>
                <a:effectLst/>
                <a:latin typeface="Times New Roman" panose="02020603050405020304" pitchFamily="18" charset="0"/>
                <a:ea typeface="Calibri" panose="020F0502020204030204" pitchFamily="34" charset="0"/>
              </a:rPr>
              <a:t>xuân</a:t>
            </a:r>
            <a:r>
              <a:rPr lang="en-US" sz="3200" dirty="0">
                <a:solidFill>
                  <a:srgbClr val="0070C0"/>
                </a:solidFill>
                <a:effectLst/>
                <a:latin typeface="Times New Roman" panose="02020603050405020304" pitchFamily="18" charset="0"/>
                <a:ea typeface="Calibri" panose="020F0502020204030204" pitchFamily="34" charset="0"/>
              </a:rPr>
              <a:t>? </a:t>
            </a:r>
            <a:endParaRPr lang="en-US" sz="3200" dirty="0">
              <a:solidFill>
                <a:srgbClr val="0070C0"/>
              </a:solidFill>
            </a:endParaRPr>
          </a:p>
        </p:txBody>
      </p:sp>
      <p:cxnSp>
        <p:nvCxnSpPr>
          <p:cNvPr id="28" name="Straight Connector 27"/>
          <p:cNvCxnSpPr/>
          <p:nvPr/>
        </p:nvCxnSpPr>
        <p:spPr>
          <a:xfrm>
            <a:off x="2194560" y="2686050"/>
            <a:ext cx="3600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14300" y="3096994"/>
            <a:ext cx="18859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279517" y="2351782"/>
            <a:ext cx="5803323" cy="1077218"/>
          </a:xfrm>
          <a:prstGeom prst="rect">
            <a:avLst/>
          </a:prstGeom>
          <a:noFill/>
        </p:spPr>
        <p:txBody>
          <a:bodyPr wrap="square">
            <a:spAutoFit/>
          </a:bodyPr>
          <a:lstStyle/>
          <a:p>
            <a:r>
              <a:rPr lang="en-US" sz="3200" dirty="0">
                <a:solidFill>
                  <a:srgbClr val="0070C0"/>
                </a:solidFill>
                <a:effectLst/>
                <a:latin typeface="Times New Roman" panose="02020603050405020304" pitchFamily="18" charset="0"/>
                <a:ea typeface="Calibri" panose="020F0502020204030204" pitchFamily="34" charset="0"/>
              </a:rPr>
              <a:t>- Theo </a:t>
            </a:r>
            <a:r>
              <a:rPr lang="en-US" sz="3200" dirty="0" err="1">
                <a:solidFill>
                  <a:srgbClr val="0070C0"/>
                </a:solidFill>
                <a:effectLst/>
                <a:latin typeface="Times New Roman" panose="02020603050405020304" pitchFamily="18" charset="0"/>
                <a:ea typeface="Calibri" panose="020F0502020204030204" pitchFamily="34" charset="0"/>
              </a:rPr>
              <a:t>nàng</a:t>
            </a:r>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0070C0"/>
                </a:solidFill>
                <a:effectLst/>
                <a:latin typeface="Times New Roman" panose="02020603050405020304" pitchFamily="18" charset="0"/>
                <a:ea typeface="Calibri" panose="020F0502020204030204" pitchFamily="34" charset="0"/>
              </a:rPr>
              <a:t>tiên</a:t>
            </a:r>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0070C0"/>
                </a:solidFill>
                <a:effectLst/>
                <a:latin typeface="Times New Roman" panose="02020603050405020304" pitchFamily="18" charset="0"/>
                <a:ea typeface="Calibri" panose="020F0502020204030204" pitchFamily="34" charset="0"/>
              </a:rPr>
              <a:t>mùa</a:t>
            </a:r>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0070C0"/>
                </a:solidFill>
                <a:effectLst/>
                <a:latin typeface="Times New Roman" panose="02020603050405020304" pitchFamily="18" charset="0"/>
                <a:ea typeface="Calibri" panose="020F0502020204030204" pitchFamily="34" charset="0"/>
              </a:rPr>
              <a:t>hạ</a:t>
            </a:r>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0070C0"/>
                </a:solidFill>
                <a:effectLst/>
                <a:latin typeface="Times New Roman" panose="02020603050405020304" pitchFamily="18" charset="0"/>
                <a:ea typeface="Calibri" panose="020F0502020204030204" pitchFamily="34" charset="0"/>
              </a:rPr>
              <a:t>vì</a:t>
            </a:r>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0070C0"/>
                </a:solidFill>
                <a:effectLst/>
                <a:latin typeface="Times New Roman" panose="02020603050405020304" pitchFamily="18" charset="0"/>
                <a:ea typeface="Calibri" panose="020F0502020204030204" pitchFamily="34" charset="0"/>
              </a:rPr>
              <a:t>sao</a:t>
            </a:r>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0070C0"/>
                </a:solidFill>
                <a:effectLst/>
                <a:latin typeface="Times New Roman" panose="02020603050405020304" pitchFamily="18" charset="0"/>
                <a:ea typeface="Calibri" panose="020F0502020204030204" pitchFamily="34" charset="0"/>
              </a:rPr>
              <a:t>thiếu</a:t>
            </a:r>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0070C0"/>
                </a:solidFill>
                <a:effectLst/>
                <a:latin typeface="Times New Roman" panose="02020603050405020304" pitchFamily="18" charset="0"/>
                <a:ea typeface="Calibri" panose="020F0502020204030204" pitchFamily="34" charset="0"/>
              </a:rPr>
              <a:t>nhi</a:t>
            </a:r>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0070C0"/>
                </a:solidFill>
                <a:effectLst/>
                <a:latin typeface="Times New Roman" panose="02020603050405020304" pitchFamily="18" charset="0"/>
                <a:ea typeface="Calibri" panose="020F0502020204030204" pitchFamily="34" charset="0"/>
              </a:rPr>
              <a:t>thích</a:t>
            </a:r>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0070C0"/>
                </a:solidFill>
                <a:effectLst/>
                <a:latin typeface="Times New Roman" panose="02020603050405020304" pitchFamily="18" charset="0"/>
                <a:ea typeface="Calibri" panose="020F0502020204030204" pitchFamily="34" charset="0"/>
              </a:rPr>
              <a:t>mùa</a:t>
            </a:r>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0070C0"/>
                </a:solidFill>
                <a:effectLst/>
                <a:latin typeface="Times New Roman" panose="02020603050405020304" pitchFamily="18" charset="0"/>
                <a:ea typeface="Calibri" panose="020F0502020204030204" pitchFamily="34" charset="0"/>
              </a:rPr>
              <a:t>thu</a:t>
            </a:r>
            <a:r>
              <a:rPr lang="en-US" sz="3200" dirty="0">
                <a:solidFill>
                  <a:srgbClr val="0070C0"/>
                </a:solidFill>
                <a:effectLst/>
                <a:latin typeface="Times New Roman" panose="02020603050405020304" pitchFamily="18" charset="0"/>
                <a:ea typeface="Calibri" panose="020F0502020204030204" pitchFamily="34" charset="0"/>
              </a:rPr>
              <a:t>?</a:t>
            </a:r>
            <a:r>
              <a:rPr lang="en-US" sz="3200" b="1" dirty="0">
                <a:solidFill>
                  <a:srgbClr val="0070C0"/>
                </a:solidFill>
                <a:effectLst/>
                <a:latin typeface="Times New Roman" panose="02020603050405020304" pitchFamily="18" charset="0"/>
                <a:ea typeface="Calibri" panose="020F0502020204030204" pitchFamily="34" charset="0"/>
              </a:rPr>
              <a:t> </a:t>
            </a:r>
            <a:endParaRPr lang="en-US" sz="3200" dirty="0">
              <a:solidFill>
                <a:srgbClr val="0070C0"/>
              </a:solidFill>
            </a:endParaRPr>
          </a:p>
        </p:txBody>
      </p:sp>
      <p:cxnSp>
        <p:nvCxnSpPr>
          <p:cNvPr id="38" name="Straight Connector 37"/>
          <p:cNvCxnSpPr/>
          <p:nvPr/>
        </p:nvCxnSpPr>
        <p:spPr>
          <a:xfrm>
            <a:off x="4674870" y="6092190"/>
            <a:ext cx="11201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02870" y="6469380"/>
            <a:ext cx="38919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par>
                                <p:cTn id="33" presetID="3" presetClass="exit" presetSubtype="10" fill="hold" grpId="1" nodeType="withEffect">
                                  <p:stCondLst>
                                    <p:cond delay="0"/>
                                  </p:stCondLst>
                                  <p:childTnLst>
                                    <p:animEffect transition="out" filter="blinds(horizontal)">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par>
                                <p:cTn id="36" presetID="3" presetClass="exit" presetSubtype="10" fill="hold" nodeType="withEffect">
                                  <p:stCondLst>
                                    <p:cond delay="0"/>
                                  </p:stCondLst>
                                  <p:childTnLst>
                                    <p:animEffect transition="out" filter="blinds(horizontal)">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3" presetClass="exit" presetSubtype="10" fill="hold" nodeType="withEffect">
                                  <p:stCondLst>
                                    <p:cond delay="0"/>
                                  </p:stCondLst>
                                  <p:childTnLst>
                                    <p:animEffect transition="out" filter="blinds(horizontal)">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par>
                                <p:cTn id="45" presetID="3" presetClass="exit" presetSubtype="10" fill="hold" nodeType="withEffect">
                                  <p:stCondLst>
                                    <p:cond delay="0"/>
                                  </p:stCondLst>
                                  <p:childTnLst>
                                    <p:animEffect transition="out" filter="blinds(horizontal)">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down)">
                                      <p:cBhvr>
                                        <p:cTn id="62" dur="500"/>
                                        <p:tgtEl>
                                          <p:spTgt spid="37"/>
                                        </p:tgtEl>
                                      </p:cBhvr>
                                    </p:animEffect>
                                  </p:childTnLst>
                                </p:cTn>
                              </p:par>
                              <p:par>
                                <p:cTn id="63" presetID="3" presetClass="exit" presetSubtype="10" fill="hold" grpId="1" nodeType="withEffect">
                                  <p:stCondLst>
                                    <p:cond delay="0"/>
                                  </p:stCondLst>
                                  <p:childTnLst>
                                    <p:animEffect transition="out" filter="blinds(horizontal)">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3" presetClass="exit" presetSubtype="10" fill="hold" nodeType="withEffect">
                                  <p:stCondLst>
                                    <p:cond delay="0"/>
                                  </p:stCondLst>
                                  <p:childTnLst>
                                    <p:animEffect transition="out" filter="blinds(horizontal)">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3" presetClass="exit" presetSubtype="10" fill="hold" nodeType="withEffect">
                                  <p:stCondLst>
                                    <p:cond delay="0"/>
                                  </p:stCondLst>
                                  <p:childTnLst>
                                    <p:animEffect transition="out" filter="blinds(horizontal)">
                                      <p:cBhvr>
                                        <p:cTn id="70" dur="500"/>
                                        <p:tgtEl>
                                          <p:spTgt spid="29"/>
                                        </p:tgtEl>
                                      </p:cBhvr>
                                    </p:animEffect>
                                    <p:set>
                                      <p:cBhvr>
                                        <p:cTn id="71" dur="1" fill="hold">
                                          <p:stCondLst>
                                            <p:cond delay="499"/>
                                          </p:stCondLst>
                                        </p:cTn>
                                        <p:tgtEl>
                                          <p:spTgt spid="2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wipe(down)">
                                      <p:cBhvr>
                                        <p:cTn id="76" dur="500"/>
                                        <p:tgtEl>
                                          <p:spTgt spid="3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wipe(down)">
                                      <p:cBhvr>
                                        <p:cTn id="8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360169" y="162730"/>
            <a:ext cx="9258302" cy="584775"/>
          </a:xfrm>
          <a:prstGeom prst="rect">
            <a:avLst/>
          </a:prstGeom>
        </p:spPr>
        <p:txBody>
          <a:bodyPr wrap="square">
            <a:spAutoFit/>
          </a:bodyPr>
          <a:lstStyle/>
          <a:p>
            <a:pPr algn="just"/>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Dựa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vào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bài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đọc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nói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tên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mùa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phù</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hợp</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mỗi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bức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tranh</a:t>
            </a:r>
            <a:r>
              <a:rPr lang="en-US" sz="3200" dirty="0">
                <a:solidFill>
                  <a:srgbClr val="0070C0"/>
                </a:solidFill>
                <a:latin typeface="Times New Roman" panose="02020603050405020304" pitchFamily="18" charset="0"/>
                <a:cs typeface="Times New Roman" panose="02020603050405020304" pitchFamily="18" charset="0"/>
              </a:rPr>
              <a:t>.</a:t>
            </a:r>
            <a:r>
              <a:rPr lang="en-US" sz="3200" b="1" dirty="0">
                <a:solidFill>
                  <a:srgbClr val="0070C0"/>
                </a:solidFill>
                <a:latin typeface="Times New Roman" panose="02020603050405020304" pitchFamily="18" charset="0"/>
                <a:cs typeface="Times New Roman" panose="02020603050405020304" pitchFamily="18" charset="0"/>
              </a:rPr>
              <a:t> </a:t>
            </a:r>
            <a:endPar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1"/>
          <a:stretch>
            <a:fillRect/>
          </a:stretch>
        </p:blipFill>
        <p:spPr>
          <a:xfrm>
            <a:off x="524687" y="747505"/>
            <a:ext cx="4127323" cy="2812316"/>
          </a:xfrm>
          <a:prstGeom prst="rect">
            <a:avLst/>
          </a:prstGeom>
        </p:spPr>
      </p:pic>
      <p:pic>
        <p:nvPicPr>
          <p:cNvPr id="9" name="Picture 8"/>
          <p:cNvPicPr>
            <a:picLocks noChangeAspect="1"/>
          </p:cNvPicPr>
          <p:nvPr/>
        </p:nvPicPr>
        <p:blipFill>
          <a:blip r:embed="rId2"/>
          <a:stretch>
            <a:fillRect/>
          </a:stretch>
        </p:blipFill>
        <p:spPr>
          <a:xfrm>
            <a:off x="6859181" y="803066"/>
            <a:ext cx="4216489" cy="2681496"/>
          </a:xfrm>
          <a:prstGeom prst="rect">
            <a:avLst/>
          </a:prstGeom>
        </p:spPr>
      </p:pic>
      <p:pic>
        <p:nvPicPr>
          <p:cNvPr id="11" name="Picture 10"/>
          <p:cNvPicPr>
            <a:picLocks noChangeAspect="1"/>
          </p:cNvPicPr>
          <p:nvPr/>
        </p:nvPicPr>
        <p:blipFill>
          <a:blip r:embed="rId3"/>
          <a:stretch>
            <a:fillRect/>
          </a:stretch>
        </p:blipFill>
        <p:spPr>
          <a:xfrm>
            <a:off x="524686" y="3703618"/>
            <a:ext cx="4127323" cy="2991651"/>
          </a:xfrm>
          <a:prstGeom prst="rect">
            <a:avLst/>
          </a:prstGeom>
        </p:spPr>
      </p:pic>
      <p:pic>
        <p:nvPicPr>
          <p:cNvPr id="14" name="Picture 13"/>
          <p:cNvPicPr>
            <a:picLocks noChangeAspect="1"/>
          </p:cNvPicPr>
          <p:nvPr/>
        </p:nvPicPr>
        <p:blipFill>
          <a:blip r:embed="rId4"/>
          <a:stretch>
            <a:fillRect/>
          </a:stretch>
        </p:blipFill>
        <p:spPr>
          <a:xfrm>
            <a:off x="6859181" y="3540123"/>
            <a:ext cx="4216489" cy="3155146"/>
          </a:xfrm>
          <a:prstGeom prst="rect">
            <a:avLst/>
          </a:prstGeom>
        </p:spPr>
      </p:pic>
      <p:sp>
        <p:nvSpPr>
          <p:cNvPr id="15" name="TextBox 14"/>
          <p:cNvSpPr txBox="1"/>
          <p:nvPr/>
        </p:nvSpPr>
        <p:spPr>
          <a:xfrm>
            <a:off x="4554130" y="2788663"/>
            <a:ext cx="1120141" cy="584775"/>
          </a:xfrm>
          <a:prstGeom prst="rect">
            <a:avLst/>
          </a:prstGeom>
          <a:solidFill>
            <a:srgbClr val="FFFF00"/>
          </a:solidFill>
        </p:spPr>
        <p:txBody>
          <a:bodyPr wrap="square" rtlCol="0">
            <a:spAutoFit/>
          </a:bodyPr>
          <a:lstStyle/>
          <a:p>
            <a:r>
              <a:rPr lang="en-US" sz="3200" dirty="0" err="1">
                <a:solidFill>
                  <a:srgbClr val="0070C0"/>
                </a:solidFill>
                <a:latin typeface="Times New Roman" panose="02020603050405020304" pitchFamily="18" charset="0"/>
                <a:cs typeface="Times New Roman" panose="02020603050405020304" pitchFamily="18" charset="0"/>
              </a:rPr>
              <a:t>Xuân</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0991849" y="2788664"/>
            <a:ext cx="1120141" cy="584775"/>
          </a:xfrm>
          <a:prstGeom prst="rect">
            <a:avLst/>
          </a:prstGeom>
          <a:solidFill>
            <a:srgbClr val="FFFF00"/>
          </a:solidFill>
        </p:spPr>
        <p:txBody>
          <a:bodyPr wrap="square" rtlCol="0">
            <a:spAutoFit/>
          </a:bodyPr>
          <a:lstStyle/>
          <a:p>
            <a:r>
              <a:rPr lang="en-US" sz="3200" dirty="0" err="1">
                <a:solidFill>
                  <a:srgbClr val="0070C0"/>
                </a:solidFill>
                <a:latin typeface="Times New Roman" panose="02020603050405020304" pitchFamily="18" charset="0"/>
                <a:cs typeface="Times New Roman" panose="02020603050405020304" pitchFamily="18" charset="0"/>
              </a:rPr>
              <a:t>Đông</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4552291" y="5966697"/>
            <a:ext cx="1120141" cy="584775"/>
          </a:xfrm>
          <a:prstGeom prst="rect">
            <a:avLst/>
          </a:prstGeom>
          <a:solidFill>
            <a:srgbClr val="FFFF00"/>
          </a:solidFill>
        </p:spPr>
        <p:txBody>
          <a:bodyPr wrap="squar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 Thu</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10910524" y="6049417"/>
            <a:ext cx="1120141" cy="584775"/>
          </a:xfrm>
          <a:prstGeom prst="rect">
            <a:avLst/>
          </a:prstGeom>
          <a:solidFill>
            <a:srgbClr val="FFFF00"/>
          </a:solidFill>
        </p:spPr>
        <p:txBody>
          <a:bodyPr wrap="squar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Hạ</a:t>
            </a:r>
            <a:endParaRPr lang="en-US" sz="32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5" grpId="0" animBg="1"/>
      <p:bldP spid="23"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2"/>
          <p:cNvCxnSpPr>
            <a:cxnSpLocks noChangeShapeType="1"/>
          </p:cNvCxnSpPr>
          <p:nvPr/>
        </p:nvCxnSpPr>
        <p:spPr bwMode="auto">
          <a:xfrm>
            <a:off x="6094413" y="76200"/>
            <a:ext cx="0" cy="6553200"/>
          </a:xfrm>
          <a:prstGeom prst="line">
            <a:avLst/>
          </a:prstGeom>
          <a:noFill/>
          <a:ln w="28575" algn="ctr">
            <a:solidFill>
              <a:srgbClr val="FF0000"/>
            </a:solidFill>
            <a:round/>
          </a:ln>
          <a:extLst>
            <a:ext uri="{909E8E84-426E-40DD-AFC4-6F175D3DCCD1}">
              <a14:hiddenFill xmlns:a14="http://schemas.microsoft.com/office/drawing/2010/main">
                <a:noFill/>
              </a14:hiddenFill>
            </a:ext>
          </a:extLst>
        </p:spPr>
      </p:cxnSp>
      <p:sp>
        <p:nvSpPr>
          <p:cNvPr id="21" name="Rectangle 20"/>
          <p:cNvSpPr/>
          <p:nvPr/>
        </p:nvSpPr>
        <p:spPr>
          <a:xfrm>
            <a:off x="6223176" y="1135654"/>
            <a:ext cx="5840036" cy="1077218"/>
          </a:xfrm>
          <a:prstGeom prst="rect">
            <a:avLst/>
          </a:prstGeom>
        </p:spPr>
        <p:txBody>
          <a:bodyPr wrap="square">
            <a:spAutoFit/>
          </a:bodyPr>
          <a:lstStyle/>
          <a:p>
            <a:pPr algn="just"/>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Vì</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sao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bà</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Đất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nói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cả</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bốn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nàng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tiên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đều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có</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ích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và</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đáng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yêu</a:t>
            </a:r>
            <a:r>
              <a:rPr lang="en-US" sz="3200" dirty="0">
                <a:solidFill>
                  <a:srgbClr val="0070C0"/>
                </a:solidFill>
                <a:latin typeface="Times New Roman" panose="02020603050405020304" pitchFamily="18" charset="0"/>
                <a:cs typeface="Times New Roman" panose="02020603050405020304" pitchFamily="18" charset="0"/>
              </a:rPr>
              <a:t>?</a:t>
            </a:r>
            <a:r>
              <a:rPr lang="en-US" sz="3200" b="1" dirty="0">
                <a:solidFill>
                  <a:srgbClr val="0070C0"/>
                </a:solidFill>
                <a:latin typeface="Times New Roman" panose="02020603050405020304" pitchFamily="18" charset="0"/>
                <a:cs typeface="Times New Roman" panose="02020603050405020304" pitchFamily="18" charset="0"/>
              </a:rPr>
              <a:t> </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28788" y="627757"/>
            <a:ext cx="5804771" cy="6001643"/>
          </a:xfrm>
          <a:prstGeom prst="rect">
            <a:avLst/>
          </a:prstGeom>
          <a:noFill/>
        </p:spPr>
        <p:txBody>
          <a:bodyPr wrap="square">
            <a:spAutoFit/>
          </a:bodyPr>
          <a:lstStyle/>
          <a:p>
            <a:pPr marL="0" lvl="0" indent="0" algn="just">
              <a:lnSpc>
                <a:spcPct val="100000"/>
              </a:lnSpc>
              <a:spcBef>
                <a:spcPts val="0"/>
              </a:spcBef>
              <a:buNone/>
            </a:pP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Bốn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nàng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tiên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chuyện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trò</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lúc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nào</a:t>
            </a:r>
            <a:r>
              <a:rPr lang="en-US" sz="3200" dirty="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nói</a:t>
            </a:r>
            <a:r>
              <a:rPr lang="en-US" sz="3200" dirty="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3200" dirty="0">
                <a:solidFill>
                  <a:prstClr val="black"/>
                </a:solidFill>
                <a:latin typeface="Times New Roman" panose="02020603050405020304" pitchFamily="18" charset="0"/>
                <a:cs typeface="Times New Roman" panose="02020603050405020304" pitchFamily="18" charset="0"/>
              </a:rPr>
              <a:t>     - </a:t>
            </a:r>
            <a:r>
              <a:rPr lang="en-US" sz="3200" dirty="0" err="1">
                <a:solidFill>
                  <a:prstClr val="black"/>
                </a:solidFill>
                <a:latin typeface="Times New Roman" panose="02020603050405020304" pitchFamily="18" charset="0"/>
                <a:cs typeface="Times New Roman" panose="02020603050405020304" pitchFamily="18" charset="0"/>
              </a:rPr>
              <a:t>Xuân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cây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tươi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tốt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ngọt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hoa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thơm</a:t>
            </a:r>
            <a:r>
              <a:rPr lang="en-US" sz="3200" dirty="0">
                <a:solidFill>
                  <a:prstClr val="black"/>
                </a:solidFill>
                <a:latin typeface="Times New Roman" panose="02020603050405020304" pitchFamily="18" charset="0"/>
                <a:cs typeface="Times New Roman" panose="02020603050405020304" pitchFamily="18" charset="0"/>
              </a:rPr>
              <a:t>. Thu </a:t>
            </a:r>
            <a:r>
              <a:rPr lang="en-US" sz="3200" dirty="0" err="1">
                <a:solidFill>
                  <a:prstClr val="black"/>
                </a:solidFill>
                <a:latin typeface="Times New Roman" panose="02020603050405020304" pitchFamily="18" charset="0"/>
                <a:cs typeface="Times New Roman" panose="02020603050405020304" pitchFamily="18" charset="0"/>
              </a:rPr>
              <a:t>làm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xanh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học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nhớ</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ngày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tựu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trường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Còn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cháu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cháu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ấp</a:t>
            </a:r>
            <a:r>
              <a:rPr lang="en-US" sz="3200" dirty="0">
                <a:solidFill>
                  <a:prstClr val="black"/>
                </a:solidFill>
                <a:latin typeface="Times New Roman" panose="02020603050405020304" pitchFamily="18" charset="0"/>
                <a:cs typeface="Times New Roman" panose="02020603050405020304" pitchFamily="18" charset="0"/>
              </a:rPr>
              <a:t> ủ </a:t>
            </a:r>
            <a:r>
              <a:rPr lang="en-US" sz="3200" dirty="0" err="1">
                <a:solidFill>
                  <a:prstClr val="black"/>
                </a:solidFill>
                <a:latin typeface="Times New Roman" panose="02020603050405020304" pitchFamily="18" charset="0"/>
                <a:cs typeface="Times New Roman" panose="02020603050405020304" pitchFamily="18" charset="0"/>
              </a:rPr>
              <a:t>mầm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sống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xuân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cây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cối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đâm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chồi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nảy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lộc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cháu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đều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ích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đều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yêu</a:t>
            </a:r>
            <a:r>
              <a:rPr lang="en-US" sz="3200" dirty="0">
                <a:solidFill>
                  <a:prstClr val="black"/>
                </a:solidFill>
                <a:latin typeface="Times New Roman" panose="02020603050405020304" pitchFamily="18" charset="0"/>
                <a:cs typeface="Times New Roman" panose="02020603050405020304" pitchFamily="18" charset="0"/>
              </a:rPr>
              <a:t>.</a:t>
            </a:r>
            <a:endParaRPr lang="en-US" sz="3200" dirty="0">
              <a:solidFill>
                <a:srgbClr val="0070C0"/>
              </a:solidFill>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994410" y="3108960"/>
            <a:ext cx="4743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51460" y="3589020"/>
            <a:ext cx="4743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166360" y="3589020"/>
            <a:ext cx="7671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85750" y="4069080"/>
            <a:ext cx="55321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8788" y="4572000"/>
            <a:ext cx="4743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51460" y="5029200"/>
            <a:ext cx="55664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51460" y="5520690"/>
            <a:ext cx="55664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51460" y="6000750"/>
            <a:ext cx="2171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3" presetClass="exit" presetSubtype="10" fill="hold" nodeType="withEffect">
                                  <p:stCondLst>
                                    <p:cond delay="0"/>
                                  </p:stCondLst>
                                  <p:childTnLst>
                                    <p:animEffect transition="out" filter="blinds(horizontal)">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3" presetClass="exit" presetSubtype="10" fill="hold" nodeType="withEffect">
                                  <p:stCondLst>
                                    <p:cond delay="0"/>
                                  </p:stCondLst>
                                  <p:childTnLst>
                                    <p:animEffect transition="out" filter="blinds(horizontal)">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par>
                                <p:cTn id="34" presetID="3" presetClass="exit" presetSubtype="10" fill="hold" nodeType="withEffect">
                                  <p:stCondLst>
                                    <p:cond delay="0"/>
                                  </p:stCondLst>
                                  <p:childTnLst>
                                    <p:animEffect transition="out" filter="blinds(horizontal)">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par>
                                <p:cTn id="42" presetID="3" presetClass="exit" presetSubtype="10" fill="hold" nodeType="withEffect">
                                  <p:stCondLst>
                                    <p:cond delay="0"/>
                                  </p:stCondLst>
                                  <p:childTnLst>
                                    <p:animEffect transition="out" filter="blinds(horizontal)">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par>
                                <p:cTn id="50" presetID="3" presetClass="exit" presetSubtype="10" fill="hold" nodeType="withEffect">
                                  <p:stCondLst>
                                    <p:cond delay="0"/>
                                  </p:stCondLst>
                                  <p:childTnLst>
                                    <p:animEffect transition="out" filter="blinds(horizontal)">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down)">
                                      <p:cBhvr>
                                        <p:cTn id="57" dur="500"/>
                                        <p:tgtEl>
                                          <p:spTgt spid="23"/>
                                        </p:tgtEl>
                                      </p:cBhvr>
                                    </p:animEffect>
                                  </p:childTnLst>
                                </p:cTn>
                              </p:par>
                              <p:par>
                                <p:cTn id="58" presetID="3" presetClass="exit" presetSubtype="10" fill="hold" nodeType="withEffect">
                                  <p:stCondLst>
                                    <p:cond delay="0"/>
                                  </p:stCondLst>
                                  <p:childTnLst>
                                    <p:animEffect transition="out" filter="blinds(horizontal)">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500"/>
                                        <p:tgtEl>
                                          <p:spTgt spid="24"/>
                                        </p:tgtEl>
                                      </p:cBhvr>
                                    </p:animEffect>
                                  </p:childTnLst>
                                </p:cTn>
                              </p:par>
                              <p:par>
                                <p:cTn id="66" presetID="3" presetClass="exit" presetSubtype="10" fill="hold" nodeType="withEffect">
                                  <p:stCondLst>
                                    <p:cond delay="0"/>
                                  </p:stCondLst>
                                  <p:childTnLst>
                                    <p:animEffect transition="out" filter="blinds(horizontal)">
                                      <p:cBhvr>
                                        <p:cTn id="67" dur="500"/>
                                        <p:tgtEl>
                                          <p:spTgt spid="24"/>
                                        </p:tgtEl>
                                      </p:cBhvr>
                                    </p:animEffect>
                                    <p:set>
                                      <p:cBhvr>
                                        <p:cTn id="6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hildren'S Background Colored - Free image on Pixab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4403" y="2602923"/>
            <a:ext cx="11031794" cy="2763642"/>
          </a:xfrm>
          <a:prstGeom prst="rect">
            <a:avLst/>
          </a:prstGeom>
          <a:noFill/>
        </p:spPr>
        <p:txBody>
          <a:bodyPr wrap="square" rtlCol="0">
            <a:spAutoFit/>
          </a:bodyPr>
          <a:lstStyle/>
          <a:p>
            <a:pPr algn="just">
              <a:lnSpc>
                <a:spcPct val="150000"/>
              </a:lnSpc>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Mỗi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năm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bốn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mùa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xuân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Mùa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cũng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vẻ</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đẹp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riêng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yêu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mang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lợi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ích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cuộc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sống</a:t>
            </a:r>
            <a:r>
              <a:rPr lang="en-US" sz="4000" b="1" dirty="0">
                <a:latin typeface="Times New Roman" panose="02020603050405020304" pitchFamily="18" charset="0"/>
                <a:cs typeface="Times New Roman" panose="02020603050405020304" pitchFamily="18" charset="0"/>
              </a:rPr>
              <a: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9"/>
          <p:cNvSpPr txBox="1">
            <a:spLocks noChangeArrowheads="1"/>
          </p:cNvSpPr>
          <p:nvPr/>
        </p:nvSpPr>
        <p:spPr bwMode="auto">
          <a:xfrm>
            <a:off x="3810000" y="1706880"/>
            <a:ext cx="457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b="1" dirty="0">
                <a:solidFill>
                  <a:srgbClr val="FF0000"/>
                </a:solidFill>
                <a:latin typeface="Times New Roman" panose="02020603050405020304" pitchFamily="18" charset="0"/>
                <a:cs typeface="Times New Roman" panose="02020603050405020304" pitchFamily="18" charset="0"/>
              </a:rPr>
              <a:t>NỘI DUNG</a:t>
            </a:r>
            <a:endParaRPr lang="en-US" altLang="en-US" sz="4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Picture 34"/>
          <p:cNvPicPr>
            <a:picLocks noGrp="1" noRot="1" noChangeAspect="1" noMove="1" noResize="1" noEditPoints="1" noAdjustHandles="1" noChangeArrowheads="1" noChangeShapeType="1" noCrop="1"/>
          </p:cNvPicPr>
          <p:nvPr/>
        </p:nvPicPr>
        <p:blipFill>
          <a:blip r:embed="rId1">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3" name="Picture 2"/>
          <p:cNvPicPr>
            <a:picLocks noChangeAspect="1"/>
          </p:cNvPicPr>
          <p:nvPr/>
        </p:nvPicPr>
        <p:blipFill>
          <a:blip r:embed="rId2"/>
          <a:stretch>
            <a:fillRect/>
          </a:stretch>
        </p:blipFill>
        <p:spPr>
          <a:xfrm>
            <a:off x="1771650" y="371475"/>
            <a:ext cx="8162925" cy="631507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Phim Hoạt Hình Bầu Trời Xanh Tươi Xanh, Hoạt Hình, Bầu Trời Xanh, Những đám  Mây Hình nền Vector để tải xuống miễn phí"/>
          <p:cNvPicPr>
            <a:picLocks noChangeAspect="1" noChangeArrowheads="1"/>
          </p:cNvPicPr>
          <p:nvPr/>
        </p:nvPicPr>
        <p:blipFill>
          <a:blip r:embed="rId1">
            <a:extLst>
              <a:ext uri="{28A0092B-C50C-407E-A947-70E740481C1C}">
                <a14:useLocalDpi xmlns:a14="http://schemas.microsoft.com/office/drawing/2010/main" val="0"/>
              </a:ext>
            </a:extLst>
          </a:blip>
          <a:srcRect t="9026" r="2" b="6882"/>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2" descr="Phim Hoạt Hình Bầu Trời Xanh Tươi Xanh, Hoạt Hình, Bầu Trời Xanh, Những đám  Mây Hình nền Vector để tải xuống miễn phí"/>
          <p:cNvPicPr>
            <a:picLocks noChangeAspect="1" noChangeArrowheads="1"/>
          </p:cNvPicPr>
          <p:nvPr/>
        </p:nvPicPr>
        <p:blipFill>
          <a:blip r:embed="rId1">
            <a:extLst>
              <a:ext uri="{28A0092B-C50C-407E-A947-70E740481C1C}">
                <a14:useLocalDpi xmlns:a14="http://schemas.microsoft.com/office/drawing/2010/main" val="0"/>
              </a:ext>
            </a:extLst>
          </a:blip>
          <a:srcRect t="9029" b="6879"/>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
          <p:cNvSpPr txBox="1"/>
          <p:nvPr/>
        </p:nvSpPr>
        <p:spPr>
          <a:xfrm>
            <a:off x="977199" y="2532981"/>
            <a:ext cx="9731163" cy="1015663"/>
          </a:xfrm>
          <a:prstGeom prst="rect">
            <a:avLst/>
          </a:prstGeom>
          <a:noFill/>
        </p:spPr>
        <p:txBody>
          <a:bodyPr wrap="square" rtlCol="0" anchor="t">
            <a:spAutoFit/>
          </a:bodyPr>
          <a:lstStyle/>
          <a:p>
            <a:pPr marL="0" indent="0" algn="ctr">
              <a:spcBef>
                <a:spcPts val="800"/>
              </a:spcBef>
              <a:buFont typeface="Chivo Light"/>
              <a:buNone/>
            </a:pPr>
            <a:r>
              <a:rPr lang="en-US" sz="6000" b="1" kern="0" dirty="0">
                <a:solidFill>
                  <a:srgbClr val="C00000"/>
                </a:solidFill>
                <a:latin typeface="Times New Roman" panose="02020603050405020304" pitchFamily="18" charset="0"/>
                <a:cs typeface="Times New Roman" panose="02020603050405020304" pitchFamily="18" charset="0"/>
                <a:sym typeface="+mn-ea"/>
              </a:rPr>
              <a:t>LUYỆN ĐỌC LẠI</a:t>
            </a:r>
            <a:endParaRPr lang="en-US" sz="60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19" y="387756"/>
            <a:ext cx="11871961" cy="5451747"/>
          </a:xfrm>
        </p:spPr>
        <p:txBody>
          <a:bodyPr>
            <a:noAutofit/>
          </a:bodyPr>
          <a:lstStyle/>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Ngày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năm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bốn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Hạ</a:t>
            </a:r>
            <a:r>
              <a:rPr lang="en-US" sz="2400" dirty="0">
                <a:solidFill>
                  <a:prstClr val="black"/>
                </a:solidFill>
                <a:latin typeface="Times New Roman" panose="02020603050405020304" pitchFamily="18" charset="0"/>
                <a:cs typeface="Times New Roman" panose="02020603050405020304" pitchFamily="18" charset="0"/>
              </a:rPr>
              <a:t>, Thu, </a:t>
            </a:r>
            <a:r>
              <a:rPr lang="en-US" sz="2400" dirty="0" err="1">
                <a:solidFill>
                  <a:prstClr val="black"/>
                </a:solidFill>
                <a:latin typeface="Times New Roman" panose="02020603050405020304" pitchFamily="18" charset="0"/>
                <a:cs typeface="Times New Roman" panose="02020603050405020304" pitchFamily="18" charset="0"/>
              </a:rPr>
              <a:t>Đông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gặp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nhau</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cầm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tay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bảo</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Chị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sung </a:t>
            </a:r>
            <a:r>
              <a:rPr lang="en-US" sz="2400" dirty="0" err="1">
                <a:solidFill>
                  <a:prstClr val="black"/>
                </a:solidFill>
                <a:latin typeface="Times New Roman" panose="02020603050405020304" pitchFamily="18" charset="0"/>
                <a:cs typeface="Times New Roman" panose="02020603050405020304" pitchFamily="18" charset="0"/>
              </a:rPr>
              <a:t>sướng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Ai </a:t>
            </a:r>
            <a:r>
              <a:rPr lang="en-US" sz="2400" dirty="0" err="1">
                <a:solidFill>
                  <a:prstClr val="black"/>
                </a:solidFill>
                <a:latin typeface="Times New Roman" panose="02020603050405020304" pitchFamily="18" charset="0"/>
                <a:cs typeface="Times New Roman" panose="02020603050405020304" pitchFamily="18" charset="0"/>
              </a:rPr>
              <a:t>cũng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chồi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lộc</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nói</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Nhưng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nhờ</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vườn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đơm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ngọt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nghỉ</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hè</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nghịch</a:t>
            </a:r>
            <a:r>
              <a:rPr lang="en-US" sz="2400" dirty="0">
                <a:solidFill>
                  <a:prstClr val="black"/>
                </a:solidFill>
                <a:latin typeface="Times New Roman" panose="02020603050405020304" pitchFamily="18" charset="0"/>
                <a:cs typeface="Times New Roman" panose="02020603050405020304" pitchFamily="18" charset="0"/>
              </a:rPr>
              <a:t> xen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thiếu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thích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r>
              <a:rPr lang="en-US" sz="2400" dirty="0">
                <a:solidFill>
                  <a:prstClr val="black"/>
                </a:solidFill>
                <a:latin typeface="Times New Roman" panose="02020603050405020304" pitchFamily="18" charset="0"/>
                <a:cs typeface="Times New Roman" panose="02020603050405020304" pitchFamily="18" charset="0"/>
              </a:rPr>
              <a:t> Thu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Thu,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đêm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trăng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rằm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đèn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cỗ</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Giọng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buồn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buồn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nói</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Chỉ</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chẳng</a:t>
            </a:r>
            <a:r>
              <a:rPr lang="en-US" sz="2400" dirty="0">
                <a:solidFill>
                  <a:prstClr val="black"/>
                </a:solidFill>
                <a:latin typeface="Times New Roman" panose="02020603050405020304" pitchFamily="18" charset="0"/>
                <a:cs typeface="Times New Roman" panose="02020603050405020304" pitchFamily="18" charset="0"/>
              </a:rPr>
              <a:t> ai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Thu </a:t>
            </a:r>
            <a:r>
              <a:rPr lang="en-US" sz="2400" dirty="0" err="1">
                <a:solidFill>
                  <a:prstClr val="black"/>
                </a:solidFill>
                <a:latin typeface="Times New Roman" panose="02020603050405020304" pitchFamily="18" charset="0"/>
                <a:cs typeface="Times New Roman" panose="02020603050405020304" pitchFamily="18" charset="0"/>
              </a:rPr>
              <a:t>đặt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tay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thỉ</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bùng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bếp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lửa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mọi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giấc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ấm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chăn</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Bốn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trò</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nói</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tươi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tốt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ngọt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thơm</a:t>
            </a:r>
            <a:r>
              <a:rPr lang="en-US" sz="2400" dirty="0">
                <a:solidFill>
                  <a:prstClr val="black"/>
                </a:solidFill>
                <a:latin typeface="Times New Roman" panose="02020603050405020304" pitchFamily="18" charset="0"/>
                <a:cs typeface="Times New Roman" panose="02020603050405020304" pitchFamily="18" charset="0"/>
              </a:rPr>
              <a:t>. Thu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nhớ</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ngày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trường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cháu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cháu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ấp</a:t>
            </a:r>
            <a:r>
              <a:rPr lang="en-US" sz="2400" dirty="0">
                <a:solidFill>
                  <a:prstClr val="black"/>
                </a:solidFill>
                <a:latin typeface="Times New Roman" panose="02020603050405020304" pitchFamily="18" charset="0"/>
                <a:cs typeface="Times New Roman" panose="02020603050405020304" pitchFamily="18" charset="0"/>
              </a:rPr>
              <a:t> ủ </a:t>
            </a:r>
            <a:r>
              <a:rPr lang="en-US" sz="2400" dirty="0" err="1">
                <a:solidFill>
                  <a:prstClr val="black"/>
                </a:solidFill>
                <a:latin typeface="Times New Roman" panose="02020603050405020304" pitchFamily="18" charset="0"/>
                <a:cs typeface="Times New Roman" panose="02020603050405020304" pitchFamily="18" charset="0"/>
              </a:rPr>
              <a:t>mầm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chồi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cháu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ích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168865" y="0"/>
            <a:ext cx="487163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CHUYỆN BỐN MÙA</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Phim Hoạt Hình Bầu Trời Xanh Tươi Xanh, Hoạt Hình, Bầu Trời Xanh, Những đám  Mây Hình nền Vector để tải xuống miễn phí"/>
          <p:cNvPicPr>
            <a:picLocks noChangeAspect="1" noChangeArrowheads="1"/>
          </p:cNvPicPr>
          <p:nvPr/>
        </p:nvPicPr>
        <p:blipFill>
          <a:blip r:embed="rId1">
            <a:extLst>
              <a:ext uri="{28A0092B-C50C-407E-A947-70E740481C1C}">
                <a14:useLocalDpi xmlns:a14="http://schemas.microsoft.com/office/drawing/2010/main" val="0"/>
              </a:ext>
            </a:extLst>
          </a:blip>
          <a:srcRect t="9026" r="2" b="6882"/>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2" descr="Phim Hoạt Hình Bầu Trời Xanh Tươi Xanh, Hoạt Hình, Bầu Trời Xanh, Những đám  Mây Hình nền Vector để tải xuống miễn phí"/>
          <p:cNvPicPr>
            <a:picLocks noChangeAspect="1" noChangeArrowheads="1"/>
          </p:cNvPicPr>
          <p:nvPr/>
        </p:nvPicPr>
        <p:blipFill>
          <a:blip r:embed="rId1">
            <a:extLst>
              <a:ext uri="{28A0092B-C50C-407E-A947-70E740481C1C}">
                <a14:useLocalDpi xmlns:a14="http://schemas.microsoft.com/office/drawing/2010/main" val="0"/>
              </a:ext>
            </a:extLst>
          </a:blip>
          <a:srcRect t="9029" b="6879"/>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
          <p:cNvSpPr txBox="1"/>
          <p:nvPr/>
        </p:nvSpPr>
        <p:spPr>
          <a:xfrm>
            <a:off x="977199" y="2532981"/>
            <a:ext cx="10967151" cy="1015663"/>
          </a:xfrm>
          <a:prstGeom prst="rect">
            <a:avLst/>
          </a:prstGeom>
          <a:noFill/>
        </p:spPr>
        <p:txBody>
          <a:bodyPr wrap="square" rtlCol="0" anchor="t">
            <a:spAutoFit/>
          </a:bodyPr>
          <a:lstStyle/>
          <a:p>
            <a:pPr marL="0" indent="0" algn="ctr">
              <a:spcBef>
                <a:spcPts val="800"/>
              </a:spcBef>
              <a:buFont typeface="Chivo Light"/>
              <a:buNone/>
            </a:pPr>
            <a:r>
              <a:rPr lang="en-US" sz="6000" b="1" kern="0" dirty="0">
                <a:solidFill>
                  <a:srgbClr val="C00000"/>
                </a:solidFill>
                <a:latin typeface="Times New Roman" panose="02020603050405020304" pitchFamily="18" charset="0"/>
                <a:cs typeface="Times New Roman" panose="02020603050405020304" pitchFamily="18" charset="0"/>
                <a:sym typeface="+mn-ea"/>
              </a:rPr>
              <a:t>LUYỆN TẬP THEO VĂN BẢN</a:t>
            </a:r>
            <a:endParaRPr lang="en-US" sz="60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971551" y="724174"/>
            <a:ext cx="11123752" cy="2404504"/>
          </a:xfrm>
          <a:prstGeom prst="rect">
            <a:avLst/>
          </a:prstGeom>
        </p:spPr>
        <p:txBody>
          <a:bodyPr wrap="square">
            <a:spAutoFit/>
          </a:bodyPr>
          <a:lstStyle/>
          <a:p>
            <a:pPr algn="just"/>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1.</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Câu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nào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dưới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đây</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là</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câu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nêu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đặc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điểm</a:t>
            </a:r>
            <a:r>
              <a:rPr lang="en-US" sz="3200" dirty="0">
                <a:solidFill>
                  <a:srgbClr val="0070C0"/>
                </a:solidFill>
                <a:latin typeface="Times New Roman" panose="02020603050405020304" pitchFamily="18" charset="0"/>
                <a:cs typeface="Times New Roman" panose="02020603050405020304" pitchFamily="18" charset="0"/>
              </a:rPr>
              <a:t>?</a:t>
            </a:r>
            <a:endParaRPr lang="en-US" sz="3200" dirty="0">
              <a:solidFill>
                <a:srgbClr val="0070C0"/>
              </a:solidFill>
              <a:latin typeface="Times New Roman" panose="02020603050405020304" pitchFamily="18" charset="0"/>
              <a:cs typeface="Times New Roman" panose="02020603050405020304" pitchFamily="18" charset="0"/>
            </a:endParaRPr>
          </a:p>
          <a:p>
            <a:pPr algn="just">
              <a:lnSpc>
                <a:spcPct val="200000"/>
              </a:lnSpc>
            </a:pPr>
            <a:r>
              <a:rPr lang="en-US" sz="3200" dirty="0">
                <a:solidFill>
                  <a:srgbClr val="0070C0"/>
                </a:solidFill>
                <a:latin typeface="Times New Roman" panose="02020603050405020304" pitchFamily="18" charset="0"/>
                <a:cs typeface="Times New Roman" panose="02020603050405020304" pitchFamily="18" charset="0"/>
              </a:rPr>
              <a:t>a. </a:t>
            </a:r>
            <a:r>
              <a:rPr lang="en-US" sz="3200" dirty="0" err="1">
                <a:solidFill>
                  <a:srgbClr val="0070C0"/>
                </a:solidFill>
                <a:latin typeface="Times New Roman" panose="02020603050405020304" pitchFamily="18" charset="0"/>
                <a:cs typeface="Times New Roman" panose="02020603050405020304" pitchFamily="18" charset="0"/>
              </a:rPr>
              <a:t>Bốn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nàng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tiên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cầm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tay</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nhau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trò</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chuyện</a:t>
            </a:r>
            <a:r>
              <a:rPr lang="en-US" sz="3200" dirty="0">
                <a:solidFill>
                  <a:srgbClr val="0070C0"/>
                </a:solidFill>
                <a:latin typeface="Times New Roman" panose="02020603050405020304" pitchFamily="18" charset="0"/>
                <a:cs typeface="Times New Roman" panose="02020603050405020304" pitchFamily="18" charset="0"/>
              </a:rPr>
              <a:t>.</a:t>
            </a:r>
            <a:endParaRPr lang="en-US" sz="3200" dirty="0">
              <a:solidFill>
                <a:srgbClr val="0070C0"/>
              </a:solidFill>
              <a:latin typeface="Times New Roman" panose="02020603050405020304" pitchFamily="18" charset="0"/>
              <a:cs typeface="Times New Roman" panose="02020603050405020304" pitchFamily="18" charset="0"/>
            </a:endParaRPr>
          </a:p>
          <a:p>
            <a:pPr algn="just">
              <a:lnSpc>
                <a:spcPct val="200000"/>
              </a:lnSpc>
            </a:pPr>
            <a:r>
              <a:rPr lang="en-US" sz="3200" dirty="0">
                <a:solidFill>
                  <a:srgbClr val="0070C0"/>
                </a:solidFill>
                <a:latin typeface="Times New Roman" panose="02020603050405020304" pitchFamily="18" charset="0"/>
                <a:cs typeface="Times New Roman" panose="02020603050405020304" pitchFamily="18" charset="0"/>
              </a:rPr>
              <a:t>b. </a:t>
            </a:r>
            <a:r>
              <a:rPr lang="en-US" sz="3200" dirty="0" err="1">
                <a:solidFill>
                  <a:srgbClr val="0070C0"/>
                </a:solidFill>
                <a:latin typeface="Times New Roman" panose="02020603050405020304" pitchFamily="18" charset="0"/>
                <a:cs typeface="Times New Roman" panose="02020603050405020304" pitchFamily="18" charset="0"/>
              </a:rPr>
              <a:t>Các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cháu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đều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có</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ích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đều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đáng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yêu</a:t>
            </a:r>
            <a:r>
              <a:rPr lang="en-US" sz="3200" dirty="0">
                <a:solidFill>
                  <a:srgbClr val="0070C0"/>
                </a:solidFill>
                <a:latin typeface="Times New Roman" panose="02020603050405020304" pitchFamily="18" charset="0"/>
                <a:cs typeface="Times New Roman" panose="02020603050405020304" pitchFamily="18" charset="0"/>
              </a:rPr>
              <a:t>.</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9" name="Oval 8"/>
          <p:cNvSpPr/>
          <p:nvPr/>
        </p:nvSpPr>
        <p:spPr>
          <a:xfrm>
            <a:off x="971551" y="2554802"/>
            <a:ext cx="371475"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p:nvCxnSpPr>
        <p:spPr>
          <a:xfrm>
            <a:off x="3857625" y="2105025"/>
            <a:ext cx="1152525" cy="19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96000" y="2076450"/>
            <a:ext cx="1676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233862" y="2164711"/>
            <a:ext cx="3200401"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endParaRPr lang="en-US" sz="2400" dirty="0">
              <a:latin typeface="Times New Roman" panose="02020603050405020304" pitchFamily="18" charset="0"/>
              <a:cs typeface="Times New Roman" panose="02020603050405020304" pitchFamily="18" charset="0"/>
            </a:endParaRPr>
          </a:p>
        </p:txBody>
      </p:sp>
      <p:sp>
        <p:nvSpPr>
          <p:cNvPr id="14" name="Arrow: Right 13"/>
          <p:cNvSpPr/>
          <p:nvPr/>
        </p:nvSpPr>
        <p:spPr>
          <a:xfrm>
            <a:off x="8020050" y="1828800"/>
            <a:ext cx="361950" cy="2476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8534398" y="1641491"/>
            <a:ext cx="3200401"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endParaRPr lang="en-US" sz="2800" dirty="0">
              <a:solidFill>
                <a:srgbClr val="FF0000"/>
              </a:solidFill>
              <a:latin typeface="Times New Roman" panose="02020603050405020304" pitchFamily="18" charset="0"/>
              <a:cs typeface="Times New Roman" panose="02020603050405020304" pitchFamily="18" charset="0"/>
            </a:endParaRPr>
          </a:p>
        </p:txBody>
      </p:sp>
      <p:cxnSp>
        <p:nvCxnSpPr>
          <p:cNvPr id="18" name="Straight Connector 17"/>
          <p:cNvCxnSpPr/>
          <p:nvPr/>
        </p:nvCxnSpPr>
        <p:spPr>
          <a:xfrm>
            <a:off x="3657600" y="2990850"/>
            <a:ext cx="1152525" cy="19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638800" y="2988023"/>
            <a:ext cx="1495425" cy="21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733799" y="3128678"/>
            <a:ext cx="3200401"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endParaRPr lang="en-US" sz="2400" dirty="0">
              <a:latin typeface="Times New Roman" panose="02020603050405020304" pitchFamily="18" charset="0"/>
              <a:cs typeface="Times New Roman" panose="02020603050405020304" pitchFamily="18" charset="0"/>
            </a:endParaRPr>
          </a:p>
        </p:txBody>
      </p:sp>
      <p:sp>
        <p:nvSpPr>
          <p:cNvPr id="23" name="Arrow: Right 22"/>
          <p:cNvSpPr/>
          <p:nvPr/>
        </p:nvSpPr>
        <p:spPr>
          <a:xfrm>
            <a:off x="7859782" y="2764864"/>
            <a:ext cx="361950" cy="2476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8451989" y="2605458"/>
            <a:ext cx="3200401"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3" presetClass="exit" presetSubtype="10" fill="hold" nodeType="withEffect">
                                  <p:stCondLst>
                                    <p:cond delay="0"/>
                                  </p:stCondLst>
                                  <p:childTnLst>
                                    <p:animEffect transition="out" filter="blinds(horizontal)">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par>
                                <p:cTn id="37" presetID="3" presetClass="exit" presetSubtype="10" fill="hold" nodeType="withEffect">
                                  <p:stCondLst>
                                    <p:cond delay="0"/>
                                  </p:stCondLst>
                                  <p:childTnLst>
                                    <p:animEffect transition="out" filter="blinds(horizontal)">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3" presetClass="exit" presetSubtype="10" fill="hold" grpId="1" nodeType="withEffect">
                                  <p:stCondLst>
                                    <p:cond delay="0"/>
                                  </p:stCondLst>
                                  <p:childTnLst>
                                    <p:animEffect transition="out" filter="blinds(horizont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down)">
                                      <p:cBhvr>
                                        <p:cTn id="6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 grpId="0" animBg="1"/>
      <p:bldP spid="8" grpId="0"/>
      <p:bldP spid="8" grpId="1"/>
      <p:bldP spid="14" grpId="0" animBg="1"/>
      <p:bldP spid="17" grpId="0"/>
      <p:bldP spid="22" grpId="0"/>
      <p:bldP spid="23" grpId="0" animBg="1"/>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8248" y="507657"/>
            <a:ext cx="11123752" cy="584775"/>
          </a:xfrm>
          <a:prstGeom prst="rect">
            <a:avLst/>
          </a:prstGeom>
        </p:spPr>
        <p:txBody>
          <a:bodyPr wrap="square">
            <a:spAutoFit/>
          </a:bodyPr>
          <a:lstStyle/>
          <a:p>
            <a:pPr algn="just"/>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2.</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Trò</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chơi</a:t>
            </a:r>
            <a:r>
              <a:rPr lang="en-US" sz="3200" dirty="0">
                <a:solidFill>
                  <a:srgbClr val="0070C0"/>
                </a:solidFill>
                <a:latin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cs typeface="Times New Roman" panose="02020603050405020304" pitchFamily="18" charset="0"/>
              </a:rPr>
              <a:t>Hỏi</a:t>
            </a:r>
            <a:r>
              <a:rPr lang="en-US" sz="3200" i="1" dirty="0">
                <a:solidFill>
                  <a:srgbClr val="0070C0"/>
                </a:solidFill>
                <a:latin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cs typeface="Times New Roman" panose="02020603050405020304" pitchFamily="18" charset="0"/>
              </a:rPr>
              <a:t>nhanh</a:t>
            </a:r>
            <a:r>
              <a:rPr lang="en-US" sz="3200" i="1" dirty="0">
                <a:solidFill>
                  <a:srgbClr val="0070C0"/>
                </a:solidFill>
                <a:latin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cs typeface="Times New Roman" panose="02020603050405020304" pitchFamily="18" charset="0"/>
              </a:rPr>
              <a:t>đáp</a:t>
            </a:r>
            <a:r>
              <a:rPr lang="en-US" sz="3200" i="1" dirty="0">
                <a:solidFill>
                  <a:srgbClr val="0070C0"/>
                </a:solidFill>
                <a:latin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cs typeface="Times New Roman" panose="02020603050405020304" pitchFamily="18" charset="0"/>
              </a:rPr>
              <a:t>đúng</a:t>
            </a:r>
            <a:endParaRPr lang="en-US" sz="3200" i="1"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971551" y="3062085"/>
            <a:ext cx="3143249" cy="584775"/>
          </a:xfrm>
          <a:prstGeom prst="rect">
            <a:avLst/>
          </a:prstGeom>
          <a:solidFill>
            <a:schemeClr val="accent2">
              <a:lumMod val="60000"/>
              <a:lumOff val="40000"/>
            </a:schemeClr>
          </a:solidFill>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xuân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i="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6343651" y="1707154"/>
            <a:ext cx="5657849" cy="584775"/>
          </a:xfrm>
          <a:prstGeom prst="rect">
            <a:avLst/>
          </a:prstGeom>
          <a:solidFill>
            <a:schemeClr val="accent2">
              <a:lumMod val="60000"/>
              <a:lumOff val="40000"/>
            </a:schemeClr>
          </a:solidFill>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xuân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chồi</a:t>
            </a:r>
            <a:r>
              <a:rPr lang="en-US" sz="3200" b="1" dirty="0">
                <a:solidFill>
                  <a:srgbClr val="FF0000"/>
                </a:solidFill>
                <a:latin typeface="Times New Roman" panose="02020603050405020304" pitchFamily="18" charset="0"/>
                <a:cs typeface="Times New Roman" panose="02020603050405020304" pitchFamily="18" charset="0"/>
              </a:rPr>
              <a:t> non </a:t>
            </a:r>
            <a:r>
              <a:rPr lang="en-US" sz="3200" b="1" dirty="0" err="1">
                <a:solidFill>
                  <a:srgbClr val="FF0000"/>
                </a:solidFill>
                <a:latin typeface="Times New Roman" panose="02020603050405020304" pitchFamily="18" charset="0"/>
                <a:cs typeface="Times New Roman" panose="02020603050405020304" pitchFamily="18" charset="0"/>
              </a:rPr>
              <a:t>lộc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biếc</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i="1" dirty="0">
              <a:solidFill>
                <a:srgbClr val="FF0000"/>
              </a:solidFill>
              <a:latin typeface="Times New Roman" panose="02020603050405020304" pitchFamily="18" charset="0"/>
              <a:cs typeface="Times New Roman" panose="02020603050405020304" pitchFamily="18" charset="0"/>
            </a:endParaRPr>
          </a:p>
        </p:txBody>
      </p:sp>
      <p:cxnSp>
        <p:nvCxnSpPr>
          <p:cNvPr id="8" name="Straight Arrow Connector 7"/>
          <p:cNvCxnSpPr>
            <a:stCxn id="5" idx="3"/>
            <a:endCxn id="6" idx="1"/>
          </p:cNvCxnSpPr>
          <p:nvPr/>
        </p:nvCxnSpPr>
        <p:spPr>
          <a:xfrm flipV="1">
            <a:off x="4114800" y="1999542"/>
            <a:ext cx="2228851" cy="13549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343651" y="2815864"/>
            <a:ext cx="5657849" cy="1077218"/>
          </a:xfrm>
          <a:prstGeom prst="rect">
            <a:avLst/>
          </a:prstGeom>
          <a:solidFill>
            <a:schemeClr val="accent2">
              <a:lumMod val="60000"/>
              <a:lumOff val="40000"/>
            </a:schemeClr>
          </a:solidFill>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xuân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ấm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áp</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i="1" dirty="0">
              <a:solidFill>
                <a:srgbClr val="FF0000"/>
              </a:solidFill>
              <a:latin typeface="Times New Roman" panose="02020603050405020304" pitchFamily="18" charset="0"/>
              <a:cs typeface="Times New Roman" panose="02020603050405020304" pitchFamily="18" charset="0"/>
            </a:endParaRPr>
          </a:p>
        </p:txBody>
      </p:sp>
      <p:cxnSp>
        <p:nvCxnSpPr>
          <p:cNvPr id="10" name="Straight Arrow Connector 9"/>
          <p:cNvCxnSpPr>
            <a:stCxn id="5" idx="3"/>
            <a:endCxn id="9" idx="1"/>
          </p:cNvCxnSpPr>
          <p:nvPr/>
        </p:nvCxnSpPr>
        <p:spPr>
          <a:xfrm>
            <a:off x="4114800" y="3354473"/>
            <a:ext cx="222885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343651" y="4273684"/>
            <a:ext cx="5657849" cy="584775"/>
          </a:xfrm>
          <a:prstGeom prst="rect">
            <a:avLst/>
          </a:prstGeom>
          <a:solidFill>
            <a:schemeClr val="accent2">
              <a:lumMod val="60000"/>
              <a:lumOff val="40000"/>
            </a:schemeClr>
          </a:solidFill>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xuân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trăm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đua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nở</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i="1" dirty="0">
              <a:solidFill>
                <a:srgbClr val="FF0000"/>
              </a:solidFill>
              <a:latin typeface="Times New Roman" panose="02020603050405020304" pitchFamily="18" charset="0"/>
              <a:cs typeface="Times New Roman" panose="02020603050405020304" pitchFamily="18" charset="0"/>
            </a:endParaRPr>
          </a:p>
        </p:txBody>
      </p:sp>
      <p:cxnSp>
        <p:nvCxnSpPr>
          <p:cNvPr id="13" name="Straight Arrow Connector 12"/>
          <p:cNvCxnSpPr>
            <a:stCxn id="5" idx="3"/>
            <a:endCxn id="12" idx="1"/>
          </p:cNvCxnSpPr>
          <p:nvPr/>
        </p:nvCxnSpPr>
        <p:spPr>
          <a:xfrm>
            <a:off x="4114800" y="3354473"/>
            <a:ext cx="2228851" cy="121159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0121" y="2806125"/>
            <a:ext cx="3143249" cy="584775"/>
          </a:xfrm>
          <a:prstGeom prst="rect">
            <a:avLst/>
          </a:prstGeom>
          <a:solidFill>
            <a:schemeClr val="accent2">
              <a:lumMod val="60000"/>
              <a:lumOff val="40000"/>
            </a:schemeClr>
          </a:solidFill>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i="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6343651" y="1068517"/>
            <a:ext cx="5657849" cy="1077218"/>
          </a:xfrm>
          <a:prstGeom prst="rect">
            <a:avLst/>
          </a:prstGeom>
          <a:solidFill>
            <a:schemeClr val="accent2">
              <a:lumMod val="60000"/>
              <a:lumOff val="40000"/>
            </a:schemeClr>
          </a:solidFill>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mặt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tỏa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rỡ</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i="1" dirty="0">
              <a:solidFill>
                <a:srgbClr val="FF0000"/>
              </a:solidFill>
              <a:latin typeface="Times New Roman" panose="02020603050405020304" pitchFamily="18" charset="0"/>
              <a:cs typeface="Times New Roman" panose="02020603050405020304" pitchFamily="18" charset="0"/>
            </a:endParaRPr>
          </a:p>
        </p:txBody>
      </p:sp>
      <p:cxnSp>
        <p:nvCxnSpPr>
          <p:cNvPr id="8" name="Straight Arrow Connector 7"/>
          <p:cNvCxnSpPr>
            <a:stCxn id="5" idx="3"/>
            <a:endCxn id="6" idx="1"/>
          </p:cNvCxnSpPr>
          <p:nvPr/>
        </p:nvCxnSpPr>
        <p:spPr>
          <a:xfrm flipV="1">
            <a:off x="4103370" y="1607126"/>
            <a:ext cx="2240281" cy="14913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343651" y="2351782"/>
            <a:ext cx="5657849" cy="1077218"/>
          </a:xfrm>
          <a:prstGeom prst="rect">
            <a:avLst/>
          </a:prstGeom>
          <a:solidFill>
            <a:schemeClr val="accent2">
              <a:lumMod val="60000"/>
              <a:lumOff val="40000"/>
            </a:schemeClr>
          </a:solidFill>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đơm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thơm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ngọt</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i="1" dirty="0">
              <a:solidFill>
                <a:srgbClr val="FF0000"/>
              </a:solidFill>
              <a:latin typeface="Times New Roman" panose="02020603050405020304" pitchFamily="18" charset="0"/>
              <a:cs typeface="Times New Roman" panose="02020603050405020304" pitchFamily="18" charset="0"/>
            </a:endParaRPr>
          </a:p>
        </p:txBody>
      </p:sp>
      <p:cxnSp>
        <p:nvCxnSpPr>
          <p:cNvPr id="10" name="Straight Arrow Connector 9"/>
          <p:cNvCxnSpPr>
            <a:stCxn id="5" idx="3"/>
            <a:endCxn id="9" idx="1"/>
          </p:cNvCxnSpPr>
          <p:nvPr/>
        </p:nvCxnSpPr>
        <p:spPr>
          <a:xfrm flipV="1">
            <a:off x="4103370" y="2890391"/>
            <a:ext cx="2240281" cy="2081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343651" y="3635047"/>
            <a:ext cx="5657849" cy="1569660"/>
          </a:xfrm>
          <a:prstGeom prst="rect">
            <a:avLst/>
          </a:prstGeom>
          <a:solidFill>
            <a:schemeClr val="accent2">
              <a:lumMod val="60000"/>
              <a:lumOff val="40000"/>
            </a:schemeClr>
          </a:solidFill>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nghỉ</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hè</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vẻ</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chuyến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nghỉ</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thú</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đình</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i="1" dirty="0">
              <a:solidFill>
                <a:srgbClr val="FF0000"/>
              </a:solidFill>
              <a:latin typeface="Times New Roman" panose="02020603050405020304" pitchFamily="18" charset="0"/>
              <a:cs typeface="Times New Roman" panose="02020603050405020304" pitchFamily="18" charset="0"/>
            </a:endParaRPr>
          </a:p>
        </p:txBody>
      </p:sp>
      <p:cxnSp>
        <p:nvCxnSpPr>
          <p:cNvPr id="13" name="Straight Arrow Connector 12"/>
          <p:cNvCxnSpPr>
            <a:stCxn id="5" idx="3"/>
            <a:endCxn id="12" idx="1"/>
          </p:cNvCxnSpPr>
          <p:nvPr/>
        </p:nvCxnSpPr>
        <p:spPr>
          <a:xfrm>
            <a:off x="4103370" y="3098513"/>
            <a:ext cx="2240281" cy="13213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1" y="3098512"/>
            <a:ext cx="3143249" cy="584775"/>
          </a:xfrm>
          <a:prstGeom prst="rect">
            <a:avLst/>
          </a:prstGeom>
          <a:solidFill>
            <a:schemeClr val="accent2">
              <a:lumMod val="60000"/>
              <a:lumOff val="40000"/>
            </a:schemeClr>
          </a:solidFill>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i="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6534151" y="922324"/>
            <a:ext cx="5657849" cy="1077218"/>
          </a:xfrm>
          <a:prstGeom prst="rect">
            <a:avLst/>
          </a:prstGeom>
          <a:solidFill>
            <a:schemeClr val="accent2">
              <a:lumMod val="60000"/>
              <a:lumOff val="40000"/>
            </a:schemeClr>
          </a:solidFill>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vẻ</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i="1" dirty="0">
              <a:solidFill>
                <a:srgbClr val="FF0000"/>
              </a:solidFill>
              <a:latin typeface="Times New Roman" panose="02020603050405020304" pitchFamily="18" charset="0"/>
              <a:cs typeface="Times New Roman" panose="02020603050405020304" pitchFamily="18" charset="0"/>
            </a:endParaRPr>
          </a:p>
        </p:txBody>
      </p:sp>
      <p:cxnSp>
        <p:nvCxnSpPr>
          <p:cNvPr id="8" name="Straight Arrow Connector 7"/>
          <p:cNvCxnSpPr>
            <a:stCxn id="5" idx="3"/>
            <a:endCxn id="6" idx="1"/>
          </p:cNvCxnSpPr>
          <p:nvPr/>
        </p:nvCxnSpPr>
        <p:spPr>
          <a:xfrm flipV="1">
            <a:off x="3829050" y="1460933"/>
            <a:ext cx="2705101" cy="192996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534151" y="2385934"/>
            <a:ext cx="5657849" cy="584775"/>
          </a:xfrm>
          <a:prstGeom prst="rect">
            <a:avLst/>
          </a:prstGeom>
          <a:solidFill>
            <a:schemeClr val="accent2">
              <a:lumMod val="60000"/>
              <a:lumOff val="40000"/>
            </a:schemeClr>
          </a:solidFill>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lễ</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giảng</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i="1" dirty="0">
              <a:solidFill>
                <a:srgbClr val="FF0000"/>
              </a:solidFill>
              <a:latin typeface="Times New Roman" panose="02020603050405020304" pitchFamily="18" charset="0"/>
              <a:cs typeface="Times New Roman" panose="02020603050405020304" pitchFamily="18" charset="0"/>
            </a:endParaRPr>
          </a:p>
        </p:txBody>
      </p:sp>
      <p:cxnSp>
        <p:nvCxnSpPr>
          <p:cNvPr id="10" name="Straight Arrow Connector 9"/>
          <p:cNvCxnSpPr>
            <a:stCxn id="5" idx="3"/>
            <a:endCxn id="9" idx="1"/>
          </p:cNvCxnSpPr>
          <p:nvPr/>
        </p:nvCxnSpPr>
        <p:spPr>
          <a:xfrm flipV="1">
            <a:off x="3829050" y="2678322"/>
            <a:ext cx="2705101" cy="7125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34151" y="3488854"/>
            <a:ext cx="5657849" cy="584775"/>
          </a:xfrm>
          <a:prstGeom prst="rect">
            <a:avLst/>
          </a:prstGeom>
          <a:solidFill>
            <a:schemeClr val="accent2">
              <a:lumMod val="60000"/>
              <a:lumOff val="40000"/>
            </a:schemeClr>
          </a:solidFill>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khí</a:t>
            </a:r>
            <a:r>
              <a:rPr lang="en-US" sz="3200" b="1" dirty="0">
                <a:solidFill>
                  <a:srgbClr val="FF0000"/>
                </a:solidFill>
                <a:latin typeface="Times New Roman" panose="02020603050405020304" pitchFamily="18" charset="0"/>
                <a:cs typeface="Times New Roman" panose="02020603050405020304" pitchFamily="18" charset="0"/>
              </a:rPr>
              <a:t> se </a:t>
            </a:r>
            <a:r>
              <a:rPr lang="en-US" sz="3200" b="1" dirty="0" err="1">
                <a:solidFill>
                  <a:srgbClr val="FF0000"/>
                </a:solidFill>
                <a:latin typeface="Times New Roman" panose="02020603050405020304" pitchFamily="18" charset="0"/>
                <a:cs typeface="Times New Roman" panose="02020603050405020304" pitchFamily="18" charset="0"/>
              </a:rPr>
              <a:t>lạnh</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i="1" dirty="0">
              <a:solidFill>
                <a:srgbClr val="FF0000"/>
              </a:solidFill>
              <a:latin typeface="Times New Roman" panose="02020603050405020304" pitchFamily="18" charset="0"/>
              <a:cs typeface="Times New Roman" panose="02020603050405020304" pitchFamily="18" charset="0"/>
            </a:endParaRPr>
          </a:p>
        </p:txBody>
      </p:sp>
      <p:cxnSp>
        <p:nvCxnSpPr>
          <p:cNvPr id="13" name="Straight Arrow Connector 12"/>
          <p:cNvCxnSpPr>
            <a:stCxn id="5" idx="3"/>
            <a:endCxn id="12" idx="1"/>
          </p:cNvCxnSpPr>
          <p:nvPr/>
        </p:nvCxnSpPr>
        <p:spPr>
          <a:xfrm>
            <a:off x="3829050" y="3390900"/>
            <a:ext cx="2705101" cy="3903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534151" y="4366016"/>
            <a:ext cx="5657849" cy="1569660"/>
          </a:xfrm>
          <a:prstGeom prst="rect">
            <a:avLst/>
          </a:prstGeom>
          <a:solidFill>
            <a:schemeClr val="accent2">
              <a:lumMod val="60000"/>
              <a:lumOff val="40000"/>
            </a:schemeClr>
          </a:solidFill>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sữa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thoang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thoảng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thơm</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i="1" dirty="0">
              <a:solidFill>
                <a:srgbClr val="FF0000"/>
              </a:solidFill>
              <a:latin typeface="Times New Roman" panose="02020603050405020304" pitchFamily="18" charset="0"/>
              <a:cs typeface="Times New Roman" panose="02020603050405020304" pitchFamily="18" charset="0"/>
            </a:endParaRPr>
          </a:p>
        </p:txBody>
      </p:sp>
      <p:cxnSp>
        <p:nvCxnSpPr>
          <p:cNvPr id="17" name="Straight Arrow Connector 16"/>
          <p:cNvCxnSpPr>
            <a:stCxn id="5" idx="3"/>
            <a:endCxn id="16" idx="1"/>
          </p:cNvCxnSpPr>
          <p:nvPr/>
        </p:nvCxnSpPr>
        <p:spPr>
          <a:xfrm>
            <a:off x="3829050" y="3390900"/>
            <a:ext cx="2705101" cy="175994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par>
                                <p:cTn id="37" presetID="2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2"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4361" y="3236640"/>
            <a:ext cx="3143249" cy="584775"/>
          </a:xfrm>
          <a:prstGeom prst="rect">
            <a:avLst/>
          </a:prstGeom>
          <a:solidFill>
            <a:schemeClr val="accent2">
              <a:lumMod val="60000"/>
              <a:lumOff val="40000"/>
            </a:schemeClr>
          </a:solidFill>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i="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6343651" y="1707154"/>
            <a:ext cx="5657849" cy="1077218"/>
          </a:xfrm>
          <a:prstGeom prst="rect">
            <a:avLst/>
          </a:prstGeom>
          <a:solidFill>
            <a:schemeClr val="accent2">
              <a:lumMod val="60000"/>
              <a:lumOff val="40000"/>
            </a:schemeClr>
          </a:solidFill>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giấc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ngủ</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ấm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chăn</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i="1" dirty="0">
              <a:solidFill>
                <a:srgbClr val="FF0000"/>
              </a:solidFill>
              <a:latin typeface="Times New Roman" panose="02020603050405020304" pitchFamily="18" charset="0"/>
              <a:cs typeface="Times New Roman" panose="02020603050405020304" pitchFamily="18" charset="0"/>
            </a:endParaRPr>
          </a:p>
        </p:txBody>
      </p:sp>
      <p:cxnSp>
        <p:nvCxnSpPr>
          <p:cNvPr id="8" name="Straight Arrow Connector 7"/>
          <p:cNvCxnSpPr>
            <a:stCxn id="5" idx="3"/>
            <a:endCxn id="6" idx="1"/>
          </p:cNvCxnSpPr>
          <p:nvPr/>
        </p:nvCxnSpPr>
        <p:spPr>
          <a:xfrm flipV="1">
            <a:off x="3737610" y="2245763"/>
            <a:ext cx="2606041" cy="128326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343651" y="2990419"/>
            <a:ext cx="5657849" cy="1077218"/>
          </a:xfrm>
          <a:prstGeom prst="rect">
            <a:avLst/>
          </a:prstGeom>
          <a:solidFill>
            <a:schemeClr val="accent2">
              <a:lumMod val="60000"/>
              <a:lumOff val="40000"/>
            </a:schemeClr>
          </a:solidFill>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bữa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cơm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món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mẹ</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i="1" dirty="0">
              <a:solidFill>
                <a:srgbClr val="FF0000"/>
              </a:solidFill>
              <a:latin typeface="Times New Roman" panose="02020603050405020304" pitchFamily="18" charset="0"/>
              <a:cs typeface="Times New Roman" panose="02020603050405020304" pitchFamily="18" charset="0"/>
            </a:endParaRPr>
          </a:p>
        </p:txBody>
      </p:sp>
      <p:cxnSp>
        <p:nvCxnSpPr>
          <p:cNvPr id="10" name="Straight Arrow Connector 9"/>
          <p:cNvCxnSpPr>
            <a:stCxn id="5" idx="3"/>
            <a:endCxn id="9" idx="1"/>
          </p:cNvCxnSpPr>
          <p:nvPr/>
        </p:nvCxnSpPr>
        <p:spPr>
          <a:xfrm>
            <a:off x="3737610" y="3529028"/>
            <a:ext cx="260604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343651" y="4273684"/>
            <a:ext cx="5657849" cy="1077218"/>
          </a:xfrm>
          <a:prstGeom prst="rect">
            <a:avLst/>
          </a:prstGeom>
          <a:solidFill>
            <a:schemeClr val="accent2">
              <a:lumMod val="60000"/>
              <a:lumOff val="40000"/>
            </a:schemeClr>
          </a:solidFill>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thơm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ngon</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i="1" dirty="0">
              <a:solidFill>
                <a:srgbClr val="FF0000"/>
              </a:solidFill>
              <a:latin typeface="Times New Roman" panose="02020603050405020304" pitchFamily="18" charset="0"/>
              <a:cs typeface="Times New Roman" panose="02020603050405020304" pitchFamily="18" charset="0"/>
            </a:endParaRPr>
          </a:p>
        </p:txBody>
      </p:sp>
      <p:cxnSp>
        <p:nvCxnSpPr>
          <p:cNvPr id="13" name="Straight Arrow Connector 12"/>
          <p:cNvCxnSpPr>
            <a:stCxn id="5" idx="3"/>
            <a:endCxn id="12" idx="1"/>
          </p:cNvCxnSpPr>
          <p:nvPr/>
        </p:nvCxnSpPr>
        <p:spPr>
          <a:xfrm>
            <a:off x="3737610" y="3529028"/>
            <a:ext cx="2606041" cy="128326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ự báo thời tiết tối 24-6- Mưa lớn tập trung từ chiều tối đến đêm, có thể có gió giật mạnh, lốc">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0140" y="1908423"/>
            <a:ext cx="9304020"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clip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120140" y="2937123"/>
            <a:ext cx="9304020" cy="755400"/>
          </a:xfrm>
          <a:prstGeom prst="rect">
            <a:avLst/>
          </a:prstGeom>
          <a:noFill/>
        </p:spPr>
        <p:txBody>
          <a:bodyPr wrap="square" rtlCol="0">
            <a:spAutoFit/>
          </a:bodyPr>
          <a:lstStyle/>
          <a:p>
            <a:pPr marL="0" marR="0" algn="just">
              <a:lnSpc>
                <a:spcPct val="115000"/>
              </a:lnSpc>
              <a:spcBef>
                <a:spcPts val="0"/>
              </a:spcBef>
              <a:spcAft>
                <a:spcPts val="800"/>
              </a:spcAft>
            </a:pP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hôm</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nay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ở.</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776538" y="274529"/>
            <a:ext cx="6262688"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CHUYỆN BỐN MÙA</a:t>
            </a:r>
            <a:endParaRPr lang="en-US" sz="3600" b="1" dirty="0">
              <a:solidFill>
                <a:schemeClr val="tx1">
                  <a:lumMod val="85000"/>
                  <a:lumOff val="15000"/>
                </a:schemeClr>
              </a:solidFill>
              <a:latin typeface="Times New Roman" panose="02020603050405020304" pitchFamily="18" charset="0"/>
              <a:ea typeface="+mj-ea"/>
              <a:cs typeface="Times New Roman" panose="02020603050405020304" pitchFamily="18" charset="0"/>
            </a:endParaRPr>
          </a:p>
        </p:txBody>
      </p:sp>
      <p:cxnSp>
        <p:nvCxnSpPr>
          <p:cNvPr id="11" name="Straight Connector 10"/>
          <p:cNvCxnSpPr>
            <a:cxnSpLocks noGrp="1" noRot="1" noChangeAspect="1" noMove="1" noResize="1" noEditPoints="1" noAdjustHandles="1" noChangeArrowheads="1" noChangeShapeType="1"/>
          </p:cNvCxnSpPr>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noGrp="1" noRot="1" noChangeAspect="1" noMove="1" noResize="1" noEditPoints="1" noAdjustHandles="1" noChangeArrowheads="1" noChangeShapeType="1"/>
          </p:cNvCxnSpPr>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1"/>
          <a:stretch>
            <a:fillRect/>
          </a:stretch>
        </p:blipFill>
        <p:spPr>
          <a:xfrm>
            <a:off x="1419226" y="1173724"/>
            <a:ext cx="9201150" cy="48829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19" y="387756"/>
            <a:ext cx="11871961" cy="5451747"/>
          </a:xfrm>
        </p:spPr>
        <p:txBody>
          <a:bodyPr>
            <a:noAutofit/>
          </a:bodyPr>
          <a:lstStyle/>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Ngày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năm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bốn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Hạ</a:t>
            </a:r>
            <a:r>
              <a:rPr lang="en-US" sz="2400" dirty="0">
                <a:solidFill>
                  <a:prstClr val="black"/>
                </a:solidFill>
                <a:latin typeface="Times New Roman" panose="02020603050405020304" pitchFamily="18" charset="0"/>
                <a:cs typeface="Times New Roman" panose="02020603050405020304" pitchFamily="18" charset="0"/>
              </a:rPr>
              <a:t>, Thu, </a:t>
            </a:r>
            <a:r>
              <a:rPr lang="en-US" sz="2400" dirty="0" err="1">
                <a:solidFill>
                  <a:prstClr val="black"/>
                </a:solidFill>
                <a:latin typeface="Times New Roman" panose="02020603050405020304" pitchFamily="18" charset="0"/>
                <a:cs typeface="Times New Roman" panose="02020603050405020304" pitchFamily="18" charset="0"/>
              </a:rPr>
              <a:t>Đông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gặp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nhau</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cầm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tay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bảo</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Chị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sung </a:t>
            </a:r>
            <a:r>
              <a:rPr lang="en-US" sz="2400" dirty="0" err="1">
                <a:solidFill>
                  <a:prstClr val="black"/>
                </a:solidFill>
                <a:latin typeface="Times New Roman" panose="02020603050405020304" pitchFamily="18" charset="0"/>
                <a:cs typeface="Times New Roman" panose="02020603050405020304" pitchFamily="18" charset="0"/>
              </a:rPr>
              <a:t>sướng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Ai </a:t>
            </a:r>
            <a:r>
              <a:rPr lang="en-US" sz="2400" dirty="0" err="1">
                <a:solidFill>
                  <a:prstClr val="black"/>
                </a:solidFill>
                <a:latin typeface="Times New Roman" panose="02020603050405020304" pitchFamily="18" charset="0"/>
                <a:cs typeface="Times New Roman" panose="02020603050405020304" pitchFamily="18" charset="0"/>
              </a:rPr>
              <a:t>cũng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chồi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lộc</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nói</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Nhưng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nhờ</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vườn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đơm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ngọt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nghỉ</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hè</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nghịch</a:t>
            </a:r>
            <a:r>
              <a:rPr lang="en-US" sz="2400" dirty="0">
                <a:solidFill>
                  <a:prstClr val="black"/>
                </a:solidFill>
                <a:latin typeface="Times New Roman" panose="02020603050405020304" pitchFamily="18" charset="0"/>
                <a:cs typeface="Times New Roman" panose="02020603050405020304" pitchFamily="18" charset="0"/>
              </a:rPr>
              <a:t> xen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thiếu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thích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r>
              <a:rPr lang="en-US" sz="2400" dirty="0">
                <a:solidFill>
                  <a:prstClr val="black"/>
                </a:solidFill>
                <a:latin typeface="Times New Roman" panose="02020603050405020304" pitchFamily="18" charset="0"/>
                <a:cs typeface="Times New Roman" panose="02020603050405020304" pitchFamily="18" charset="0"/>
              </a:rPr>
              <a:t> Thu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Thu,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đêm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trăng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rằm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đèn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cỗ</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Giọng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buồn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buồn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nói</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Chỉ</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chẳng</a:t>
            </a:r>
            <a:r>
              <a:rPr lang="en-US" sz="2400" dirty="0">
                <a:solidFill>
                  <a:prstClr val="black"/>
                </a:solidFill>
                <a:latin typeface="Times New Roman" panose="02020603050405020304" pitchFamily="18" charset="0"/>
                <a:cs typeface="Times New Roman" panose="02020603050405020304" pitchFamily="18" charset="0"/>
              </a:rPr>
              <a:t> ai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Thu </a:t>
            </a:r>
            <a:r>
              <a:rPr lang="en-US" sz="2400" dirty="0" err="1">
                <a:solidFill>
                  <a:prstClr val="black"/>
                </a:solidFill>
                <a:latin typeface="Times New Roman" panose="02020603050405020304" pitchFamily="18" charset="0"/>
                <a:cs typeface="Times New Roman" panose="02020603050405020304" pitchFamily="18" charset="0"/>
              </a:rPr>
              <a:t>đặt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tay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thỉ</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bùng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bếp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lửa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mọi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giấc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ấm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chăn</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Bốn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trò</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nói</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tươi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tốt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ngọt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thơm</a:t>
            </a:r>
            <a:r>
              <a:rPr lang="en-US" sz="2400" dirty="0">
                <a:solidFill>
                  <a:prstClr val="black"/>
                </a:solidFill>
                <a:latin typeface="Times New Roman" panose="02020603050405020304" pitchFamily="18" charset="0"/>
                <a:cs typeface="Times New Roman" panose="02020603050405020304" pitchFamily="18" charset="0"/>
              </a:rPr>
              <a:t>. Thu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nhớ</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ngày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trường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cháu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cháu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ấp</a:t>
            </a:r>
            <a:r>
              <a:rPr lang="en-US" sz="2400" dirty="0">
                <a:solidFill>
                  <a:prstClr val="black"/>
                </a:solidFill>
                <a:latin typeface="Times New Roman" panose="02020603050405020304" pitchFamily="18" charset="0"/>
                <a:cs typeface="Times New Roman" panose="02020603050405020304" pitchFamily="18" charset="0"/>
              </a:rPr>
              <a:t> ủ </a:t>
            </a:r>
            <a:r>
              <a:rPr lang="en-US" sz="2400" dirty="0" err="1">
                <a:solidFill>
                  <a:prstClr val="black"/>
                </a:solidFill>
                <a:latin typeface="Times New Roman" panose="02020603050405020304" pitchFamily="18" charset="0"/>
                <a:cs typeface="Times New Roman" panose="02020603050405020304" pitchFamily="18" charset="0"/>
              </a:rPr>
              <a:t>mầm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chồi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cháu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ích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168865" y="0"/>
            <a:ext cx="487163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CHUYỆN BỐN MÙA</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19" y="387756"/>
            <a:ext cx="11871961" cy="5451747"/>
          </a:xfrm>
        </p:spPr>
        <p:txBody>
          <a:bodyPr>
            <a:noAutofit/>
          </a:bodyPr>
          <a:lstStyle/>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Ngày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đầu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bốn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Xuân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Hạ</a:t>
            </a:r>
            <a:r>
              <a:rPr lang="en-US" sz="2400" dirty="0">
                <a:solidFill>
                  <a:srgbClr val="FF0000"/>
                </a:solidFill>
                <a:latin typeface="Times New Roman" panose="02020603050405020304" pitchFamily="18" charset="0"/>
                <a:cs typeface="Times New Roman" panose="02020603050405020304" pitchFamily="18" charset="0"/>
              </a:rPr>
              <a:t>, Thu, </a:t>
            </a:r>
            <a:r>
              <a:rPr lang="en-US" sz="2400" dirty="0" err="1">
                <a:solidFill>
                  <a:srgbClr val="FF0000"/>
                </a:solidFill>
                <a:latin typeface="Times New Roman" panose="02020603050405020304" pitchFamily="18" charset="0"/>
                <a:cs typeface="Times New Roman" panose="02020603050405020304" pitchFamily="18" charset="0"/>
              </a:rPr>
              <a:t>Đông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gặp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nhau</a:t>
            </a:r>
            <a:r>
              <a:rPr lang="en-US"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tay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Xuân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bảo</a:t>
            </a:r>
            <a:r>
              <a:rPr lang="en-US"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srgbClr val="FF0000"/>
                </a:solidFill>
                <a:latin typeface="Times New Roman" panose="02020603050405020304" pitchFamily="18" charset="0"/>
                <a:cs typeface="Times New Roman" panose="02020603050405020304" pitchFamily="18" charset="0"/>
              </a:rPr>
              <a:t>     - </a:t>
            </a:r>
            <a:r>
              <a:rPr lang="en-US" sz="2400" dirty="0" err="1">
                <a:solidFill>
                  <a:srgbClr val="FF0000"/>
                </a:solidFill>
                <a:latin typeface="Times New Roman" panose="02020603050405020304" pitchFamily="18" charset="0"/>
                <a:cs typeface="Times New Roman" panose="02020603050405020304" pitchFamily="18" charset="0"/>
              </a:rPr>
              <a:t>Chị</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sung </a:t>
            </a:r>
            <a:r>
              <a:rPr lang="en-US" sz="2400" dirty="0" err="1">
                <a:solidFill>
                  <a:srgbClr val="FF0000"/>
                </a:solidFill>
                <a:latin typeface="Times New Roman" panose="02020603050405020304" pitchFamily="18" charset="0"/>
                <a:cs typeface="Times New Roman" panose="02020603050405020304" pitchFamily="18" charset="0"/>
              </a:rPr>
              <a:t>sướng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nhất</a:t>
            </a:r>
            <a:r>
              <a:rPr lang="en-US" sz="2400" dirty="0">
                <a:solidFill>
                  <a:srgbClr val="FF0000"/>
                </a:solidFill>
                <a:latin typeface="Times New Roman" panose="02020603050405020304" pitchFamily="18" charset="0"/>
                <a:cs typeface="Times New Roman" panose="02020603050405020304" pitchFamily="18" charset="0"/>
              </a:rPr>
              <a:t>. Ai </a:t>
            </a:r>
            <a:r>
              <a:rPr lang="en-US" sz="2400" dirty="0" err="1">
                <a:solidFill>
                  <a:srgbClr val="FF0000"/>
                </a:solidFill>
                <a:latin typeface="Times New Roman" panose="02020603050405020304" pitchFamily="18" charset="0"/>
                <a:cs typeface="Times New Roman" panose="02020603050405020304" pitchFamily="18" charset="0"/>
              </a:rPr>
              <a:t>cũng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chị</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Chị</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về</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cây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đâm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chồi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lộc</a:t>
            </a:r>
            <a:r>
              <a:rPr lang="en-US"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Xuân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nói</a:t>
            </a:r>
            <a:r>
              <a:rPr lang="en-US"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srgbClr val="FF0000"/>
                </a:solidFill>
                <a:latin typeface="Times New Roman" panose="02020603050405020304" pitchFamily="18" charset="0"/>
                <a:cs typeface="Times New Roman" panose="02020603050405020304" pitchFamily="18" charset="0"/>
              </a:rPr>
              <a:t>     - </a:t>
            </a:r>
            <a:r>
              <a:rPr lang="en-US" sz="2400" dirty="0" err="1">
                <a:solidFill>
                  <a:srgbClr val="FF0000"/>
                </a:solidFill>
                <a:latin typeface="Times New Roman" panose="02020603050405020304" pitchFamily="18" charset="0"/>
                <a:cs typeface="Times New Roman" panose="02020603050405020304" pitchFamily="18" charset="0"/>
              </a:rPr>
              <a:t>Nhưng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nhờ</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em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cây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vườn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đơm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ngọt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sinh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nghỉ</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hè</a:t>
            </a:r>
            <a:r>
              <a:rPr lang="en-US"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nghịch</a:t>
            </a:r>
            <a:r>
              <a:rPr lang="en-US" sz="2400" dirty="0">
                <a:solidFill>
                  <a:srgbClr val="FF0000"/>
                </a:solidFill>
                <a:latin typeface="Times New Roman" panose="02020603050405020304" pitchFamily="18" charset="0"/>
                <a:cs typeface="Times New Roman" panose="02020603050405020304" pitchFamily="18" charset="0"/>
              </a:rPr>
              <a:t> xen </a:t>
            </a:r>
            <a:r>
              <a:rPr lang="en-US" sz="2400" dirty="0" err="1">
                <a:solidFill>
                  <a:srgbClr val="FF0000"/>
                </a:solidFill>
                <a:latin typeface="Times New Roman" panose="02020603050405020304" pitchFamily="18" charset="0"/>
                <a:cs typeface="Times New Roman" panose="02020603050405020304" pitchFamily="18" charset="0"/>
              </a:rPr>
              <a:t>vào</a:t>
            </a:r>
            <a:r>
              <a:rPr lang="en-US"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srgbClr val="FF0000"/>
                </a:solidFill>
                <a:latin typeface="Times New Roman" panose="02020603050405020304" pitchFamily="18" charset="0"/>
                <a:cs typeface="Times New Roman" panose="02020603050405020304" pitchFamily="18" charset="0"/>
              </a:rPr>
              <a:t>     - </a:t>
            </a:r>
            <a:r>
              <a:rPr lang="en-US" sz="2400" dirty="0" err="1">
                <a:solidFill>
                  <a:srgbClr val="FF0000"/>
                </a:solidFill>
                <a:latin typeface="Times New Roman" panose="02020603050405020304" pitchFamily="18" charset="0"/>
                <a:cs typeface="Times New Roman" panose="02020603050405020304" pitchFamily="18" charset="0"/>
              </a:rPr>
              <a:t>Thế</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thiếu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thích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em</a:t>
            </a:r>
            <a:r>
              <a:rPr lang="en-US" sz="2400" dirty="0">
                <a:solidFill>
                  <a:srgbClr val="FF0000"/>
                </a:solidFill>
                <a:latin typeface="Times New Roman" panose="02020603050405020304" pitchFamily="18" charset="0"/>
                <a:cs typeface="Times New Roman" panose="02020603050405020304" pitchFamily="18" charset="0"/>
              </a:rPr>
              <a:t> Thu </a:t>
            </a:r>
            <a:r>
              <a:rPr lang="en-US" sz="2400" dirty="0" err="1">
                <a:solidFill>
                  <a:srgbClr val="FF0000"/>
                </a:solidFill>
                <a:latin typeface="Times New Roman" panose="02020603050405020304" pitchFamily="18" charset="0"/>
                <a:cs typeface="Times New Roman" panose="02020603050405020304" pitchFamily="18" charset="0"/>
              </a:rPr>
              <a:t>nhất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Thu, </a:t>
            </a:r>
            <a:r>
              <a:rPr lang="en-US" sz="2400" dirty="0" err="1">
                <a:solidFill>
                  <a:srgbClr val="FF0000"/>
                </a:solidFill>
                <a:latin typeface="Times New Roman" panose="02020603050405020304" pitchFamily="18" charset="0"/>
                <a:cs typeface="Times New Roman" panose="02020603050405020304" pitchFamily="18" charset="0"/>
              </a:rPr>
              <a:t>làm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sao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đêm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trăng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rằm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đèn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cỗ</a:t>
            </a:r>
            <a:r>
              <a:rPr lang="en-US"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Giọng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buồn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buồn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Đông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nói</a:t>
            </a:r>
            <a:r>
              <a:rPr lang="en-US" sz="2400" dirty="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srgbClr val="0070C0"/>
                </a:solidFill>
                <a:latin typeface="Times New Roman" panose="02020603050405020304" pitchFamily="18" charset="0"/>
                <a:cs typeface="Times New Roman" panose="02020603050405020304" pitchFamily="18" charset="0"/>
              </a:rPr>
              <a:t>     - </a:t>
            </a:r>
            <a:r>
              <a:rPr lang="en-US" sz="2400" dirty="0" err="1">
                <a:solidFill>
                  <a:srgbClr val="0070C0"/>
                </a:solidFill>
                <a:latin typeface="Times New Roman" panose="02020603050405020304" pitchFamily="18" charset="0"/>
                <a:cs typeface="Times New Roman" panose="02020603050405020304" pitchFamily="18" charset="0"/>
              </a:rPr>
              <a:t>Chỉ</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em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chẳng</a:t>
            </a:r>
            <a:r>
              <a:rPr lang="en-US" sz="2400" dirty="0">
                <a:solidFill>
                  <a:srgbClr val="0070C0"/>
                </a:solidFill>
                <a:latin typeface="Times New Roman" panose="02020603050405020304" pitchFamily="18" charset="0"/>
                <a:cs typeface="Times New Roman" panose="02020603050405020304" pitchFamily="18" charset="0"/>
              </a:rPr>
              <a:t> ai </a:t>
            </a:r>
            <a:r>
              <a:rPr lang="en-US" sz="2400" dirty="0" err="1">
                <a:solidFill>
                  <a:srgbClr val="0070C0"/>
                </a:solidFill>
                <a:latin typeface="Times New Roman" panose="02020603050405020304" pitchFamily="18" charset="0"/>
                <a:cs typeface="Times New Roman" panose="02020603050405020304" pitchFamily="18" charset="0"/>
              </a:rPr>
              <a:t>yêu</a:t>
            </a:r>
            <a:r>
              <a:rPr lang="en-US" sz="2400" dirty="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srgbClr val="0070C0"/>
                </a:solidFill>
                <a:latin typeface="Times New Roman" panose="02020603050405020304" pitchFamily="18" charset="0"/>
                <a:cs typeface="Times New Roman" panose="02020603050405020304" pitchFamily="18" charset="0"/>
              </a:rPr>
              <a:t>     Thu </a:t>
            </a:r>
            <a:r>
              <a:rPr lang="en-US" sz="2400" dirty="0" err="1">
                <a:solidFill>
                  <a:srgbClr val="0070C0"/>
                </a:solidFill>
                <a:latin typeface="Times New Roman" panose="02020603050405020304" pitchFamily="18" charset="0"/>
                <a:cs typeface="Times New Roman" panose="02020603050405020304" pitchFamily="18" charset="0"/>
              </a:rPr>
              <a:t>đặt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tay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lên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vai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Đông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thủ</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thỉ</a:t>
            </a:r>
            <a:r>
              <a:rPr lang="en-US" sz="2400" dirty="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srgbClr val="0070C0"/>
                </a:solidFill>
                <a:latin typeface="Times New Roman" panose="02020603050405020304" pitchFamily="18" charset="0"/>
                <a:cs typeface="Times New Roman" panose="02020603050405020304" pitchFamily="18" charset="0"/>
              </a:rPr>
              <a:t>     - </a:t>
            </a:r>
            <a:r>
              <a:rPr lang="en-US" sz="2400" dirty="0" err="1">
                <a:solidFill>
                  <a:srgbClr val="0070C0"/>
                </a:solidFill>
                <a:latin typeface="Times New Roman" panose="02020603050405020304" pitchFamily="18" charset="0"/>
                <a:cs typeface="Times New Roman" panose="02020603050405020304" pitchFamily="18" charset="0"/>
              </a:rPr>
              <a:t>Có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em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mới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bập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bùng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bếp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lửa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sàn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mọi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người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mới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giấc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ngủ</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ấm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trong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chăn</a:t>
            </a:r>
            <a:r>
              <a:rPr lang="en-US" sz="2400" dirty="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Bốn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trò</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nói</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tươi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tốt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ngọt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thơm</a:t>
            </a:r>
            <a:r>
              <a:rPr lang="en-US" sz="2400" dirty="0">
                <a:solidFill>
                  <a:prstClr val="black"/>
                </a:solidFill>
                <a:latin typeface="Times New Roman" panose="02020603050405020304" pitchFamily="18" charset="0"/>
                <a:cs typeface="Times New Roman" panose="02020603050405020304" pitchFamily="18" charset="0"/>
              </a:rPr>
              <a:t>. Thu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nhớ</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ngày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trường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cháu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cháu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ấp</a:t>
            </a:r>
            <a:r>
              <a:rPr lang="en-US" sz="2400" dirty="0">
                <a:solidFill>
                  <a:prstClr val="black"/>
                </a:solidFill>
                <a:latin typeface="Times New Roman" panose="02020603050405020304" pitchFamily="18" charset="0"/>
                <a:cs typeface="Times New Roman" panose="02020603050405020304" pitchFamily="18" charset="0"/>
              </a:rPr>
              <a:t> ủ </a:t>
            </a:r>
            <a:r>
              <a:rPr lang="en-US" sz="2400" dirty="0" err="1">
                <a:solidFill>
                  <a:prstClr val="black"/>
                </a:solidFill>
                <a:latin typeface="Times New Roman" panose="02020603050405020304" pitchFamily="18" charset="0"/>
                <a:cs typeface="Times New Roman" panose="02020603050405020304" pitchFamily="18" charset="0"/>
              </a:rPr>
              <a:t>mầm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chồi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cháu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ích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168865" y="0"/>
            <a:ext cx="487163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CHUYỆN BỐN MÙA</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0"/>
          <p:cNvSpPr txBox="1">
            <a:spLocks noChangeArrowheads="1"/>
          </p:cNvSpPr>
          <p:nvPr/>
        </p:nvSpPr>
        <p:spPr bwMode="auto">
          <a:xfrm>
            <a:off x="1422762" y="1417782"/>
            <a:ext cx="55745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latin typeface="Times New Roman" panose="02020603050405020304" pitchFamily="18" charset="0"/>
                <a:cs typeface="Times New Roman" panose="02020603050405020304" pitchFamily="18" charset="0"/>
              </a:rPr>
              <a:t>LUYỆN ĐỌC TỪ NGỮ KHÓ</a:t>
            </a:r>
            <a:endParaRPr lang="en-US" altLang="en-US" b="1" dirty="0">
              <a:latin typeface="Times New Roman" panose="02020603050405020304" pitchFamily="18" charset="0"/>
              <a:cs typeface="Times New Roman" panose="02020603050405020304" pitchFamily="18" charset="0"/>
            </a:endParaRPr>
          </a:p>
        </p:txBody>
      </p:sp>
      <p:sp>
        <p:nvSpPr>
          <p:cNvPr id="5" name="Text Box 57"/>
          <p:cNvSpPr txBox="1">
            <a:spLocks noChangeArrowheads="1"/>
          </p:cNvSpPr>
          <p:nvPr/>
        </p:nvSpPr>
        <p:spPr bwMode="auto">
          <a:xfrm>
            <a:off x="1013186" y="2721114"/>
            <a:ext cx="104676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4400"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bập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bùng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bếp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lửa</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đâm</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chồi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nảy</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lộc</a:t>
            </a:r>
            <a:r>
              <a:rPr lang="en-US" dirty="0">
                <a:solidFill>
                  <a:srgbClr val="0070C0"/>
                </a:solidFill>
                <a:latin typeface="Times New Roman" panose="02020603050405020304" pitchFamily="18" charset="0"/>
                <a:cs typeface="Times New Roman" panose="02020603050405020304" pitchFamily="18" charset="0"/>
              </a:rPr>
              <a:t>, sung </a:t>
            </a:r>
            <a:r>
              <a:rPr lang="en-US" dirty="0" err="1">
                <a:solidFill>
                  <a:srgbClr val="0070C0"/>
                </a:solidFill>
                <a:latin typeface="Times New Roman" panose="02020603050405020304" pitchFamily="18" charset="0"/>
                <a:cs typeface="Times New Roman" panose="02020603050405020304" pitchFamily="18" charset="0"/>
              </a:rPr>
              <a:t>sướng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về</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có</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ích</a:t>
            </a:r>
            <a:r>
              <a:rPr lang="en-US" dirty="0">
                <a:solidFill>
                  <a:srgbClr val="0070C0"/>
                </a:solidFill>
                <a:latin typeface="Times New Roman" panose="02020603050405020304" pitchFamily="18" charset="0"/>
                <a:cs typeface="Times New Roman" panose="02020603050405020304" pitchFamily="18" charset="0"/>
              </a:rPr>
              <a:t>.</a:t>
            </a:r>
            <a:endParaRPr lang="en-US"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0"/>
          <p:cNvSpPr txBox="1">
            <a:spLocks noChangeArrowheads="1"/>
          </p:cNvSpPr>
          <p:nvPr/>
        </p:nvSpPr>
        <p:spPr bwMode="auto">
          <a:xfrm>
            <a:off x="923924" y="930100"/>
            <a:ext cx="67294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dirty="0">
                <a:latin typeface="Times New Roman" panose="02020603050405020304" pitchFamily="18" charset="0"/>
                <a:cs typeface="Times New Roman" panose="02020603050405020304" pitchFamily="18" charset="0"/>
              </a:rPr>
              <a:t>- LUYỆN ĐỌC LỜI NHÂN VẬT</a:t>
            </a:r>
            <a:endParaRPr lang="en-US" altLang="en-US" sz="3600" b="1" dirty="0">
              <a:latin typeface="Times New Roman" panose="02020603050405020304" pitchFamily="18" charset="0"/>
              <a:cs typeface="Times New Roman" panose="02020603050405020304" pitchFamily="18" charset="0"/>
            </a:endParaRPr>
          </a:p>
        </p:txBody>
      </p:sp>
      <p:sp>
        <p:nvSpPr>
          <p:cNvPr id="20" name="Rectangle 19"/>
          <p:cNvSpPr/>
          <p:nvPr/>
        </p:nvSpPr>
        <p:spPr>
          <a:xfrm>
            <a:off x="835324" y="1862910"/>
            <a:ext cx="10754407" cy="1323439"/>
          </a:xfrm>
          <a:prstGeom prst="rect">
            <a:avLst/>
          </a:prstGeom>
        </p:spPr>
        <p:txBody>
          <a:bodyPr wrap="square">
            <a:spAutoFit/>
          </a:bodyPr>
          <a:lstStyle/>
          <a:p>
            <a:pPr lvl="0" algn="just"/>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vườn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ngọt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hè</a:t>
            </a:r>
            <a:r>
              <a:rPr lang="en-US"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22" name="Text Box 50"/>
          <p:cNvSpPr txBox="1">
            <a:spLocks noChangeArrowheads="1"/>
          </p:cNvSpPr>
          <p:nvPr/>
        </p:nvSpPr>
        <p:spPr bwMode="auto">
          <a:xfrm>
            <a:off x="1000124" y="3487519"/>
            <a:ext cx="43268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dirty="0">
                <a:latin typeface="Times New Roman" panose="02020603050405020304" pitchFamily="18" charset="0"/>
                <a:cs typeface="Times New Roman" panose="02020603050405020304" pitchFamily="18" charset="0"/>
              </a:rPr>
              <a:t>- LUYỆN ĐỌC CÂU</a:t>
            </a:r>
            <a:endParaRPr lang="en-US" altLang="en-US" sz="3600" b="1" dirty="0">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flipH="1">
            <a:off x="5981700" y="1977154"/>
            <a:ext cx="114300" cy="4368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458898" y="1977154"/>
            <a:ext cx="114300" cy="4368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743773" y="2591572"/>
            <a:ext cx="114300" cy="4368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582598" y="2591572"/>
            <a:ext cx="114300" cy="4368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8668896" y="2609990"/>
            <a:ext cx="114300" cy="4368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77485" y="4624196"/>
            <a:ext cx="10754406" cy="1323439"/>
          </a:xfrm>
          <a:prstGeom prst="rect">
            <a:avLst/>
          </a:prstGeom>
          <a:noFill/>
        </p:spPr>
        <p:txBody>
          <a:bodyPr wrap="square">
            <a:spAutoFit/>
          </a:bodyPr>
          <a:lstStyle/>
          <a:p>
            <a:r>
              <a:rPr lang="en-US" sz="4000" dirty="0" err="1">
                <a:solidFill>
                  <a:prstClr val="black"/>
                </a:solidFill>
                <a:latin typeface="Times New Roman" panose="02020603050405020304" pitchFamily="18" charset="0"/>
                <a:cs typeface="Times New Roman" panose="02020603050405020304" pitchFamily="18" charset="0"/>
              </a:rPr>
              <a:t>Còn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cháu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cháu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ấp</a:t>
            </a:r>
            <a:r>
              <a:rPr lang="en-US" sz="4000" dirty="0">
                <a:solidFill>
                  <a:prstClr val="black"/>
                </a:solidFill>
                <a:latin typeface="Times New Roman" panose="02020603050405020304" pitchFamily="18" charset="0"/>
                <a:cs typeface="Times New Roman" panose="02020603050405020304" pitchFamily="18" charset="0"/>
              </a:rPr>
              <a:t> ủ </a:t>
            </a:r>
            <a:r>
              <a:rPr lang="en-US" sz="4000" dirty="0" err="1">
                <a:solidFill>
                  <a:prstClr val="black"/>
                </a:solidFill>
                <a:latin typeface="Times New Roman" panose="02020603050405020304" pitchFamily="18" charset="0"/>
                <a:cs typeface="Times New Roman" panose="02020603050405020304" pitchFamily="18" charset="0"/>
              </a:rPr>
              <a:t>mầm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sống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để</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xuân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về</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cây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cối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đâm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chồi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nảy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lộc</a:t>
            </a:r>
            <a:r>
              <a:rPr lang="en-US" sz="4000" dirty="0">
                <a:solidFill>
                  <a:prstClr val="black"/>
                </a:solidFill>
                <a:latin typeface="Times New Roman" panose="02020603050405020304" pitchFamily="18" charset="0"/>
                <a:cs typeface="Times New Roman" panose="02020603050405020304" pitchFamily="18" charset="0"/>
              </a:rPr>
              <a:t>. </a:t>
            </a:r>
            <a:endParaRPr lang="en-US" sz="4000" dirty="0"/>
          </a:p>
        </p:txBody>
      </p:sp>
      <p:cxnSp>
        <p:nvCxnSpPr>
          <p:cNvPr id="29" name="Straight Connector 28"/>
          <p:cNvCxnSpPr/>
          <p:nvPr/>
        </p:nvCxnSpPr>
        <p:spPr>
          <a:xfrm flipH="1">
            <a:off x="4187190" y="4754644"/>
            <a:ext cx="114300" cy="4368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0210800" y="4755675"/>
            <a:ext cx="114300" cy="4368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495550" y="5372895"/>
            <a:ext cx="114300" cy="4368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096000" y="5372895"/>
            <a:ext cx="114300" cy="4368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7764780" y="5363527"/>
            <a:ext cx="114300" cy="4368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848600" y="5374957"/>
            <a:ext cx="114300" cy="4368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down)">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down)">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22" presetClass="entr" presetSubtype="4"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7192</Words>
  <Application>WPS Presentation</Application>
  <PresentationFormat>Widescreen</PresentationFormat>
  <Paragraphs>207</Paragraphs>
  <Slides>27</Slides>
  <Notes>0</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27</vt:i4>
      </vt:variant>
    </vt:vector>
  </HeadingPairs>
  <TitlesOfParts>
    <vt:vector size="40" baseType="lpstr">
      <vt:lpstr>Arial</vt:lpstr>
      <vt:lpstr>SimSun</vt:lpstr>
      <vt:lpstr>Wingdings</vt:lpstr>
      <vt:lpstr>Times New Roman</vt:lpstr>
      <vt:lpstr>Calibri</vt:lpstr>
      <vt:lpstr>Microsoft YaHei</vt:lpstr>
      <vt:lpstr>Arial Unicode MS</vt:lpstr>
      <vt:lpstr>Calibri Light</vt:lpstr>
      <vt:lpstr>Chivo Light</vt:lpstr>
      <vt:lpstr>Segoe Print</vt:lpstr>
      <vt:lpstr>Arial-Rounded</vt:lpstr>
      <vt:lpstr>Segoe UI Symbol</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NHÍM NÂU KẾT BẠN Trong khu rừng nọ, có chú nhím nâu hiền lành, nhút nhát. Một buổi sáng, chú đang kiếm quả cây thì thấy nhím trắng chạy tới. Nhím trắng vồn vã: “Chào bạn! Rất vui được gặp bạn!”. Nhím nâu lúng túng, nói lí nhí: “ Chào bạn!”, rồi nấp vào bụi cây. Chú cuộn tròn người lại mà vẫn sợ hãi. Mùa đông đến, nhím nâu đi tìm nơi để trú ngụ. Bất chợt, mưa kéo đến. Nhím nâu vội bước vào cái hang nhỏ. Thì ra là nhà nhím trắng. Nhím nâu run run: “ Xin lỗi, tôi không biết đây là nhà của bạn.”. Nhím trắng tươi cười: “ Đừng ngại! Gặp lại bạn, tôi rất vui.</dc:title>
  <dc:creator>Admin</dc:creator>
  <cp:lastModifiedBy>Hằng Nguyễn</cp:lastModifiedBy>
  <cp:revision>71</cp:revision>
  <dcterms:created xsi:type="dcterms:W3CDTF">2021-05-10T11:43:00Z</dcterms:created>
  <dcterms:modified xsi:type="dcterms:W3CDTF">2025-02-05T11:37:53Z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7EC0245EE4F94FE0828E8071DD813C8E_13</vt:lpwstr>
  </property>
  <property fmtid="{D5CDD505-2E9C-101B-9397-08002B2CF9AE}" pid="3" name="KSOProductBuildVer">
    <vt:lpwstr>1033-12.2.0.19805</vt:lpwstr>
  </property>
</Properties>
</file>