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0.svg" ContentType="image/svg+xml"/>
  <Override PartName="/ppt/media/image32.svg" ContentType="image/svg+xml"/>
  <Override PartName="/ppt/media/image3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86" r:id="rId3"/>
    <p:sldId id="257" r:id="rId4"/>
    <p:sldId id="258" r:id="rId6"/>
    <p:sldId id="259" r:id="rId7"/>
    <p:sldId id="260" r:id="rId8"/>
    <p:sldId id="263" r:id="rId9"/>
    <p:sldId id="264" r:id="rId10"/>
    <p:sldId id="547" r:id="rId11"/>
    <p:sldId id="552" r:id="rId12"/>
    <p:sldId id="551" r:id="rId13"/>
    <p:sldId id="548" r:id="rId14"/>
    <p:sldId id="550" r:id="rId15"/>
    <p:sldId id="29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gải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hdphoto" Target="../media/image38.wdp"/><Relationship Id="rId8" Type="http://schemas.openxmlformats.org/officeDocument/2006/relationships/image" Target="../media/image37.png"/><Relationship Id="rId7" Type="http://schemas.microsoft.com/office/2007/relationships/hdphoto" Target="../media/image36.wdp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2" Type="http://schemas.openxmlformats.org/officeDocument/2006/relationships/slideLayout" Target="../slideLayouts/slideLayout2.xml"/><Relationship Id="rId11" Type="http://schemas.microsoft.com/office/2007/relationships/hdphoto" Target="../media/image40.wdp"/><Relationship Id="rId10" Type="http://schemas.openxmlformats.org/officeDocument/2006/relationships/image" Target="../media/image39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microsoft.com/office/2007/relationships/hdphoto" Target="../media/image48.wdp"/><Relationship Id="rId7" Type="http://schemas.openxmlformats.org/officeDocument/2006/relationships/image" Target="../media/image47.png"/><Relationship Id="rId6" Type="http://schemas.microsoft.com/office/2007/relationships/hdphoto" Target="../media/image46.wdp"/><Relationship Id="rId5" Type="http://schemas.openxmlformats.org/officeDocument/2006/relationships/image" Target="../media/image45.png"/><Relationship Id="rId4" Type="http://schemas.microsoft.com/office/2007/relationships/hdphoto" Target="../media/image44.wdp"/><Relationship Id="rId3" Type="http://schemas.openxmlformats.org/officeDocument/2006/relationships/image" Target="../media/image43.png"/><Relationship Id="rId2" Type="http://schemas.microsoft.com/office/2007/relationships/hdphoto" Target="../media/image42.wdp"/><Relationship Id="rId13" Type="http://schemas.openxmlformats.org/officeDocument/2006/relationships/slideLayout" Target="../slideLayouts/slideLayout2.xml"/><Relationship Id="rId12" Type="http://schemas.microsoft.com/office/2007/relationships/hdphoto" Target="../media/image52.wdp"/><Relationship Id="rId11" Type="http://schemas.openxmlformats.org/officeDocument/2006/relationships/image" Target="../media/image51.png"/><Relationship Id="rId10" Type="http://schemas.microsoft.com/office/2007/relationships/hdphoto" Target="../media/image50.wdp"/><Relationship Id="rId1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slide" Target="slide8.xml"/><Relationship Id="rId7" Type="http://schemas.microsoft.com/office/2007/relationships/hdphoto" Target="../media/image9.wdp"/><Relationship Id="rId6" Type="http://schemas.openxmlformats.org/officeDocument/2006/relationships/image" Target="../media/image8.png"/><Relationship Id="rId5" Type="http://schemas.microsoft.com/office/2007/relationships/hdphoto" Target="../media/image7.wdp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1" Type="http://schemas.openxmlformats.org/officeDocument/2006/relationships/notesSlide" Target="../notesSlides/notesSlide1.xml"/><Relationship Id="rId20" Type="http://schemas.openxmlformats.org/officeDocument/2006/relationships/slideLayout" Target="../slideLayouts/slideLayout2.xml"/><Relationship Id="rId2" Type="http://schemas.openxmlformats.org/officeDocument/2006/relationships/slide" Target="slide3.xml"/><Relationship Id="rId19" Type="http://schemas.microsoft.com/office/2007/relationships/hdphoto" Target="../media/image18.wdp"/><Relationship Id="rId18" Type="http://schemas.openxmlformats.org/officeDocument/2006/relationships/image" Target="../media/image17.png"/><Relationship Id="rId17" Type="http://schemas.openxmlformats.org/officeDocument/2006/relationships/image" Target="../media/image16.png"/><Relationship Id="rId16" Type="http://schemas.microsoft.com/office/2007/relationships/media" Target="../media/media1.mp3"/><Relationship Id="rId15" Type="http://schemas.openxmlformats.org/officeDocument/2006/relationships/audio" Target="../media/media1.mp3"/><Relationship Id="rId14" Type="http://schemas.microsoft.com/office/2007/relationships/hdphoto" Target="../media/image15.wdp"/><Relationship Id="rId13" Type="http://schemas.openxmlformats.org/officeDocument/2006/relationships/image" Target="../media/image14.png"/><Relationship Id="rId12" Type="http://schemas.microsoft.com/office/2007/relationships/hdphoto" Target="../media/image13.wdp"/><Relationship Id="rId11" Type="http://schemas.openxmlformats.org/officeDocument/2006/relationships/image" Target="../media/image12.png"/><Relationship Id="rId10" Type="http://schemas.microsoft.com/office/2007/relationships/hdphoto" Target="../media/image11.wdp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hdphoto" Target="../media/image13.wdp"/><Relationship Id="rId8" Type="http://schemas.openxmlformats.org/officeDocument/2006/relationships/image" Target="../media/image12.png"/><Relationship Id="rId7" Type="http://schemas.openxmlformats.org/officeDocument/2006/relationships/slide" Target="slide5.xml"/><Relationship Id="rId6" Type="http://schemas.microsoft.com/office/2007/relationships/hdphoto" Target="../media/image9.wdp"/><Relationship Id="rId5" Type="http://schemas.openxmlformats.org/officeDocument/2006/relationships/image" Target="../media/image8.png"/><Relationship Id="rId4" Type="http://schemas.microsoft.com/office/2007/relationships/hdphoto" Target="../media/image21.wdp"/><Relationship Id="rId3" Type="http://schemas.openxmlformats.org/officeDocument/2006/relationships/image" Target="../media/image20.png"/><Relationship Id="rId2" Type="http://schemas.openxmlformats.org/officeDocument/2006/relationships/slide" Target="slide6.xml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2.xml"/><Relationship Id="rId15" Type="http://schemas.microsoft.com/office/2007/relationships/hdphoto" Target="../media/image18.wdp"/><Relationship Id="rId14" Type="http://schemas.openxmlformats.org/officeDocument/2006/relationships/image" Target="../media/image17.png"/><Relationship Id="rId13" Type="http://schemas.openxmlformats.org/officeDocument/2006/relationships/image" Target="../media/image24.GIF"/><Relationship Id="rId12" Type="http://schemas.microsoft.com/office/2007/relationships/hdphoto" Target="../media/image23.wdp"/><Relationship Id="rId11" Type="http://schemas.openxmlformats.org/officeDocument/2006/relationships/image" Target="../media/image22.png"/><Relationship Id="rId10" Type="http://schemas.openxmlformats.org/officeDocument/2006/relationships/slide" Target="slide4.xml"/><Relationship Id="rId1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hdphoto" Target="../media/image18.wdp"/><Relationship Id="rId5" Type="http://schemas.openxmlformats.org/officeDocument/2006/relationships/image" Target="../media/image17.png"/><Relationship Id="rId4" Type="http://schemas.openxmlformats.org/officeDocument/2006/relationships/slide" Target="slide3.xml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hdphoto" Target="../media/image18.wdp"/><Relationship Id="rId5" Type="http://schemas.openxmlformats.org/officeDocument/2006/relationships/image" Target="../media/image17.png"/><Relationship Id="rId4" Type="http://schemas.openxmlformats.org/officeDocument/2006/relationships/slide" Target="slide3.xml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6189"/>
          </a:xfrm>
        </p:spPr>
      </p:pic>
      <p:sp>
        <p:nvSpPr>
          <p:cNvPr id="5" name="TextBox 4"/>
          <p:cNvSpPr txBox="1"/>
          <p:nvPr/>
        </p:nvSpPr>
        <p:spPr>
          <a:xfrm>
            <a:off x="1674829" y="2219498"/>
            <a:ext cx="88423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66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6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66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6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66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6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66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6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endParaRPr lang="en-US" altLang="zh-CN" sz="66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ea typeface="字魂17号-萌趣果冻体"/>
              <a:cs typeface="+mj-lt"/>
              <a:sym typeface="+mn-ea"/>
            </a:endParaRPr>
          </a:p>
          <a:p>
            <a:pPr lvl="1" algn="ctr" defTabSz="457200" fontAlgn="base">
              <a:defRPr/>
            </a:pPr>
            <a:r>
              <a:rPr lang="en-US" altLang="zh-CN" sz="66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6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66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6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66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6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66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Toán</a:t>
            </a:r>
            <a:endParaRPr lang="en-US" altLang="zh-CN" sz="66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ea typeface="字魂17号-萌趣果冻体"/>
              <a:cs typeface="+mj-lt"/>
              <a:sym typeface="+mn-ea"/>
            </a:endParaRPr>
          </a:p>
          <a:p>
            <a:endParaRPr lang="en-US" sz="6600" dirty="0"/>
          </a:p>
          <a:p>
            <a:endParaRPr lang="en-US" sz="6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2" y="0"/>
            <a:ext cx="2326136" cy="9722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2021" y="989076"/>
            <a:ext cx="106103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xăng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của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ô </a:t>
            </a:r>
            <a:r>
              <a:rPr lang="en-US" sz="4000" b="1" dirty="0" err="1">
                <a:solidFill>
                  <a:srgbClr val="002060"/>
                </a:solidFill>
              </a:rPr>
              <a:t>tô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có</a:t>
            </a:r>
            <a:r>
              <a:rPr lang="en-US" sz="4000" b="1" dirty="0">
                <a:solidFill>
                  <a:srgbClr val="002060"/>
                </a:solidFill>
              </a:rPr>
              <a:t> 42 </a:t>
            </a:r>
            <a:r>
              <a:rPr lang="en-US" sz="4000" b="1" dirty="0">
                <a:solidFill>
                  <a:srgbClr val="002060"/>
                </a:solidFill>
                <a:latin typeface="HP001 5 hàng" panose="020B0603050302020204" pitchFamily="34" charset="0"/>
              </a:rPr>
              <a:t>l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xăng</a:t>
            </a:r>
            <a:r>
              <a:rPr lang="en-US" sz="4000" b="1" dirty="0">
                <a:solidFill>
                  <a:srgbClr val="002060"/>
                </a:solidFill>
              </a:rPr>
              <a:t>. Ô </a:t>
            </a:r>
            <a:r>
              <a:rPr lang="en-US" sz="4000" b="1" dirty="0" err="1">
                <a:solidFill>
                  <a:srgbClr val="002060"/>
                </a:solidFill>
              </a:rPr>
              <a:t>tô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đã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quãng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đường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hết</a:t>
            </a:r>
            <a:r>
              <a:rPr lang="en-US" sz="4000" b="1" dirty="0">
                <a:solidFill>
                  <a:srgbClr val="002060"/>
                </a:solidFill>
              </a:rPr>
              <a:t> 15</a:t>
            </a:r>
            <a:r>
              <a:rPr lang="en-US" sz="4000" b="1" dirty="0">
                <a:solidFill>
                  <a:srgbClr val="002060"/>
                </a:solidFill>
                <a:latin typeface="HP001 5 hàng" panose="020B0603050302020204" pitchFamily="34" charset="0"/>
              </a:rPr>
              <a:t> l</a:t>
            </a:r>
            <a:r>
              <a:rPr lang="en-US" sz="4000" b="1" dirty="0">
                <a:solidFill>
                  <a:srgbClr val="002060"/>
                </a:solidFill>
              </a:rPr>
              <a:t>  </a:t>
            </a:r>
            <a:r>
              <a:rPr lang="en-US" sz="4000" b="1" dirty="0" err="1">
                <a:solidFill>
                  <a:srgbClr val="002060"/>
                </a:solidFill>
              </a:rPr>
              <a:t>xăng</a:t>
            </a:r>
            <a:r>
              <a:rPr lang="en-US" sz="4000" b="1" dirty="0">
                <a:solidFill>
                  <a:srgbClr val="002060"/>
                </a:solidFill>
              </a:rPr>
              <a:t>. </a:t>
            </a:r>
            <a:r>
              <a:rPr lang="en-US" sz="4000" b="1" dirty="0" err="1">
                <a:solidFill>
                  <a:srgbClr val="002060"/>
                </a:solidFill>
              </a:rPr>
              <a:t>Hỏi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xăng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của</a:t>
            </a:r>
            <a:r>
              <a:rPr lang="en-US" sz="4000" b="1" dirty="0">
                <a:solidFill>
                  <a:srgbClr val="002060"/>
                </a:solidFill>
              </a:rPr>
              <a:t> ô </a:t>
            </a:r>
            <a:r>
              <a:rPr lang="en-US" sz="4000" b="1" dirty="0" err="1">
                <a:solidFill>
                  <a:srgbClr val="002060"/>
                </a:solidFill>
              </a:rPr>
              <a:t>tô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còn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lại</a:t>
            </a:r>
            <a:r>
              <a:rPr lang="en-US" sz="4000" b="1" dirty="0">
                <a:solidFill>
                  <a:srgbClr val="002060"/>
                </a:solidFill>
              </a:rPr>
              <a:t> bao </a:t>
            </a:r>
            <a:r>
              <a:rPr lang="en-US" sz="4000" b="1" dirty="0" err="1">
                <a:solidFill>
                  <a:srgbClr val="002060"/>
                </a:solidFill>
              </a:rPr>
              <a:t>nhiêu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lít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xăng</a:t>
            </a:r>
            <a:r>
              <a:rPr lang="en-US" sz="4000" b="1" dirty="0">
                <a:solidFill>
                  <a:srgbClr val="002060"/>
                </a:solidFill>
              </a:rPr>
              <a:t>? 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779958" y="989076"/>
            <a:ext cx="590923" cy="594553"/>
          </a:xfrm>
          <a:prstGeom prst="ellipse">
            <a:avLst/>
          </a:prstGeom>
          <a:solidFill>
            <a:srgbClr val="0099CC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2</a:t>
            </a:r>
            <a:endParaRPr lang="vi-VN" sz="4000" b="1" dirty="0">
              <a:solidFill>
                <a:schemeClr val="bg1"/>
              </a:solidFill>
            </a:endParaRPr>
          </a:p>
        </p:txBody>
      </p:sp>
      <p:pic>
        <p:nvPicPr>
          <p:cNvPr id="45" name="Graphic 44" descr="Illustration of a blue bag of school supplies character 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952" y="5139565"/>
            <a:ext cx="2326136" cy="1600699"/>
          </a:xfrm>
          <a:prstGeom prst="rect">
            <a:avLst/>
          </a:prstGeom>
        </p:spPr>
      </p:pic>
      <p:pic>
        <p:nvPicPr>
          <p:cNvPr id="46" name="Graphic 45" descr="Illustration of a pencil character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077964">
            <a:off x="10930271" y="5276828"/>
            <a:ext cx="1155789" cy="1488602"/>
          </a:xfrm>
          <a:prstGeom prst="rect">
            <a:avLst/>
          </a:prstGeom>
        </p:spPr>
      </p:pic>
      <p:pic>
        <p:nvPicPr>
          <p:cNvPr id="18" name="Graphic 17" descr="Illustration of a ruler character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94738" flipH="1">
            <a:off x="10192842" y="302202"/>
            <a:ext cx="1863288" cy="6752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30400" y="3429000"/>
            <a:ext cx="9265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/>
              <a:t>Bài</a:t>
            </a:r>
            <a:r>
              <a:rPr lang="en-US" sz="4000" b="1" u="sng" dirty="0"/>
              <a:t> </a:t>
            </a:r>
            <a:r>
              <a:rPr lang="en-US" sz="4000" b="1" u="sng" dirty="0" err="1"/>
              <a:t>giải</a:t>
            </a:r>
            <a:endParaRPr lang="en-US" sz="4000" b="1" u="sng" dirty="0"/>
          </a:p>
          <a:p>
            <a:pPr algn="ctr"/>
            <a:r>
              <a:rPr lang="en-US" sz="4000" dirty="0" err="1"/>
              <a:t>Bình</a:t>
            </a:r>
            <a:r>
              <a:rPr lang="en-US" sz="4000" dirty="0"/>
              <a:t> </a:t>
            </a:r>
            <a:r>
              <a:rPr lang="en-US" sz="4000" dirty="0" err="1"/>
              <a:t>xăng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ô </a:t>
            </a:r>
            <a:r>
              <a:rPr lang="en-US" sz="4000" dirty="0" err="1"/>
              <a:t>tô</a:t>
            </a:r>
            <a:r>
              <a:rPr lang="en-US" sz="4000" dirty="0"/>
              <a:t> </a:t>
            </a:r>
            <a:r>
              <a:rPr lang="en-US" sz="4000" dirty="0" err="1"/>
              <a:t>còn</a:t>
            </a:r>
            <a:r>
              <a:rPr lang="en-US" sz="4000" dirty="0"/>
              <a:t> </a:t>
            </a:r>
            <a:r>
              <a:rPr lang="en-US" sz="4000" dirty="0" err="1"/>
              <a:t>lại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lít</a:t>
            </a:r>
            <a:r>
              <a:rPr lang="en-US" sz="4000" dirty="0"/>
              <a:t> </a:t>
            </a:r>
            <a:r>
              <a:rPr lang="en-US" sz="4000" dirty="0" err="1"/>
              <a:t>xăng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:</a:t>
            </a:r>
            <a:endParaRPr lang="en-US" sz="4000" dirty="0"/>
          </a:p>
          <a:p>
            <a:pPr algn="ctr"/>
            <a:r>
              <a:rPr lang="en-US" sz="4000" dirty="0"/>
              <a:t>42 – 15 = 27 (l)</a:t>
            </a:r>
            <a:endParaRPr lang="en-US" sz="4000" dirty="0"/>
          </a:p>
          <a:p>
            <a:pPr algn="ctr"/>
            <a:r>
              <a:rPr lang="en-US" sz="4000" u="sng" dirty="0" err="1"/>
              <a:t>Đáp</a:t>
            </a:r>
            <a:r>
              <a:rPr lang="en-US" sz="4000" u="sng" dirty="0"/>
              <a:t> </a:t>
            </a:r>
            <a:r>
              <a:rPr lang="en-US" sz="4000" u="sng" dirty="0" err="1"/>
              <a:t>số</a:t>
            </a:r>
            <a:r>
              <a:rPr lang="en-US" sz="4000" dirty="0"/>
              <a:t>: 27 </a:t>
            </a:r>
            <a:r>
              <a:rPr lang="en-US" sz="4000" dirty="0" err="1"/>
              <a:t>lít</a:t>
            </a:r>
            <a:endParaRPr lang="vi-VN" sz="4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451600" y="1583629"/>
            <a:ext cx="246888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280769" y="1591127"/>
            <a:ext cx="105779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393809" y="2190567"/>
            <a:ext cx="289675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209409" y="2903755"/>
            <a:ext cx="134227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877169" y="2903755"/>
            <a:ext cx="1535311" cy="2431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/>
          <p:cNvSpPr/>
          <p:nvPr/>
        </p:nvSpPr>
        <p:spPr>
          <a:xfrm>
            <a:off x="7530339" y="3262472"/>
            <a:ext cx="964095" cy="675861"/>
          </a:xfrm>
          <a:prstGeom prst="roundRect">
            <a:avLst/>
          </a:prstGeom>
          <a:solidFill>
            <a:schemeClr val="accent6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37</a:t>
            </a:r>
            <a:endParaRPr lang="vi-VN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A picture containing tex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2" y="0"/>
            <a:ext cx="2326136" cy="972280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779958" y="989076"/>
            <a:ext cx="590923" cy="594553"/>
          </a:xfrm>
          <a:prstGeom prst="ellipse">
            <a:avLst/>
          </a:prstGeom>
          <a:solidFill>
            <a:srgbClr val="0099CC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3</a:t>
            </a:r>
            <a:endParaRPr lang="vi-VN" sz="4000" b="1" dirty="0">
              <a:solidFill>
                <a:schemeClr val="bg1"/>
              </a:solidFill>
            </a:endParaRPr>
          </a:p>
        </p:txBody>
      </p:sp>
      <p:pic>
        <p:nvPicPr>
          <p:cNvPr id="46" name="Graphic 45" descr="Illustration of a pencil character 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77964">
            <a:off x="11122145" y="5559308"/>
            <a:ext cx="916266" cy="1180107"/>
          </a:xfrm>
          <a:prstGeom prst="rect">
            <a:avLst/>
          </a:prstGeom>
        </p:spPr>
      </p:pic>
      <p:pic>
        <p:nvPicPr>
          <p:cNvPr id="18" name="Graphic 17" descr="Illustration of a ruler character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94738" flipH="1">
            <a:off x="10203867" y="344740"/>
            <a:ext cx="1863288" cy="675238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22" b="93660" l="5532" r="94894">
                        <a14:foregroundMark x1="51489" y1="14121" x2="51489" y2="14121"/>
                        <a14:foregroundMark x1="64255" y1="15274" x2="64255" y2="15274"/>
                        <a14:foregroundMark x1="48936" y1="14409" x2="48936" y2="14409"/>
                        <a14:foregroundMark x1="33191" y1="16427" x2="45106" y2="16138"/>
                        <a14:foregroundMark x1="27234" y1="12968" x2="57447" y2="17579"/>
                        <a14:foregroundMark x1="51064" y1="14121" x2="51064" y2="14121"/>
                        <a14:foregroundMark x1="57447" y1="13256" x2="50638" y2="12968"/>
                        <a14:foregroundMark x1="11915" y1="58501" x2="11915" y2="58501"/>
                        <a14:foregroundMark x1="69787" y1="91354" x2="69787" y2="91354"/>
                        <a14:foregroundMark x1="25532" y1="93084" x2="25532" y2="93084"/>
                        <a14:foregroundMark x1="73617" y1="93948" x2="73617" y2="93948"/>
                        <a14:foregroundMark x1="67660" y1="93948" x2="67660" y2="93948"/>
                        <a14:foregroundMark x1="5957" y1="36023" x2="5957" y2="36023"/>
                        <a14:foregroundMark x1="87234" y1="67435" x2="87234" y2="67435"/>
                        <a14:foregroundMark x1="94894" y1="69741" x2="94894" y2="69741"/>
                        <a14:foregroundMark x1="39149" y1="14121" x2="39149" y2="14121"/>
                        <a14:foregroundMark x1="40851" y1="12104" x2="40851" y2="12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6" y="1286352"/>
            <a:ext cx="2101704" cy="2849468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13" b="92611" l="7018" r="96784">
                        <a14:foregroundMark x1="45322" y1="20197" x2="45322" y2="20197"/>
                        <a14:foregroundMark x1="58480" y1="19951" x2="58480" y2="19951"/>
                        <a14:foregroundMark x1="90643" y1="26601" x2="90643" y2="26601"/>
                        <a14:foregroundMark x1="96784" y1="24877" x2="96784" y2="24877"/>
                        <a14:foregroundMark x1="7018" y1="55419" x2="7018" y2="55419"/>
                        <a14:foregroundMark x1="27778" y1="92857" x2="27778" y2="92857"/>
                        <a14:foregroundMark x1="54386" y1="17734" x2="54386" y2="17734"/>
                        <a14:foregroundMark x1="55556" y1="22660" x2="61988" y2="16749"/>
                        <a14:foregroundMark x1="52339" y1="15025" x2="62865" y2="20936"/>
                        <a14:foregroundMark x1="40643" y1="17980" x2="54386" y2="22167"/>
                        <a14:foregroundMark x1="49708" y1="9113" x2="49708" y2="9113"/>
                        <a14:foregroundMark x1="43860" y1="16010" x2="43860" y2="16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87" y="1405859"/>
            <a:ext cx="2756013" cy="3271758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27" b="96532" l="4610" r="92908">
                        <a14:foregroundMark x1="33333" y1="21387" x2="33333" y2="21387"/>
                        <a14:foregroundMark x1="28723" y1="22832" x2="48227" y2="24855"/>
                        <a14:foregroundMark x1="47518" y1="22832" x2="58511" y2="22832"/>
                        <a14:foregroundMark x1="10284" y1="64162" x2="10284" y2="64162"/>
                        <a14:foregroundMark x1="8865" y1="61561" x2="8865" y2="61561"/>
                        <a14:foregroundMark x1="4610" y1="61850" x2="4610" y2="61850"/>
                        <a14:foregroundMark x1="34397" y1="96532" x2="34397" y2="96532"/>
                        <a14:foregroundMark x1="68794" y1="91618" x2="68794" y2="91618"/>
                        <a14:foregroundMark x1="38652" y1="93064" x2="38652" y2="93064"/>
                        <a14:foregroundMark x1="41135" y1="93931" x2="41135" y2="93931"/>
                        <a14:foregroundMark x1="31560" y1="93353" x2="31560" y2="93353"/>
                        <a14:foregroundMark x1="41489" y1="96243" x2="43972" y2="88728"/>
                        <a14:foregroundMark x1="92908" y1="58671" x2="92908" y2="586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37" y="1048053"/>
            <a:ext cx="2738482" cy="33599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9958" y="4668595"/>
            <a:ext cx="10708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a. </a:t>
            </a:r>
            <a:r>
              <a:rPr lang="en-US" sz="3600" b="1" dirty="0" err="1">
                <a:solidFill>
                  <a:srgbClr val="002060"/>
                </a:solidFill>
              </a:rPr>
              <a:t>Rô</a:t>
            </a:r>
            <a:r>
              <a:rPr lang="en-US" sz="3600" b="1" dirty="0">
                <a:solidFill>
                  <a:srgbClr val="002060"/>
                </a:solidFill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</a:rPr>
              <a:t>bốt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thân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dạng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khối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lập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phương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ghi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phép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tính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kết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quả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bằng</a:t>
            </a:r>
            <a:r>
              <a:rPr lang="en-US" sz="3600" b="1" dirty="0">
                <a:solidFill>
                  <a:srgbClr val="002060"/>
                </a:solidFill>
              </a:rPr>
              <a:t> bao </a:t>
            </a:r>
            <a:r>
              <a:rPr lang="en-US" sz="3600" b="1" dirty="0" err="1">
                <a:solidFill>
                  <a:srgbClr val="002060"/>
                </a:solidFill>
              </a:rPr>
              <a:t>nhiêu</a:t>
            </a:r>
            <a:r>
              <a:rPr lang="en-US" sz="3600" b="1" dirty="0">
                <a:solidFill>
                  <a:srgbClr val="002060"/>
                </a:solidFill>
              </a:rPr>
              <a:t>?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1680" y="5796345"/>
            <a:ext cx="1070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b. </a:t>
            </a:r>
            <a:r>
              <a:rPr lang="en-US" sz="3600" b="1" dirty="0" err="1">
                <a:solidFill>
                  <a:srgbClr val="002060"/>
                </a:solidFill>
              </a:rPr>
              <a:t>Rô</a:t>
            </a:r>
            <a:r>
              <a:rPr lang="en-US" sz="3600" b="1" dirty="0">
                <a:solidFill>
                  <a:srgbClr val="002060"/>
                </a:solidFill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</a:rPr>
              <a:t>bốt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nào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ghi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phép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tính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kết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quả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lớn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nhất</a:t>
            </a:r>
            <a:r>
              <a:rPr lang="en-US" sz="3600" b="1" dirty="0">
                <a:solidFill>
                  <a:srgbClr val="002060"/>
                </a:solidFill>
              </a:rPr>
              <a:t>?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4" name="Thought Bubble: Cloud 13"/>
          <p:cNvSpPr/>
          <p:nvPr/>
        </p:nvSpPr>
        <p:spPr>
          <a:xfrm>
            <a:off x="4217098" y="223579"/>
            <a:ext cx="1389051" cy="1032505"/>
          </a:xfrm>
          <a:prstGeom prst="cloudCallout">
            <a:avLst>
              <a:gd name="adj1" fmla="val -68393"/>
              <a:gd name="adj2" fmla="val 50308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18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15" name="Octagon 14"/>
          <p:cNvSpPr/>
          <p:nvPr/>
        </p:nvSpPr>
        <p:spPr>
          <a:xfrm>
            <a:off x="6527370" y="1353509"/>
            <a:ext cx="1043609" cy="903053"/>
          </a:xfrm>
          <a:prstGeom prst="octagon">
            <a:avLst/>
          </a:prstGeom>
          <a:solidFill>
            <a:srgbClr val="00B050">
              <a:alpha val="57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36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0.25 0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40" grpId="0" animBg="1"/>
      <p:bldP spid="12" grpId="0"/>
      <p:bldP spid="12" grpId="1"/>
      <p:bldP spid="21" grpId="0"/>
      <p:bldP spid="14" grpId="0" animBg="1"/>
      <p:bldP spid="14" grpId="1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30769" y1="15909" x2="30769" y2="15909"/>
                        <a14:foregroundMark x1="46635" y1="15909" x2="46635" y2="15909"/>
                        <a14:foregroundMark x1="39904" y1="16477" x2="39904" y2="16477"/>
                        <a14:foregroundMark x1="49519" y1="18750" x2="49519" y2="18750"/>
                        <a14:foregroundMark x1="71154" y1="18182" x2="71154" y2="18182"/>
                        <a14:foregroundMark x1="64904" y1="19886" x2="64904" y2="19886"/>
                        <a14:foregroundMark x1="62019" y1="20455" x2="62019" y2="20455"/>
                        <a14:foregroundMark x1="79327" y1="20455" x2="79327" y2="20455"/>
                        <a14:foregroundMark x1="76442" y1="20455" x2="76442" y2="20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3232">
            <a:off x="3089100" y="4452034"/>
            <a:ext cx="1656246" cy="16478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88396" y="1734323"/>
            <a:ext cx="9547995" cy="4886696"/>
            <a:chOff x="1688398" y="1734321"/>
            <a:chExt cx="9547995" cy="4886696"/>
          </a:xfrm>
        </p:grpSpPr>
        <p:sp>
          <p:nvSpPr>
            <p:cNvPr id="4" name="Cloud 3"/>
            <p:cNvSpPr/>
            <p:nvPr/>
          </p:nvSpPr>
          <p:spPr>
            <a:xfrm rot="21155747" flipH="1">
              <a:off x="1688398" y="1734321"/>
              <a:ext cx="9547995" cy="4886696"/>
            </a:xfrm>
            <a:prstGeom prst="cloud">
              <a:avLst/>
            </a:prstGeom>
            <a:solidFill>
              <a:schemeClr val="accent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5" name="Picture 4" descr="A picture containing text, clipart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000" b="93714" l="7240" r="89593">
                          <a14:foregroundMark x1="44796" y1="11429" x2="44796" y2="11429"/>
                          <a14:foregroundMark x1="59729" y1="8571" x2="59729" y2="8571"/>
                          <a14:foregroundMark x1="7692" y1="36571" x2="7692" y2="36571"/>
                          <a14:foregroundMark x1="41629" y1="93714" x2="41629" y2="93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1255" y="2417709"/>
              <a:ext cx="2222579" cy="1759961"/>
            </a:xfrm>
            <a:prstGeom prst="rect">
              <a:avLst/>
            </a:prstGeom>
          </p:spPr>
        </p:pic>
        <p:pic>
          <p:nvPicPr>
            <p:cNvPr id="6" name="Picture 5" descr="Shape&#10;&#10;Description automatically generated with medium confidence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36" b="92806" l="3704" r="92063">
                          <a14:foregroundMark x1="8995" y1="76978" x2="8995" y2="76978"/>
                          <a14:foregroundMark x1="22751" y1="93525" x2="22751" y2="93525"/>
                          <a14:foregroundMark x1="14286" y1="91367" x2="14286" y2="91367"/>
                          <a14:foregroundMark x1="3704" y1="75540" x2="3704" y2="75540"/>
                          <a14:foregroundMark x1="35450" y1="92806" x2="35450" y2="92806"/>
                          <a14:foregroundMark x1="89947" y1="76259" x2="89947" y2="76259"/>
                          <a14:foregroundMark x1="41799" y1="10072" x2="41799" y2="10072"/>
                          <a14:foregroundMark x1="21164" y1="15108" x2="21164" y2="15108"/>
                          <a14:foregroundMark x1="31217" y1="12950" x2="31217" y2="12950"/>
                          <a14:foregroundMark x1="42857" y1="15108" x2="61905" y2="15108"/>
                          <a14:foregroundMark x1="48148" y1="12230" x2="74074" y2="11511"/>
                          <a14:foregroundMark x1="57672" y1="5755" x2="57672" y2="5755"/>
                          <a14:foregroundMark x1="64550" y1="8633" x2="64550" y2="8633"/>
                          <a14:foregroundMark x1="67725" y1="5755" x2="67725" y2="5755"/>
                          <a14:foregroundMark x1="50265" y1="8633" x2="50265" y2="8633"/>
                          <a14:foregroundMark x1="28042" y1="10072" x2="28042" y2="10072"/>
                          <a14:foregroundMark x1="23280" y1="12230" x2="23280" y2="12230"/>
                          <a14:foregroundMark x1="12698" y1="14388" x2="12698" y2="14388"/>
                          <a14:foregroundMark x1="10053" y1="15108" x2="10053" y2="15108"/>
                          <a14:foregroundMark x1="92063" y1="69784" x2="92063" y2="697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4698" y="4297639"/>
              <a:ext cx="1695941" cy="1247279"/>
            </a:xfrm>
            <a:prstGeom prst="rect">
              <a:avLst/>
            </a:prstGeom>
          </p:spPr>
        </p:pic>
        <p:pic>
          <p:nvPicPr>
            <p:cNvPr id="7" name="Picture 6" descr="A picture containing text&#10;&#10;Description automatically generated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55" b="89593" l="3941" r="92118">
                          <a14:foregroundMark x1="8867" y1="33484" x2="8867" y2="33484"/>
                          <a14:foregroundMark x1="3941" y1="32127" x2="3941" y2="32127"/>
                          <a14:foregroundMark x1="92118" y1="41176" x2="92118" y2="411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903" y="2105920"/>
              <a:ext cx="1974984" cy="2150106"/>
            </a:xfrm>
            <a:prstGeom prst="rect">
              <a:avLst/>
            </a:prstGeom>
          </p:spPr>
        </p:pic>
        <p:pic>
          <p:nvPicPr>
            <p:cNvPr id="8" name="Picture 7" descr="Shape, icon&#10;&#10;Description automatically generated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22" b="91848" l="8734" r="89520">
                          <a14:foregroundMark x1="39738" y1="11957" x2="39738" y2="11957"/>
                          <a14:foregroundMark x1="44978" y1="10870" x2="44978" y2="10870"/>
                          <a14:foregroundMark x1="52838" y1="6522" x2="52838" y2="6522"/>
                          <a14:foregroundMark x1="36681" y1="92391" x2="36681" y2="92391"/>
                          <a14:foregroundMark x1="8734" y1="35870" x2="8734" y2="358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4698" y="2211731"/>
              <a:ext cx="2167057" cy="1741217"/>
            </a:xfrm>
            <a:prstGeom prst="rect">
              <a:avLst/>
            </a:prstGeom>
          </p:spPr>
        </p:pic>
        <p:pic>
          <p:nvPicPr>
            <p:cNvPr id="9" name="Picture 8" descr="A picture containing text&#10;&#10;Description automatically generated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667" b="92667" l="5641" r="90256">
                          <a14:foregroundMark x1="8205" y1="76667" x2="13846" y2="76667"/>
                          <a14:foregroundMark x1="24103" y1="92667" x2="24103" y2="92667"/>
                          <a14:foregroundMark x1="51282" y1="10000" x2="51282" y2="10000"/>
                          <a14:foregroundMark x1="67179" y1="7333" x2="67179" y2="7333"/>
                          <a14:foregroundMark x1="90769" y1="66000" x2="90769" y2="66000"/>
                          <a14:foregroundMark x1="5641" y1="76000" x2="5641" y2="7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964" y="4921279"/>
              <a:ext cx="1780662" cy="136974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688395" y="1734324"/>
            <a:ext cx="9547995" cy="4886696"/>
            <a:chOff x="1688398" y="1734321"/>
            <a:chExt cx="9547995" cy="4886696"/>
          </a:xfrm>
        </p:grpSpPr>
        <p:sp>
          <p:nvSpPr>
            <p:cNvPr id="19" name="Cloud 18"/>
            <p:cNvSpPr/>
            <p:nvPr/>
          </p:nvSpPr>
          <p:spPr>
            <a:xfrm rot="21155747" flipH="1">
              <a:off x="1688398" y="1734321"/>
              <a:ext cx="9547995" cy="4886696"/>
            </a:xfrm>
            <a:prstGeom prst="cloud">
              <a:avLst/>
            </a:prstGeom>
            <a:solidFill>
              <a:schemeClr val="accent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0" name="Picture 19" descr="A picture containing text, clipart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000" b="93714" l="7240" r="89593">
                          <a14:foregroundMark x1="44796" y1="11429" x2="44796" y2="11429"/>
                          <a14:foregroundMark x1="59729" y1="8571" x2="59729" y2="8571"/>
                          <a14:foregroundMark x1="7692" y1="36571" x2="7692" y2="36571"/>
                          <a14:foregroundMark x1="41629" y1="93714" x2="41629" y2="93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1255" y="2417709"/>
              <a:ext cx="2222579" cy="1759961"/>
            </a:xfrm>
            <a:prstGeom prst="rect">
              <a:avLst/>
            </a:prstGeom>
          </p:spPr>
        </p:pic>
        <p:pic>
          <p:nvPicPr>
            <p:cNvPr id="21" name="Picture 20" descr="Shape&#10;&#10;Description automatically generated with medium confidence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36" b="92806" l="3704" r="92063">
                          <a14:foregroundMark x1="8995" y1="76978" x2="8995" y2="76978"/>
                          <a14:foregroundMark x1="22751" y1="93525" x2="22751" y2="93525"/>
                          <a14:foregroundMark x1="14286" y1="91367" x2="14286" y2="91367"/>
                          <a14:foregroundMark x1="3704" y1="75540" x2="3704" y2="75540"/>
                          <a14:foregroundMark x1="35450" y1="92806" x2="35450" y2="92806"/>
                          <a14:foregroundMark x1="89947" y1="76259" x2="89947" y2="76259"/>
                          <a14:foregroundMark x1="41799" y1="10072" x2="41799" y2="10072"/>
                          <a14:foregroundMark x1="21164" y1="15108" x2="21164" y2="15108"/>
                          <a14:foregroundMark x1="31217" y1="12950" x2="31217" y2="12950"/>
                          <a14:foregroundMark x1="42857" y1="15108" x2="61905" y2="15108"/>
                          <a14:foregroundMark x1="48148" y1="12230" x2="74074" y2="11511"/>
                          <a14:foregroundMark x1="57672" y1="5755" x2="57672" y2="5755"/>
                          <a14:foregroundMark x1="64550" y1="8633" x2="64550" y2="8633"/>
                          <a14:foregroundMark x1="67725" y1="5755" x2="67725" y2="5755"/>
                          <a14:foregroundMark x1="50265" y1="8633" x2="50265" y2="8633"/>
                          <a14:foregroundMark x1="28042" y1="10072" x2="28042" y2="10072"/>
                          <a14:foregroundMark x1="23280" y1="12230" x2="23280" y2="12230"/>
                          <a14:foregroundMark x1="12698" y1="14388" x2="12698" y2="14388"/>
                          <a14:foregroundMark x1="10053" y1="15108" x2="10053" y2="15108"/>
                          <a14:foregroundMark x1="92063" y1="69784" x2="92063" y2="697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4698" y="4297639"/>
              <a:ext cx="1695941" cy="1247279"/>
            </a:xfrm>
            <a:prstGeom prst="rect">
              <a:avLst/>
            </a:prstGeom>
          </p:spPr>
        </p:pic>
        <p:pic>
          <p:nvPicPr>
            <p:cNvPr id="22" name="Picture 21" descr="A picture containing text&#10;&#10;Description automatically generated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55" b="89593" l="3941" r="92118">
                          <a14:foregroundMark x1="8867" y1="33484" x2="8867" y2="33484"/>
                          <a14:foregroundMark x1="3941" y1="32127" x2="3941" y2="32127"/>
                          <a14:foregroundMark x1="92118" y1="41176" x2="92118" y2="411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903" y="2105920"/>
              <a:ext cx="1974984" cy="2150106"/>
            </a:xfrm>
            <a:prstGeom prst="rect">
              <a:avLst/>
            </a:prstGeom>
          </p:spPr>
        </p:pic>
        <p:pic>
          <p:nvPicPr>
            <p:cNvPr id="23" name="Picture 22" descr="Shape, icon&#10;&#10;Description automatically generated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22" b="91848" l="8734" r="89520">
                          <a14:foregroundMark x1="39738" y1="11957" x2="39738" y2="11957"/>
                          <a14:foregroundMark x1="44978" y1="10870" x2="44978" y2="10870"/>
                          <a14:foregroundMark x1="52838" y1="6522" x2="52838" y2="6522"/>
                          <a14:foregroundMark x1="36681" y1="92391" x2="36681" y2="92391"/>
                          <a14:foregroundMark x1="8734" y1="35870" x2="8734" y2="358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4698" y="2211731"/>
              <a:ext cx="2167057" cy="1741217"/>
            </a:xfrm>
            <a:prstGeom prst="rect">
              <a:avLst/>
            </a:prstGeom>
          </p:spPr>
        </p:pic>
        <p:pic>
          <p:nvPicPr>
            <p:cNvPr id="24" name="Picture 23" descr="A picture containing text&#10;&#10;Description automatically generated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667" b="92667" l="5641" r="90256">
                          <a14:foregroundMark x1="8205" y1="76667" x2="13846" y2="76667"/>
                          <a14:foregroundMark x1="24103" y1="92667" x2="24103" y2="92667"/>
                          <a14:foregroundMark x1="51282" y1="10000" x2="51282" y2="10000"/>
                          <a14:foregroundMark x1="67179" y1="7333" x2="67179" y2="7333"/>
                          <a14:foregroundMark x1="90769" y1="66000" x2="90769" y2="66000"/>
                          <a14:foregroundMark x1="5641" y1="76000" x2="5641" y2="7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964" y="4921279"/>
              <a:ext cx="1780662" cy="1369740"/>
            </a:xfrm>
            <a:prstGeom prst="rect">
              <a:avLst/>
            </a:prstGeom>
          </p:spPr>
        </p:pic>
      </p:grpSp>
      <p:cxnSp>
        <p:nvCxnSpPr>
          <p:cNvPr id="26" name="Straight Arrow Connector 25"/>
          <p:cNvCxnSpPr/>
          <p:nvPr/>
        </p:nvCxnSpPr>
        <p:spPr>
          <a:xfrm>
            <a:off x="4170218" y="4059382"/>
            <a:ext cx="4170218" cy="7342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453372" y="3801774"/>
            <a:ext cx="4344264" cy="1202635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985164" y="3952950"/>
            <a:ext cx="629528" cy="1117814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70218" y="4059382"/>
            <a:ext cx="3994478" cy="734291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Connector 10"/>
          <p:cNvSpPr/>
          <p:nvPr/>
        </p:nvSpPr>
        <p:spPr>
          <a:xfrm>
            <a:off x="1101603" y="514805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4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66378" y="484909"/>
            <a:ext cx="5783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quần phù hợp với áo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oll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5360" y="2459504"/>
            <a:ext cx="1110488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1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1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1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>
            <a:fillRect/>
          </a:stretch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>
            <a:fillRect/>
          </a:stretch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>
            <a:fillRect/>
          </a:stretch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>
            <a:fillRect/>
          </a:stretch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>
            <a:fillRect/>
          </a:stretch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>
            <a:fillRect/>
          </a:stretch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>
            <a:fillRect/>
          </a:stretch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31545" y="156447"/>
            <a:ext cx="54857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contourW="12700">
              <a:bevelT w="82550" h="127000"/>
              <a:contourClr>
                <a:schemeClr val="accent6">
                  <a:lumMod val="40000"/>
                  <a:lumOff val="60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Khởi</a:t>
            </a:r>
            <a:r>
              <a:rPr lang="en-US" sz="9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9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động</a:t>
            </a:r>
            <a:endParaRPr lang="en-US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>
            <a:fillRect/>
          </a:stretch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3438027" y="0"/>
            <a:ext cx="7153773" cy="3286760"/>
          </a:xfrm>
          <a:prstGeom prst="cloudCallout">
            <a:avLst>
              <a:gd name="adj1" fmla="val -47709"/>
              <a:gd name="adj2" fmla="val 7954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>
            <a:fillRect/>
          </a:stretch>
        </p:blipFill>
        <p:spPr>
          <a:xfrm>
            <a:off x="6532419" y="5809818"/>
            <a:ext cx="620091" cy="799336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>
            <a:fillRect/>
          </a:stretch>
        </p:blipFill>
        <p:spPr>
          <a:xfrm>
            <a:off x="5681898" y="5779705"/>
            <a:ext cx="620091" cy="7993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2 0.00026 -0.09399 C 0.00156 -0.10278 0.00273 -0.10996 0.00481 -0.11829 C 0.00416 -0.14514 0.00416 -0.17223 0.00338 -0.19908 C 0.00312 -0.20695 -0.00065 -0.21574 -0.00261 -0.22315 C -0.00456 -0.2301 -0.00873 -0.24352 -0.00873 -0.24329 C -0.01081 -0.25926 -0.01719 -0.27246 -0.01927 -0.28797 C -0.02123 -0.30232 -0.01927 -0.29653 -0.02383 -0.30602 C -0.02539 -0.31459 -0.028 -0.32084 -0.03151 -0.32824 C -0.03477 -0.34445 -0.03959 -0.35857 -0.04818 -0.37084 C -0.05183 -0.38519 -0.04662 -0.36783 -0.05417 -0.38287 C -0.05717 -0.38866 -0.05912 -0.39676 -0.06185 -0.40301 C -0.06836 -0.41737 -0.07383 -0.42709 -0.07696 -0.44352 C -0.07487 -0.45787 -0.07592 -0.46227 -0.08308 -0.47176 C -0.08568 -0.48172 -0.08907 -0.47871 -0.09362 -0.48588 C -0.09844 -0.49375 -0.09506 -0.49653 -0.10261 -0.5 C -0.1073 -0.51806 -0.12631 -0.5257 -0.13907 -0.52824 C -0.14844 -0.53264 -0.15808 -0.53449 -0.16797 -0.53635 C -0.17696 -0.53565 -0.1862 -0.53565 -0.19519 -0.53426 C -0.22188 -0.53033 -0.24727 -0.51459 -0.2724 -0.50417 C -0.27696 -0.5 -0.28073 -0.49815 -0.28594 -0.49607 C -0.29037 -0.49028 -0.29688 -0.48658 -0.30261 -0.4838 C -0.30352 -0.48264 -0.30821 -0.47709 -0.30873 -0.4757 C -0.30964 -0.47385 -0.30925 -0.4713 -0.31029 -0.46968 C -0.31342 -0.46436 -0.31745 -0.46042 -0.32084 -0.45556 C -0.32435 -0.44213 -0.32383 -0.43565 -0.32539 -0.41922 C -0.32683 -0.40417 -0.3323 -0.38912 -0.33594 -0.37477 C -0.33802 -0.36667 -0.34037 -0.35857 -0.34206 -0.35047 C -0.34323 -0.34514 -0.34519 -0.33426 -0.34519 -0.33403 C -0.34571 -0.32894 -0.34571 -0.32362 -0.34662 -0.31829 C -0.34727 -0.31412 -0.34974 -0.30602 -0.34974 -0.30579 C -0.34779 -0.27315 -0.34818 -0.27107 -0.34818 -0.3 " pathEditMode="relative" rAng="0" ptsTypes="AAAAAAAAAAAAAAAAAAAAAAAAAAAAAA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2754 C 0.00273 -0.06736 0.0069 -0.11041 -0.003 -0.14861 C -0.00469 -0.17708 -0.00834 -0.20393 -0.01771 -0.22939 C -0.02031 -0.23634 -0.02123 -0.24467 -0.02383 -0.25162 C -0.02448 -0.25347 -0.02604 -0.25416 -0.02696 -0.25578 C -0.02969 -0.26111 -0.03164 -0.26666 -0.03425 -0.27199 C -0.03972 -0.28356 -0.0444 -0.29513 -0.04792 -0.30833 C -0.04896 -0.31273 -0.05521 -0.31828 -0.05521 -0.31805 C -0.05716 -0.32731 -0.06081 -0.33426 -0.06576 -0.34051 C -0.0724 -0.35879 -0.08412 -0.36828 -0.09701 -0.37685 C -0.10339 -0.38588 -0.11159 -0.38773 -0.1194 -0.39305 C -0.13242 -0.40185 -0.14414 -0.4074 -0.15821 -0.41134 C -0.17878 -0.42476 -0.20196 -0.42754 -0.22396 -0.43356 C -0.29571 -0.43171 -0.28177 -0.44143 -0.31498 -0.42754 C -0.32071 -0.42199 -0.32591 -0.41551 -0.33125 -0.40926 C -0.33321 -0.40717 -0.33529 -0.40509 -0.33737 -0.40324 C -0.33919 -0.40162 -0.34167 -0.40092 -0.34323 -0.39907 C -0.34636 -0.39583 -0.35091 -0.3875 -0.35521 -0.38495 C -0.35899 -0.38287 -0.36341 -0.3824 -0.36719 -0.38101 C -0.37044 -0.37801 -0.37487 -0.37685 -0.37761 -0.37291 C -0.37865 -0.37152 -0.37813 -0.36875 -0.37904 -0.36689 C -0.37969 -0.36527 -0.38086 -0.36388 -0.38216 -0.36273 C -0.38685 -0.35763 -0.38906 -0.35694 -0.39258 -0.35069 C -0.39479 -0.34699 -0.39649 -0.34259 -0.39857 -0.33865 C -0.40052 -0.33472 -0.40586 -0.32847 -0.40586 -0.32824 C -0.40768 -0.32176 -0.41042 -0.31898 -0.41198 -0.31226 C -0.4125 -0.30092 -0.41211 -0.28935 -0.41341 -0.27801 C -0.41354 -0.27615 -0.41576 -0.27569 -0.41654 -0.27384 C -0.41875 -0.26759 -0.41927 -0.26041 -0.42097 -0.2537 C -0.42409 -0.2412 -0.42396 -0.25185 -0.42396 -0.2456 " pathEditMode="relative" rAng="0" ptsTypes="AAAAAAAAAAAAAAAAAAAAAAAAAAAA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5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680850"/>
            <a:ext cx="5694218" cy="2367149"/>
          </a:xfrm>
          <a:prstGeom prst="cloudCallout">
            <a:avLst>
              <a:gd name="adj1" fmla="val 8451"/>
              <a:gd name="adj2" fmla="val 83868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60 – 23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>
            <a:fillRect/>
          </a:stretch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43470" y="4051836"/>
            <a:ext cx="2183296" cy="2125313"/>
          </a:xfrm>
          <a:prstGeom prst="cloudCallout">
            <a:avLst>
              <a:gd name="adj1" fmla="val -73787"/>
              <a:gd name="adj2" fmla="val -809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37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46 – 38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= 8</a:t>
            </a:r>
            <a:endParaRPr kumimoji="0" lang="en-US" sz="60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40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40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r>
              <a:rPr lang="en-US" sz="40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>
            <a:fillRect/>
          </a:stretch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76939" y="3558207"/>
            <a:ext cx="2988365" cy="1411357"/>
          </a:xfrm>
          <a:prstGeom prst="cloudCallout">
            <a:avLst>
              <a:gd name="adj1" fmla="val -79512"/>
              <a:gd name="adj2" fmla="val 774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119" y="954756"/>
            <a:ext cx="10680569" cy="360730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061" y="4671392"/>
            <a:ext cx="7629939" cy="177548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041660" y="857502"/>
            <a:ext cx="10369485" cy="359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altLang="zh-CN" sz="60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 23</a:t>
            </a:r>
            <a:endParaRPr lang="en-US" altLang="zh-CN" sz="60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AmpleSoft Bold" panose="02000000000000000000" pitchFamily="2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 defTabSz="457200">
              <a:defRPr/>
            </a:pPr>
            <a:r>
              <a:rPr lang="en-US" altLang="zh-CN" sz="48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Trừ</a:t>
            </a:r>
            <a:r>
              <a:rPr lang="en-US" altLang="zh-CN" sz="48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số</a:t>
            </a:r>
            <a:r>
              <a:rPr lang="en-US" altLang="zh-CN" sz="48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có</a:t>
            </a:r>
            <a:r>
              <a:rPr lang="en-US" altLang="zh-CN" sz="48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hai</a:t>
            </a:r>
            <a:r>
              <a:rPr lang="en-US" altLang="zh-CN" sz="48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chữ</a:t>
            </a:r>
            <a:r>
              <a:rPr lang="en-US" altLang="zh-CN" sz="48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số</a:t>
            </a:r>
            <a:r>
              <a:rPr lang="en-US" altLang="zh-CN" sz="48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 (</a:t>
            </a:r>
            <a:r>
              <a:rPr lang="en-US" altLang="zh-CN" sz="48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có</a:t>
            </a:r>
            <a:r>
              <a:rPr lang="en-US" altLang="zh-CN" sz="48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nhớ</a:t>
            </a:r>
            <a:r>
              <a:rPr lang="en-US" altLang="zh-CN" sz="48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) </a:t>
            </a:r>
            <a:endParaRPr lang="en-US" altLang="zh-CN" sz="48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AmpleSoft Bold" panose="02000000000000000000" pitchFamily="2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 defTabSz="457200">
              <a:defRPr/>
            </a:pPr>
            <a:r>
              <a:rPr lang="en-US" altLang="zh-CN" sz="48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cho</a:t>
            </a:r>
            <a:r>
              <a:rPr lang="en-US" altLang="zh-CN" sz="48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số</a:t>
            </a:r>
            <a:r>
              <a:rPr lang="en-US" altLang="zh-CN" sz="48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có</a:t>
            </a:r>
            <a:r>
              <a:rPr lang="en-US" altLang="zh-CN" sz="48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hai</a:t>
            </a:r>
            <a:r>
              <a:rPr lang="en-US" altLang="zh-CN" sz="48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chữ</a:t>
            </a:r>
            <a:r>
              <a:rPr lang="en-US" altLang="zh-CN" sz="48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số</a:t>
            </a:r>
            <a:endParaRPr lang="en-US" altLang="zh-CN" sz="48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AmpleSoft Bold" panose="02000000000000000000" pitchFamily="2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 defTabSz="457200">
              <a:defRPr/>
            </a:pPr>
            <a:r>
              <a:rPr lang="en-US" altLang="zh-CN" sz="3600" b="1" i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3600" b="1" i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AmpleSoft Bold" panose="02000000000000000000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  <a:endParaRPr lang="en-US" altLang="zh-CN" sz="3600" b="1" i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AmpleSoft Bold" panose="02000000000000000000" pitchFamily="2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2" y="0"/>
            <a:ext cx="2326136" cy="9722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34170" y="989076"/>
            <a:ext cx="4681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Tính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nhẩm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679361" y="5031031"/>
            <a:ext cx="3052398" cy="66694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15000"/>
            </a:schemeClr>
          </a:solidFill>
          <a:ln>
            <a:noFill/>
          </a:ln>
          <a:effectLst>
            <a:glow rad="76200">
              <a:schemeClr val="accent6">
                <a:lumMod val="60000"/>
                <a:lumOff val="40000"/>
                <a:alpha val="6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</a:rPr>
              <a:t>100 – 90 =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4679362" y="2364022"/>
            <a:ext cx="3052398" cy="66694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19000"/>
            </a:schemeClr>
          </a:solidFill>
          <a:ln>
            <a:noFill/>
          </a:ln>
          <a:effectLst>
            <a:glow rad="76200">
              <a:schemeClr val="accent6">
                <a:lumMod val="60000"/>
                <a:lumOff val="40000"/>
                <a:alpha val="6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</a:rPr>
              <a:t>100 – 40 = 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4679361" y="3722509"/>
            <a:ext cx="3052398" cy="66694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19000"/>
            </a:schemeClr>
          </a:solidFill>
          <a:ln>
            <a:noFill/>
          </a:ln>
          <a:effectLst>
            <a:glow rad="76200">
              <a:schemeClr val="accent6">
                <a:lumMod val="60000"/>
                <a:lumOff val="40000"/>
                <a:alpha val="6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</a:rPr>
              <a:t>100 – 70 =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996558" y="1107297"/>
            <a:ext cx="590923" cy="594553"/>
          </a:xfrm>
          <a:prstGeom prst="ellipse">
            <a:avLst/>
          </a:prstGeom>
          <a:solidFill>
            <a:srgbClr val="0099CC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1</a:t>
            </a:r>
            <a:endParaRPr lang="vi-VN" sz="4000" b="1" dirty="0">
              <a:solidFill>
                <a:schemeClr val="bg1"/>
              </a:solidFill>
            </a:endParaRPr>
          </a:p>
        </p:txBody>
      </p:sp>
      <p:pic>
        <p:nvPicPr>
          <p:cNvPr id="45" name="Graphic 44" descr="Illustration of a blue bag of school supplies character 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952" y="5031031"/>
            <a:ext cx="2483858" cy="1709233"/>
          </a:xfrm>
          <a:prstGeom prst="rect">
            <a:avLst/>
          </a:prstGeom>
        </p:spPr>
      </p:pic>
      <p:pic>
        <p:nvPicPr>
          <p:cNvPr id="46" name="Graphic 45" descr="Illustration of a pencil character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077964">
            <a:off x="10604149" y="4810283"/>
            <a:ext cx="1155789" cy="1971643"/>
          </a:xfrm>
          <a:prstGeom prst="rect">
            <a:avLst/>
          </a:prstGeom>
        </p:spPr>
      </p:pic>
      <p:sp>
        <p:nvSpPr>
          <p:cNvPr id="3" name="Speech Bubble: Oval 2"/>
          <p:cNvSpPr/>
          <p:nvPr/>
        </p:nvSpPr>
        <p:spPr>
          <a:xfrm>
            <a:off x="566530" y="2063317"/>
            <a:ext cx="4015409" cy="2335315"/>
          </a:xfrm>
          <a:prstGeom prst="wedgeEllipseCallout">
            <a:avLst>
              <a:gd name="adj1" fmla="val -39851"/>
              <a:gd name="adj2" fmla="val 90125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bị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phép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tính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</a:rPr>
              <a:t>nhiêu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47" name="Thought Bubble: Cloud 46"/>
          <p:cNvSpPr/>
          <p:nvPr/>
        </p:nvSpPr>
        <p:spPr>
          <a:xfrm rot="21438140" flipH="1">
            <a:off x="7822695" y="1529990"/>
            <a:ext cx="4259831" cy="2335315"/>
          </a:xfrm>
          <a:prstGeom prst="cloudCallout">
            <a:avLst>
              <a:gd name="adj1" fmla="val -22983"/>
              <a:gd name="adj2" fmla="val 8381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số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trừ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có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đặc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điểm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gì</a:t>
            </a:r>
            <a:r>
              <a:rPr lang="en-US" sz="4000" b="1" dirty="0">
                <a:solidFill>
                  <a:srgbClr val="002060"/>
                </a:solidFill>
              </a:rPr>
              <a:t>?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10624" y="2392690"/>
            <a:ext cx="599439" cy="666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?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010623" y="3731786"/>
            <a:ext cx="599439" cy="666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?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010622" y="5052328"/>
            <a:ext cx="599439" cy="666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?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951474" y="2349169"/>
            <a:ext cx="717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60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951473" y="3701306"/>
            <a:ext cx="717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30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951472" y="5020871"/>
            <a:ext cx="717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10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8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4" grpId="0" animBg="1"/>
      <p:bldP spid="40" grpId="0" animBg="1"/>
      <p:bldP spid="3" grpId="0" animBg="1"/>
      <p:bldP spid="3" grpId="1" animBg="1"/>
      <p:bldP spid="47" grpId="0" animBg="1"/>
      <p:bldP spid="47" grpId="1" animBg="1"/>
      <p:bldP spid="4" grpId="0"/>
      <p:bldP spid="4" grpId="1"/>
      <p:bldP spid="48" grpId="0"/>
      <p:bldP spid="48" grpId="1"/>
      <p:bldP spid="49" grpId="0"/>
      <p:bldP spid="49" grpId="1"/>
      <p:bldP spid="50" grpId="0"/>
      <p:bldP spid="52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2" y="0"/>
            <a:ext cx="2326136" cy="9722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2021" y="989076"/>
            <a:ext cx="106103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xăng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của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ô </a:t>
            </a:r>
            <a:r>
              <a:rPr lang="en-US" sz="4000" b="1" dirty="0" err="1">
                <a:solidFill>
                  <a:srgbClr val="002060"/>
                </a:solidFill>
              </a:rPr>
              <a:t>tô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có</a:t>
            </a:r>
            <a:r>
              <a:rPr lang="en-US" sz="4000" b="1" dirty="0">
                <a:solidFill>
                  <a:srgbClr val="002060"/>
                </a:solidFill>
              </a:rPr>
              <a:t> 42 </a:t>
            </a:r>
            <a:r>
              <a:rPr lang="en-US" sz="4000" b="1" dirty="0">
                <a:solidFill>
                  <a:srgbClr val="002060"/>
                </a:solidFill>
                <a:latin typeface="HP001 5 hàng" panose="020B0603050302020204" pitchFamily="34" charset="0"/>
              </a:rPr>
              <a:t>l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xăng</a:t>
            </a:r>
            <a:r>
              <a:rPr lang="en-US" sz="4000" b="1" dirty="0">
                <a:solidFill>
                  <a:srgbClr val="002060"/>
                </a:solidFill>
              </a:rPr>
              <a:t>. Ô </a:t>
            </a:r>
            <a:r>
              <a:rPr lang="en-US" sz="4000" b="1" dirty="0" err="1">
                <a:solidFill>
                  <a:srgbClr val="002060"/>
                </a:solidFill>
              </a:rPr>
              <a:t>tô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đã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quãng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đường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hết</a:t>
            </a:r>
            <a:r>
              <a:rPr lang="en-US" sz="4000" b="1" dirty="0">
                <a:solidFill>
                  <a:srgbClr val="002060"/>
                </a:solidFill>
              </a:rPr>
              <a:t> 15</a:t>
            </a:r>
            <a:r>
              <a:rPr lang="en-US" sz="4000" b="1" dirty="0">
                <a:solidFill>
                  <a:srgbClr val="002060"/>
                </a:solidFill>
                <a:latin typeface="HP001 5 hàng" panose="020B0603050302020204" pitchFamily="34" charset="0"/>
              </a:rPr>
              <a:t> l</a:t>
            </a:r>
            <a:r>
              <a:rPr lang="en-US" sz="4000" b="1" dirty="0">
                <a:solidFill>
                  <a:srgbClr val="002060"/>
                </a:solidFill>
              </a:rPr>
              <a:t>  </a:t>
            </a:r>
            <a:r>
              <a:rPr lang="en-US" sz="4000" b="1" dirty="0" err="1">
                <a:solidFill>
                  <a:srgbClr val="002060"/>
                </a:solidFill>
              </a:rPr>
              <a:t>xăng</a:t>
            </a:r>
            <a:r>
              <a:rPr lang="en-US" sz="4000" b="1" dirty="0">
                <a:solidFill>
                  <a:srgbClr val="002060"/>
                </a:solidFill>
              </a:rPr>
              <a:t>. </a:t>
            </a:r>
            <a:r>
              <a:rPr lang="en-US" sz="4000" b="1" dirty="0" err="1">
                <a:solidFill>
                  <a:srgbClr val="002060"/>
                </a:solidFill>
              </a:rPr>
              <a:t>Hỏi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xăng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của</a:t>
            </a:r>
            <a:r>
              <a:rPr lang="en-US" sz="4000" b="1" dirty="0">
                <a:solidFill>
                  <a:srgbClr val="002060"/>
                </a:solidFill>
              </a:rPr>
              <a:t> ô </a:t>
            </a:r>
            <a:r>
              <a:rPr lang="en-US" sz="4000" b="1" dirty="0" err="1">
                <a:solidFill>
                  <a:srgbClr val="002060"/>
                </a:solidFill>
              </a:rPr>
              <a:t>tô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còn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lại</a:t>
            </a:r>
            <a:r>
              <a:rPr lang="en-US" sz="4000" b="1" dirty="0">
                <a:solidFill>
                  <a:srgbClr val="002060"/>
                </a:solidFill>
              </a:rPr>
              <a:t> bao </a:t>
            </a:r>
            <a:r>
              <a:rPr lang="en-US" sz="4000" b="1" dirty="0" err="1">
                <a:solidFill>
                  <a:srgbClr val="002060"/>
                </a:solidFill>
              </a:rPr>
              <a:t>nhiêu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lít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xăng</a:t>
            </a:r>
            <a:r>
              <a:rPr lang="en-US" sz="4000" b="1" dirty="0">
                <a:solidFill>
                  <a:srgbClr val="002060"/>
                </a:solidFill>
              </a:rPr>
              <a:t>? 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779958" y="989076"/>
            <a:ext cx="590923" cy="594553"/>
          </a:xfrm>
          <a:prstGeom prst="ellipse">
            <a:avLst/>
          </a:prstGeom>
          <a:solidFill>
            <a:srgbClr val="0099CC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2</a:t>
            </a:r>
            <a:endParaRPr lang="vi-VN" sz="4000" b="1" dirty="0">
              <a:solidFill>
                <a:schemeClr val="bg1"/>
              </a:solidFill>
            </a:endParaRPr>
          </a:p>
        </p:txBody>
      </p:sp>
      <p:pic>
        <p:nvPicPr>
          <p:cNvPr id="45" name="Graphic 44" descr="Illustration of a blue bag of school supplies character 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952" y="5139565"/>
            <a:ext cx="2326136" cy="1600699"/>
          </a:xfrm>
          <a:prstGeom prst="rect">
            <a:avLst/>
          </a:prstGeom>
        </p:spPr>
      </p:pic>
      <p:pic>
        <p:nvPicPr>
          <p:cNvPr id="46" name="Graphic 45" descr="Illustration of a pencil character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077964">
            <a:off x="10930271" y="5276828"/>
            <a:ext cx="1155789" cy="1488602"/>
          </a:xfrm>
          <a:prstGeom prst="rect">
            <a:avLst/>
          </a:prstGeom>
        </p:spPr>
      </p:pic>
      <p:pic>
        <p:nvPicPr>
          <p:cNvPr id="18" name="Graphic 17" descr="Illustration of a ruler character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94738" flipH="1">
            <a:off x="10192842" y="302202"/>
            <a:ext cx="1863288" cy="6752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9989" y="3428999"/>
            <a:ext cx="926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4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451600" y="1583629"/>
            <a:ext cx="246888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280769" y="1591127"/>
            <a:ext cx="105779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393809" y="2190567"/>
            <a:ext cx="289675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209409" y="2903755"/>
            <a:ext cx="134227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877169" y="2903755"/>
            <a:ext cx="1535311" cy="2431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965" y="512618"/>
            <a:ext cx="11998036" cy="972166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smtClean="0">
                <a:latin typeface="HP001 4 hàng" panose="020B0603050302020204" pitchFamily="34" charset="0"/>
              </a:rPr>
              <a:t>    </a:t>
            </a:r>
            <a:r>
              <a:rPr lang="en-US" sz="4000" b="1" smtClean="0">
                <a:latin typeface="HP001 4 hàng" panose="020B0603050302020204" pitchFamily="34" charset="0"/>
              </a:rPr>
              <a:t>Thứ 3 ngày </a:t>
            </a:r>
            <a:r>
              <a:rPr lang="en-US" sz="4000" b="1">
                <a:latin typeface="HP001 4 hàng" panose="020B0603050302020204" pitchFamily="34" charset="0"/>
              </a:rPr>
              <a:t>7</a:t>
            </a:r>
            <a:r>
              <a:rPr lang="en-US" sz="4000" b="1" smtClean="0">
                <a:latin typeface="HP001 4 hàng" panose="020B0603050302020204" pitchFamily="34" charset="0"/>
              </a:rPr>
              <a:t> tháng 12 năm 2021</a:t>
            </a:r>
            <a:br>
              <a:rPr lang="en-US" sz="4000" b="1" smtClean="0">
                <a:latin typeface="HP001 4 hàng" panose="020B0603050302020204" pitchFamily="34" charset="0"/>
              </a:rPr>
            </a:br>
            <a:r>
              <a:rPr lang="en-US" sz="4000" b="1" smtClean="0">
                <a:latin typeface="HP001 4 hàng" panose="020B0603050302020204" pitchFamily="34" charset="0"/>
              </a:rPr>
              <a:t>    </a:t>
            </a:r>
            <a:r>
              <a:rPr lang="en-US" sz="4000" b="1" u="sng" smtClean="0">
                <a:latin typeface="HP001 4 hàng" panose="020B0603050302020204" pitchFamily="34" charset="0"/>
              </a:rPr>
              <a:t>Toán:</a:t>
            </a:r>
            <a:r>
              <a:rPr lang="en-US" sz="4000" b="1" smtClean="0">
                <a:latin typeface="HP001 4 hàng" panose="020B0603050302020204" pitchFamily="34" charset="0"/>
              </a:rPr>
              <a:t>  Luyện tập (T3</a:t>
            </a:r>
            <a:r>
              <a:rPr lang="en-US" sz="4000" b="1" u="sng" smtClean="0">
                <a:latin typeface="HP001 4 hàng" panose="020B0603050302020204" pitchFamily="34" charset="0"/>
              </a:rPr>
              <a:t>)</a:t>
            </a:r>
            <a:br>
              <a:rPr lang="en-US" sz="4000" b="1" u="sng" smtClean="0">
                <a:latin typeface="HP001 4 hàng" panose="020B0603050302020204" pitchFamily="34" charset="0"/>
              </a:rPr>
            </a:br>
            <a:r>
              <a:rPr lang="en-US" sz="3200" b="1" smtClean="0">
                <a:latin typeface="HP001 4 hàng" panose="020B0603050302020204" pitchFamily="34" charset="0"/>
              </a:rPr>
              <a:t>    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350" y="1196753"/>
            <a:ext cx="11713301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u="sng">
                <a:latin typeface="HP001 4 hàng" panose="020B0603050302020204" pitchFamily="34" charset="0"/>
              </a:rPr>
              <a:t>Bài 2</a:t>
            </a:r>
            <a:r>
              <a:rPr lang="en-US" sz="4000" b="1" smtClean="0">
                <a:latin typeface="HP001 4 hàng" panose="020B0603050302020204" pitchFamily="34" charset="0"/>
              </a:rPr>
              <a:t>: </a:t>
            </a:r>
            <a:r>
              <a:rPr lang="en-US" sz="4000" b="1" u="sng" smtClean="0">
                <a:latin typeface="HP001 4 hàng" panose="020B0603050302020204" pitchFamily="34" charset="0"/>
              </a:rPr>
              <a:t>Tóm tắt</a:t>
            </a:r>
            <a:r>
              <a:rPr lang="en-US" sz="4000" b="1" smtClean="0">
                <a:latin typeface="HP001 4 hàng" panose="020B0603050302020204" pitchFamily="34" charset="0"/>
              </a:rPr>
              <a:t>:</a:t>
            </a:r>
            <a:endParaRPr lang="en-US" sz="4000" b="1" smtClean="0">
              <a:latin typeface="HP001 4 hàng" panose="020B0603050302020204" pitchFamily="34" charset="0"/>
            </a:endParaRPr>
          </a:p>
          <a:p>
            <a:pPr marL="0" indent="0">
              <a:buNone/>
            </a:pPr>
            <a:r>
              <a:rPr lang="en-US" sz="4000" b="1">
                <a:latin typeface="HP001 4 hàng" panose="020B0603050302020204" pitchFamily="34" charset="0"/>
              </a:rPr>
              <a:t> </a:t>
            </a:r>
            <a:r>
              <a:rPr lang="en-US" sz="4000" b="1" smtClean="0">
                <a:latin typeface="HP001 4 hàng" panose="020B0603050302020204" pitchFamily="34" charset="0"/>
              </a:rPr>
              <a:t>Có          : 42 l </a:t>
            </a:r>
            <a:endParaRPr lang="en-US" sz="4000" b="1" smtClean="0">
              <a:latin typeface="HP001 4 hàng" panose="020B0603050302020204" pitchFamily="34" charset="0"/>
            </a:endParaRPr>
          </a:p>
          <a:p>
            <a:pPr marL="0" indent="0">
              <a:buNone/>
            </a:pPr>
            <a:r>
              <a:rPr lang="en-US" sz="4000" b="1">
                <a:latin typeface="HP001 4 hàng" panose="020B0603050302020204" pitchFamily="34" charset="0"/>
              </a:rPr>
              <a:t> </a:t>
            </a:r>
            <a:r>
              <a:rPr lang="en-US" sz="4000" b="1" smtClean="0">
                <a:latin typeface="HP001 4 hàng" panose="020B0603050302020204" pitchFamily="34" charset="0"/>
              </a:rPr>
              <a:t>Đã đi hết   :15 l</a:t>
            </a:r>
            <a:endParaRPr lang="en-US" sz="4000" b="1" smtClean="0">
              <a:latin typeface="HP001 4 hàng" panose="020B0603050302020204" pitchFamily="34" charset="0"/>
            </a:endParaRPr>
          </a:p>
          <a:p>
            <a:pPr marL="0" indent="0">
              <a:buNone/>
            </a:pPr>
            <a:r>
              <a:rPr lang="en-US" sz="4000" b="1">
                <a:latin typeface="HP001 4 hàng" panose="020B0603050302020204" pitchFamily="34" charset="0"/>
              </a:rPr>
              <a:t> </a:t>
            </a:r>
            <a:r>
              <a:rPr lang="en-US" sz="4000" b="1" smtClean="0">
                <a:latin typeface="HP001 4 hàng" panose="020B0603050302020204" pitchFamily="34" charset="0"/>
              </a:rPr>
              <a:t>Còn lại     : …</a:t>
            </a:r>
            <a:r>
              <a:rPr lang="en-US" sz="4000" b="1">
                <a:latin typeface="HP001 4 hàng" panose="020B0603050302020204" pitchFamily="34" charset="0"/>
              </a:rPr>
              <a:t>l</a:t>
            </a:r>
            <a:r>
              <a:rPr lang="en-US" sz="4000" b="1" smtClean="0">
                <a:latin typeface="HP001 4 hàng" panose="020B0603050302020204" pitchFamily="34" charset="0"/>
              </a:rPr>
              <a:t>?</a:t>
            </a:r>
            <a:endParaRPr lang="en-US" sz="4000" b="1" smtClean="0">
              <a:latin typeface="HP001 4 hàng" panose="020B0603050302020204" pitchFamily="34" charset="0"/>
            </a:endParaRPr>
          </a:p>
          <a:p>
            <a:pPr marL="0" indent="0">
              <a:buNone/>
            </a:pPr>
            <a:r>
              <a:rPr lang="en-US" sz="4000" b="1">
                <a:latin typeface="HP001 4 hàng" panose="020B0603050302020204" pitchFamily="34" charset="0"/>
              </a:rPr>
              <a:t> </a:t>
            </a:r>
            <a:r>
              <a:rPr lang="en-US" sz="4000" b="1" smtClean="0">
                <a:latin typeface="HP001 4 hàng" panose="020B0603050302020204" pitchFamily="34" charset="0"/>
              </a:rPr>
              <a:t>                </a:t>
            </a:r>
            <a:r>
              <a:rPr lang="en-US" sz="4000" b="1" u="sng" smtClean="0">
                <a:latin typeface="HP001 4 hàng" panose="020B0603050302020204" pitchFamily="34" charset="0"/>
              </a:rPr>
              <a:t>Bài giải</a:t>
            </a:r>
            <a:endParaRPr lang="en-US" sz="4000" u="sn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0</TotalTime>
  <Words>1040</Words>
  <Application>WPS Presentation</Application>
  <PresentationFormat>Custom</PresentationFormat>
  <Paragraphs>91</Paragraphs>
  <Slides>13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2" baseType="lpstr">
      <vt:lpstr>Arial</vt:lpstr>
      <vt:lpstr>SimSun</vt:lpstr>
      <vt:lpstr>Wingdings</vt:lpstr>
      <vt:lpstr>字魂17号-萌趣果冻体</vt:lpstr>
      <vt:lpstr>Segoe Print</vt:lpstr>
      <vt:lpstr>Arial-Rounded</vt:lpstr>
      <vt:lpstr>Segoe UI Symbol</vt:lpstr>
      <vt:lpstr>Times New Roman</vt:lpstr>
      <vt:lpstr>汉仪小麦体简</vt:lpstr>
      <vt:lpstr>#9Slide03 AmpleSoft Bold</vt:lpstr>
      <vt:lpstr>Wide Latin</vt:lpstr>
      <vt:lpstr>Microsoft YaHei</vt:lpstr>
      <vt:lpstr>Calibri</vt:lpstr>
      <vt:lpstr>HP001 5 hàng</vt:lpstr>
      <vt:lpstr>HP001 4 hàng</vt:lpstr>
      <vt:lpstr>#9Slide05 Fourth Medium</vt:lpstr>
      <vt:lpstr>Arial Unicode MS</vt:lpstr>
      <vt:lpstr>Cambria</vt:lpstr>
      <vt:lpstr>Adjacency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Thứ 3 ngày 7 tháng 12 năm 2021     Toán:  Luyện tập (T3)     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Hằng Nguyễn</cp:lastModifiedBy>
  <cp:revision>40</cp:revision>
  <dcterms:created xsi:type="dcterms:W3CDTF">2021-05-23T13:34:00Z</dcterms:created>
  <dcterms:modified xsi:type="dcterms:W3CDTF">2024-12-05T23:54:31Z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7E715475E88D4E8780757D6407E67B03_13</vt:lpwstr>
  </property>
  <property fmtid="{D5CDD505-2E9C-101B-9397-08002B2CF9AE}" pid="3" name="KSOProductBuildVer">
    <vt:lpwstr>1033-12.2.0.18911</vt:lpwstr>
  </property>
</Properties>
</file>