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emf" ContentType="image/x-emf"/>
  <Default Extension="png" ContentType="image/png"/>
  <Default Extension="wdp" ContentType="image/vnd.ms-photo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  <p:sldMasterId id="2147483687" r:id="rId5"/>
  </p:sldMasterIdLst>
  <p:notesMasterIdLst>
    <p:notesMasterId r:id="rId13"/>
  </p:notesMasterIdLst>
  <p:sldIdLst>
    <p:sldId id="289" r:id="rId6"/>
    <p:sldId id="258" r:id="rId7"/>
    <p:sldId id="259" r:id="rId8"/>
    <p:sldId id="260" r:id="rId9"/>
    <p:sldId id="261" r:id="rId10"/>
    <p:sldId id="287" r:id="rId11"/>
    <p:sldId id="263" r:id="rId12"/>
    <p:sldId id="264" r:id="rId14"/>
    <p:sldId id="294" r:id="rId15"/>
    <p:sldId id="265" r:id="rId16"/>
    <p:sldId id="283" r:id="rId17"/>
    <p:sldId id="266" r:id="rId18"/>
    <p:sldId id="295" r:id="rId19"/>
    <p:sldId id="284" r:id="rId20"/>
    <p:sldId id="296" r:id="rId21"/>
    <p:sldId id="29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B9D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89" autoAdjust="0"/>
    <p:restoredTop sz="97331" autoAdjust="0"/>
  </p:normalViewPr>
  <p:slideViewPr>
    <p:cSldViewPr snapToGrid="0">
      <p:cViewPr>
        <p:scale>
          <a:sx n="76" d="100"/>
          <a:sy n="76" d="100"/>
        </p:scale>
        <p:origin x="-55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5" Type="http://schemas.openxmlformats.org/officeDocument/2006/relationships/theme" Target="../theme/theme3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5.xml"/><Relationship Id="rId3" Type="http://schemas.microsoft.com/office/2007/relationships/hdphoto" Target="../media/image23.wdp"/><Relationship Id="rId2" Type="http://schemas.openxmlformats.org/officeDocument/2006/relationships/image" Target="../media/image22.png"/><Relationship Id="rId1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microsoft.com/office/2007/relationships/hdphoto" Target="../media/image23.wdp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audio" Target="../media/audio1.wav"/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4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image" Target="../media/image7.GIF"/><Relationship Id="rId3" Type="http://schemas.openxmlformats.org/officeDocument/2006/relationships/image" Target="../media/image6.GIF"/><Relationship Id="rId2" Type="http://schemas.openxmlformats.org/officeDocument/2006/relationships/image" Target="../media/image9.GIF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4.xml"/><Relationship Id="rId6" Type="http://schemas.openxmlformats.org/officeDocument/2006/relationships/audio" Target="../media/audio2.wav"/><Relationship Id="rId5" Type="http://schemas.openxmlformats.org/officeDocument/2006/relationships/audio" Target="../media/audio3.wav"/><Relationship Id="rId4" Type="http://schemas.openxmlformats.org/officeDocument/2006/relationships/image" Target="../media/image7.GIF"/><Relationship Id="rId3" Type="http://schemas.openxmlformats.org/officeDocument/2006/relationships/image" Target="../media/image6.GIF"/><Relationship Id="rId2" Type="http://schemas.openxmlformats.org/officeDocument/2006/relationships/image" Target="../media/image9.GIF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4.xml"/><Relationship Id="rId6" Type="http://schemas.openxmlformats.org/officeDocument/2006/relationships/audio" Target="../media/audio2.wav"/><Relationship Id="rId5" Type="http://schemas.openxmlformats.org/officeDocument/2006/relationships/audio" Target="../media/audio3.wav"/><Relationship Id="rId4" Type="http://schemas.openxmlformats.org/officeDocument/2006/relationships/image" Target="../media/image7.GIF"/><Relationship Id="rId3" Type="http://schemas.openxmlformats.org/officeDocument/2006/relationships/image" Target="../media/image6.GIF"/><Relationship Id="rId2" Type="http://schemas.openxmlformats.org/officeDocument/2006/relationships/image" Target="../media/image9.GIF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0.jpeg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44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7" name="WordArt 2"/>
          <p:cNvSpPr>
            <a:spLocks noChangeArrowheads="1" noChangeShapeType="1" noTextEdit="1"/>
          </p:cNvSpPr>
          <p:nvPr/>
        </p:nvSpPr>
        <p:spPr bwMode="auto">
          <a:xfrm>
            <a:off x="2465388" y="266700"/>
            <a:ext cx="7543800" cy="5476876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ArchUpPour">
              <a:avLst>
                <a:gd name="adj1" fmla="val 10800004"/>
                <a:gd name="adj2" fmla="val 50000"/>
              </a:avLst>
            </a:prstTxWarp>
          </a:bodyPr>
          <a:lstStyle/>
          <a:p>
            <a:pPr algn="ctr"/>
            <a:r>
              <a:rPr lang="en-US" sz="2800" b="1" kern="10" dirty="0" err="1">
                <a:ln w="9525">
                  <a:solidFill>
                    <a:srgbClr val="CC3399"/>
                  </a:solidFill>
                  <a:round/>
                </a:ln>
                <a:solidFill>
                  <a:srgbClr val="CC3399"/>
                </a:solidFill>
                <a:latin typeface="Times New Roman" panose="02020603050405020304"/>
                <a:cs typeface="Times New Roman" panose="02020603050405020304"/>
              </a:rPr>
              <a:t>Chào</a:t>
            </a:r>
            <a:r>
              <a:rPr lang="en-US" sz="2800" b="1" kern="10" dirty="0">
                <a:ln w="9525">
                  <a:solidFill>
                    <a:srgbClr val="CC3399"/>
                  </a:solidFill>
                  <a:round/>
                </a:ln>
                <a:solidFill>
                  <a:srgbClr val="CC339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solidFill>
                    <a:srgbClr val="CC3399"/>
                  </a:solidFill>
                  <a:round/>
                </a:ln>
                <a:solidFill>
                  <a:srgbClr val="CC3399"/>
                </a:solidFill>
                <a:latin typeface="Times New Roman" panose="02020603050405020304"/>
                <a:cs typeface="Times New Roman" panose="02020603050405020304"/>
              </a:rPr>
              <a:t>mừng</a:t>
            </a:r>
            <a:r>
              <a:rPr lang="en-US" sz="2800" b="1" kern="10" dirty="0">
                <a:ln w="9525">
                  <a:solidFill>
                    <a:srgbClr val="CC3399"/>
                  </a:solidFill>
                  <a:round/>
                </a:ln>
                <a:solidFill>
                  <a:srgbClr val="CC339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solidFill>
                    <a:srgbClr val="CC3399"/>
                  </a:solidFill>
                  <a:round/>
                </a:ln>
                <a:solidFill>
                  <a:srgbClr val="CC3399"/>
                </a:solidFill>
                <a:latin typeface="Times New Roman" panose="02020603050405020304"/>
                <a:cs typeface="Times New Roman" panose="02020603050405020304"/>
              </a:rPr>
              <a:t>quý</a:t>
            </a:r>
            <a:r>
              <a:rPr lang="en-US" sz="2800" b="1" kern="10" dirty="0">
                <a:ln w="9525">
                  <a:solidFill>
                    <a:srgbClr val="CC3399"/>
                  </a:solidFill>
                  <a:round/>
                </a:ln>
                <a:solidFill>
                  <a:srgbClr val="CC339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solidFill>
                    <a:srgbClr val="CC3399"/>
                  </a:solidFill>
                  <a:round/>
                </a:ln>
                <a:solidFill>
                  <a:srgbClr val="CC3399"/>
                </a:solidFill>
                <a:latin typeface="Times New Roman" panose="02020603050405020304"/>
                <a:cs typeface="Times New Roman" panose="02020603050405020304"/>
              </a:rPr>
              <a:t>thầy</a:t>
            </a:r>
            <a:r>
              <a:rPr lang="en-US" sz="2800" b="1" kern="10" dirty="0">
                <a:ln w="9525">
                  <a:solidFill>
                    <a:srgbClr val="CC3399"/>
                  </a:solidFill>
                  <a:round/>
                </a:ln>
                <a:solidFill>
                  <a:srgbClr val="CC339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solidFill>
                    <a:srgbClr val="CC3399"/>
                  </a:solidFill>
                  <a:round/>
                </a:ln>
                <a:solidFill>
                  <a:srgbClr val="CC3399"/>
                </a:solidFill>
                <a:latin typeface="Times New Roman" panose="02020603050405020304"/>
                <a:cs typeface="Times New Roman" panose="02020603050405020304"/>
              </a:rPr>
              <a:t>cô</a:t>
            </a:r>
            <a:r>
              <a:rPr lang="en-US" sz="2800" b="1" kern="10" dirty="0">
                <a:ln w="9525">
                  <a:solidFill>
                    <a:srgbClr val="CC3399"/>
                  </a:solidFill>
                  <a:round/>
                </a:ln>
                <a:solidFill>
                  <a:srgbClr val="CC339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solidFill>
                    <a:srgbClr val="CC3399"/>
                  </a:solidFill>
                  <a:round/>
                </a:ln>
                <a:solidFill>
                  <a:srgbClr val="CC3399"/>
                </a:solidFill>
                <a:latin typeface="Times New Roman" panose="02020603050405020304"/>
                <a:cs typeface="Times New Roman" panose="02020603050405020304"/>
              </a:rPr>
              <a:t>và</a:t>
            </a:r>
            <a:r>
              <a:rPr lang="en-US" sz="2800" b="1" kern="10" dirty="0">
                <a:ln w="9525">
                  <a:solidFill>
                    <a:srgbClr val="CC3399"/>
                  </a:solidFill>
                  <a:round/>
                </a:ln>
                <a:solidFill>
                  <a:srgbClr val="CC339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solidFill>
                    <a:srgbClr val="CC3399"/>
                  </a:solidFill>
                  <a:round/>
                </a:ln>
                <a:solidFill>
                  <a:srgbClr val="CC3399"/>
                </a:solidFill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2800" b="1" kern="10" dirty="0">
                <a:ln w="9525">
                  <a:solidFill>
                    <a:srgbClr val="CC3399"/>
                  </a:solidFill>
                  <a:round/>
                </a:ln>
                <a:solidFill>
                  <a:srgbClr val="CC339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solidFill>
                    <a:srgbClr val="CC3399"/>
                  </a:solidFill>
                  <a:round/>
                </a:ln>
                <a:solidFill>
                  <a:srgbClr val="CC3399"/>
                </a:solidFill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en-US" sz="2800" b="1" kern="10" dirty="0">
                <a:ln w="9525">
                  <a:solidFill>
                    <a:srgbClr val="CC3399"/>
                  </a:solidFill>
                  <a:round/>
                </a:ln>
                <a:solidFill>
                  <a:srgbClr val="CC339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solidFill>
                    <a:srgbClr val="CC3399"/>
                  </a:solidFill>
                  <a:round/>
                </a:ln>
                <a:solidFill>
                  <a:srgbClr val="CC3399"/>
                </a:solidFill>
                <a:latin typeface="Times New Roman" panose="02020603050405020304"/>
                <a:cs typeface="Times New Roman" panose="02020603050405020304"/>
              </a:rPr>
              <a:t>học</a:t>
            </a:r>
            <a:r>
              <a:rPr lang="en-US" sz="2800" b="1" kern="10" dirty="0">
                <a:ln w="9525">
                  <a:solidFill>
                    <a:srgbClr val="CC3399"/>
                  </a:solidFill>
                  <a:round/>
                </a:ln>
                <a:solidFill>
                  <a:srgbClr val="CC339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solidFill>
                    <a:srgbClr val="CC3399"/>
                  </a:solidFill>
                  <a:round/>
                </a:ln>
                <a:solidFill>
                  <a:srgbClr val="CC3399"/>
                </a:solidFill>
                <a:latin typeface="Times New Roman" panose="02020603050405020304"/>
                <a:cs typeface="Times New Roman" panose="02020603050405020304"/>
              </a:rPr>
              <a:t>sinh</a:t>
            </a:r>
            <a:endParaRPr lang="en-US" sz="2800" b="1" kern="10" dirty="0">
              <a:ln w="9525">
                <a:solidFill>
                  <a:srgbClr val="CC3399"/>
                </a:solidFill>
                <a:round/>
              </a:ln>
              <a:solidFill>
                <a:srgbClr val="CC339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4648200" y="1842811"/>
            <a:ext cx="2971800" cy="233417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B5F1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 anchor="ctr">
            <a:spAutoFit/>
          </a:bodyPr>
          <a:lstStyle/>
          <a:p>
            <a:pPr eaLnBrk="1" hangingPunct="1"/>
            <a:r>
              <a:rPr lang="en-US" altLang="en-US" sz="14700" dirty="0">
                <a:solidFill>
                  <a:srgbClr val="FF3300"/>
                </a:solidFill>
                <a:sym typeface="Wingdings" panose="05000000000000000000" pitchFamily="2" charset="2"/>
              </a:rPr>
              <a:t></a:t>
            </a:r>
            <a:endParaRPr lang="en-US" altLang="en-US" sz="14700" dirty="0">
              <a:solidFill>
                <a:srgbClr val="FF3300"/>
              </a:solidFill>
              <a:sym typeface="Wingdings" panose="05000000000000000000" pitchFamily="2" charset="2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5315604" y="2481263"/>
            <a:ext cx="1778000" cy="41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1323" tIns="35662" rIns="71323" bIns="3566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2/</a:t>
            </a:r>
            <a:endParaRPr lang="en-US" altLang="en-US" sz="22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4013200" y="4206083"/>
            <a:ext cx="4572000" cy="456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pPr algn="ctr" eaLnBrk="1" hangingPunct="1"/>
            <a:r>
              <a:rPr lang="en-US" altLang="en-US" sz="25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sz="25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5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25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0"/>
            <a:ext cx="12192000" cy="684064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70233" y="3004484"/>
            <a:ext cx="8607973" cy="932815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Thứ 2 ngày 11  </a:t>
            </a:r>
            <a:r>
              <a:rPr lang="en-US" sz="2800" b="1">
                <a:solidFill>
                  <a:schemeClr val="bg1"/>
                </a:solidFill>
                <a:latin typeface="HP001 4 hàng" panose="020B0603050302020204" pitchFamily="34" charset="0"/>
              </a:rPr>
              <a:t>tháng </a:t>
            </a:r>
            <a:r>
              <a:rPr lang="en-US" sz="28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11 </a:t>
            </a:r>
            <a:r>
              <a:rPr lang="en-US" sz="2800" b="1">
                <a:solidFill>
                  <a:schemeClr val="bg1"/>
                </a:solidFill>
                <a:latin typeface="HP001 4 hàng" panose="020B0603050302020204" pitchFamily="34" charset="0"/>
              </a:rPr>
              <a:t>năm 2024</a:t>
            </a:r>
            <a:endParaRPr lang="en-US" sz="2800" b="1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pPr algn="ctr"/>
            <a:r>
              <a:rPr lang="en-US" sz="2800" b="1" u="sng">
                <a:solidFill>
                  <a:schemeClr val="bg1"/>
                </a:solidFill>
                <a:latin typeface="HP001 4 hàng" panose="020B0603050302020204" pitchFamily="34" charset="0"/>
              </a:rPr>
              <a:t>Toán</a:t>
            </a:r>
            <a:r>
              <a:rPr lang="en-US" sz="2800" b="1">
                <a:solidFill>
                  <a:schemeClr val="bg1"/>
                </a:solidFill>
                <a:latin typeface="HP001 4 hàng" panose="020B0603050302020204" pitchFamily="34" charset="0"/>
              </a:rPr>
              <a:t>:</a:t>
            </a:r>
            <a:endParaRPr lang="en-US" sz="28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078" y="1803748"/>
            <a:ext cx="8716046" cy="4597911"/>
          </a:xfrm>
        </p:spPr>
      </p:pic>
      <p:sp>
        <p:nvSpPr>
          <p:cNvPr id="5" name="Rectangle 4"/>
          <p:cNvSpPr/>
          <p:nvPr/>
        </p:nvSpPr>
        <p:spPr>
          <a:xfrm>
            <a:off x="2697271" y="638207"/>
            <a:ext cx="7937327" cy="95410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</a:t>
            </a: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cân đĩa, cân đồng hồ, cân bàn đồng hô, hãy tập cân một số đồ vật xung quanh em.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8307" y="5483721"/>
            <a:ext cx="4847572" cy="95404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/>
              <a:t> </a:t>
            </a:r>
            <a:endParaRPr lang="en-US" sz="3200" smtClean="0"/>
          </a:p>
          <a:p>
            <a:endParaRPr lang="en-US" sz="3200"/>
          </a:p>
          <a:p>
            <a:r>
              <a:rPr lang="vi-VN" sz="3200" smtClean="0">
                <a:solidFill>
                  <a:schemeClr val="tx1"/>
                </a:solidFill>
              </a:rPr>
              <a:t>Bình </a:t>
            </a:r>
            <a:r>
              <a:rPr lang="vi-VN" sz="3200">
                <a:solidFill>
                  <a:schemeClr val="tx1"/>
                </a:solidFill>
              </a:rPr>
              <a:t>nước của Việt </a:t>
            </a:r>
            <a:r>
              <a:rPr lang="vi-VN" sz="3200" smtClean="0">
                <a:solidFill>
                  <a:schemeClr val="tx1"/>
                </a:solidFill>
              </a:rPr>
              <a:t>chứa</a:t>
            </a:r>
            <a:r>
              <a:rPr lang="en-US" sz="3200" smtClean="0">
                <a:solidFill>
                  <a:schemeClr val="tx1"/>
                </a:solidFill>
              </a:rPr>
              <a:t> </a:t>
            </a:r>
            <a:r>
              <a:rPr lang="vi-VN" sz="3200" smtClean="0">
                <a:solidFill>
                  <a:schemeClr val="tx1"/>
                </a:solidFill>
              </a:rPr>
              <a:t>được </a:t>
            </a:r>
            <a:r>
              <a:rPr lang="vi-VN" sz="3200">
                <a:solidFill>
                  <a:schemeClr val="tx1"/>
                </a:solidFill>
              </a:rPr>
              <a:t>8 cốc nước.</a:t>
            </a:r>
            <a:endParaRPr lang="vi-VN" sz="3200">
              <a:solidFill>
                <a:schemeClr val="tx1"/>
              </a:solidFill>
            </a:endParaRPr>
          </a:p>
          <a:p>
            <a:br>
              <a:rPr lang="vi-VN" sz="3200"/>
            </a:b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88483" y="5483721"/>
            <a:ext cx="5094552" cy="95404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>
                <a:solidFill>
                  <a:schemeClr val="tx1"/>
                </a:solidFill>
              </a:rPr>
              <a:t>Bình nước của Mai </a:t>
            </a:r>
            <a:r>
              <a:rPr lang="vi-VN" sz="3200" smtClean="0">
                <a:solidFill>
                  <a:schemeClr val="tx1"/>
                </a:solidFill>
              </a:rPr>
              <a:t>chứa</a:t>
            </a:r>
            <a:r>
              <a:rPr lang="en-US" sz="3200" smtClean="0">
                <a:solidFill>
                  <a:schemeClr val="tx1"/>
                </a:solidFill>
              </a:rPr>
              <a:t> </a:t>
            </a:r>
            <a:r>
              <a:rPr lang="vi-VN" sz="3200" smtClean="0">
                <a:solidFill>
                  <a:schemeClr val="tx1"/>
                </a:solidFill>
              </a:rPr>
              <a:t>được </a:t>
            </a:r>
            <a:r>
              <a:rPr lang="vi-VN" sz="3200">
                <a:solidFill>
                  <a:schemeClr val="tx1"/>
                </a:solidFill>
              </a:rPr>
              <a:t>7 cốc nước.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89766" y="222802"/>
            <a:ext cx="107974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/>
              <a:t> </a:t>
            </a:r>
            <a:r>
              <a:rPr lang="vi-VN" sz="2400" smtClean="0"/>
              <a:t>Rót </a:t>
            </a:r>
            <a:r>
              <a:rPr lang="vi-VN" sz="2400"/>
              <a:t>hết nước từ bình của Việt và Mai được các cốc nước (như hình vẽ). Bình nước của bạn nào chứa được nhiều nước hơn và nhiều hơn mấy cốc?</a:t>
            </a:r>
            <a:endParaRPr lang="en-US" sz="2400"/>
          </a:p>
        </p:txBody>
      </p:sp>
      <p:sp>
        <p:nvSpPr>
          <p:cNvPr id="7" name="Oval 6"/>
          <p:cNvSpPr/>
          <p:nvPr/>
        </p:nvSpPr>
        <p:spPr>
          <a:xfrm>
            <a:off x="200418" y="222802"/>
            <a:ext cx="889348" cy="654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3</a:t>
            </a:r>
            <a:endParaRPr lang="en-US" sz="320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747" y="1304319"/>
            <a:ext cx="8780746" cy="3668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bldLvl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2412718" y="4258849"/>
            <a:ext cx="8113952" cy="2029277"/>
          </a:xfrm>
          <a:prstGeom prst="wedgeRoundRect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schemeClr val="tx1"/>
                </a:solidFill>
                <a:latin typeface="+mj-lt"/>
              </a:rPr>
              <a:t>a. </a:t>
            </a:r>
            <a:r>
              <a:rPr lang="vi-VN" sz="3200" b="1" smtClean="0">
                <a:solidFill>
                  <a:schemeClr val="tx1"/>
                </a:solidFill>
                <a:latin typeface="+mj-lt"/>
              </a:rPr>
              <a:t>Lượng </a:t>
            </a:r>
            <a:r>
              <a:rPr lang="vi-VN" sz="3200" b="1">
                <a:solidFill>
                  <a:schemeClr val="tx1"/>
                </a:solidFill>
                <a:latin typeface="+mj-lt"/>
              </a:rPr>
              <a:t>nước ở cả hai bình bằng bao nhiêu </a:t>
            </a:r>
            <a:r>
              <a:rPr lang="vi-VN" sz="3200" b="1" smtClean="0">
                <a:solidFill>
                  <a:schemeClr val="tx1"/>
                </a:solidFill>
                <a:latin typeface="+mj-lt"/>
              </a:rPr>
              <a:t>cốc?</a:t>
            </a:r>
            <a:endParaRPr lang="en-US" sz="32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3200" b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b. </a:t>
            </a:r>
            <a:r>
              <a:rPr lang="vi-VN" sz="3200" b="1" smtClean="0">
                <a:solidFill>
                  <a:schemeClr val="tx1"/>
                </a:solidFill>
                <a:latin typeface="+mj-lt"/>
              </a:rPr>
              <a:t>Lượng </a:t>
            </a:r>
            <a:r>
              <a:rPr lang="vi-VN" sz="3200" b="1">
                <a:solidFill>
                  <a:schemeClr val="tx1"/>
                </a:solidFill>
                <a:latin typeface="+mj-lt"/>
              </a:rPr>
              <a:t>nước ở bình nào ít hơn và ít hơn bao nhiêu cốc?</a:t>
            </a:r>
            <a:r>
              <a:rPr lang="en-US" sz="3200" b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   </a:t>
            </a:r>
            <a:endParaRPr lang="en-US" sz="32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00418" y="222802"/>
            <a:ext cx="889348" cy="654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4</a:t>
            </a:r>
            <a:endParaRPr lang="en-US" sz="32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181" y="350729"/>
            <a:ext cx="9807879" cy="3707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17441" y="1102291"/>
            <a:ext cx="9394521" cy="3983276"/>
          </a:xfrm>
          <a:prstGeom prst="roundRect">
            <a:avLst/>
          </a:prstGeom>
          <a:solidFill>
            <a:srgbClr val="FFFFCC"/>
          </a:solidFill>
          <a:ln>
            <a:solidFill>
              <a:srgbClr val="DFB9D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mtClean="0"/>
              <a:t>		</a:t>
            </a:r>
            <a:r>
              <a:rPr lang="en-US" sz="2400" smtClean="0"/>
              <a:t>	     </a:t>
            </a:r>
            <a:r>
              <a:rPr lang="en-US" sz="40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giải </a:t>
            </a:r>
            <a:endParaRPr lang="en-US" sz="4000" b="1" u="sng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) Lượng nước ở cả hai bình bằng số cốc là:</a:t>
            </a: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+ 7 = 16 (cốc)</a:t>
            </a: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ượng 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nước ở bình B ít hơn bình A và ít hơn số cốc là:</a:t>
            </a: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– 7 = 2 (cốc)</a:t>
            </a: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vi-VN" sz="32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 </a:t>
            </a:r>
            <a:r>
              <a:rPr lang="vi-VN" sz="32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số: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) 16 cốc            </a:t>
            </a:r>
            <a:endParaRPr lang="en-US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             </a:t>
            </a:r>
            <a:r>
              <a:rPr lang="vi-V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) 2 cốc</a:t>
            </a: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606180">
            <a:off x="-222564" y="-233525"/>
            <a:ext cx="2364514" cy="23645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38" b="95131" l="1500" r="99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874" y="4509370"/>
            <a:ext cx="3312126" cy="2210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00418" y="222802"/>
            <a:ext cx="889348" cy="654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5</a:t>
            </a:r>
            <a:endParaRPr lang="en-US" sz="3200"/>
          </a:p>
        </p:txBody>
      </p:sp>
      <p:sp>
        <p:nvSpPr>
          <p:cNvPr id="3" name="Rectangle 2"/>
          <p:cNvSpPr/>
          <p:nvPr/>
        </p:nvSpPr>
        <p:spPr>
          <a:xfrm>
            <a:off x="1252601" y="184324"/>
            <a:ext cx="98830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/>
              <a:t>Dùng ca 1 lít, múc nước ở trong thùng đổ 3 ca đầy vào xô màu vàng và 5 ca đầy vào xô màu đỏ. Hỏi cả hai xô có bao nhiêu lít nước?</a:t>
            </a:r>
            <a:endParaRPr lang="en-US" sz="28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067" y="1853481"/>
            <a:ext cx="8999948" cy="374565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91219" y="651353"/>
            <a:ext cx="8918534" cy="473483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smtClean="0">
                <a:solidFill>
                  <a:schemeClr val="tx1"/>
                </a:solidFill>
                <a:latin typeface="+mj-lt"/>
              </a:rPr>
              <a:t>		</a:t>
            </a:r>
            <a:r>
              <a:rPr lang="en-US" sz="3600" b="1" smtClean="0">
                <a:solidFill>
                  <a:schemeClr val="tx1"/>
                </a:solidFill>
                <a:latin typeface="+mj-lt"/>
              </a:rPr>
              <a:t>             </a:t>
            </a:r>
            <a:r>
              <a:rPr lang="en-US" sz="3600" b="1" u="sng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endParaRPr lang="en-US" sz="3600" b="1" u="sng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smtClean="0">
                <a:solidFill>
                  <a:schemeClr val="tx1"/>
                </a:solidFill>
                <a:latin typeface="+mj-lt"/>
              </a:rPr>
              <a:t>           </a:t>
            </a:r>
            <a:r>
              <a:rPr lang="vi-VN" sz="3600" b="1" smtClean="0">
                <a:solidFill>
                  <a:schemeClr val="tx1"/>
                </a:solidFill>
                <a:latin typeface="+mj-lt"/>
              </a:rPr>
              <a:t>Xô </a:t>
            </a:r>
            <a:r>
              <a:rPr lang="vi-VN" sz="3600" b="1">
                <a:solidFill>
                  <a:schemeClr val="tx1"/>
                </a:solidFill>
                <a:latin typeface="+mj-lt"/>
              </a:rPr>
              <a:t>màu vàng có số lít nước là:</a:t>
            </a:r>
            <a:endParaRPr lang="vi-VN" sz="3600" b="1">
              <a:solidFill>
                <a:schemeClr val="tx1"/>
              </a:solidFill>
              <a:latin typeface="+mj-lt"/>
            </a:endParaRPr>
          </a:p>
          <a:p>
            <a:r>
              <a:rPr lang="en-US" sz="3600" b="1" smtClean="0">
                <a:solidFill>
                  <a:schemeClr val="tx1"/>
                </a:solidFill>
                <a:latin typeface="+mj-lt"/>
              </a:rPr>
              <a:t>		     </a:t>
            </a:r>
            <a:r>
              <a:rPr lang="vi-VN" sz="3600" b="1" smtClean="0">
                <a:solidFill>
                  <a:schemeClr val="tx1"/>
                </a:solidFill>
                <a:latin typeface="+mj-lt"/>
              </a:rPr>
              <a:t>1 </a:t>
            </a:r>
            <a:r>
              <a:rPr lang="vi-VN" sz="3600" b="1">
                <a:solidFill>
                  <a:schemeClr val="tx1"/>
                </a:solidFill>
                <a:latin typeface="+mj-lt"/>
              </a:rPr>
              <a:t>+ 1 + 1 = 3 </a:t>
            </a:r>
            <a:r>
              <a:rPr lang="vi-VN" sz="3600" b="1" smtClean="0">
                <a:solidFill>
                  <a:schemeClr val="tx1"/>
                </a:solidFill>
                <a:latin typeface="+mj-lt"/>
              </a:rPr>
              <a:t>(</a:t>
            </a:r>
            <a:r>
              <a:rPr lang="en-US" sz="3600" b="1" smtClean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b="1" smtClean="0">
                <a:solidFill>
                  <a:schemeClr val="tx1"/>
                </a:solidFill>
                <a:latin typeface="+mj-lt"/>
              </a:rPr>
              <a:t>l</a:t>
            </a:r>
            <a:r>
              <a:rPr lang="en-US" sz="3600" b="1" smtClean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b="1" smtClean="0">
                <a:solidFill>
                  <a:schemeClr val="tx1"/>
                </a:solidFill>
                <a:latin typeface="+mj-lt"/>
              </a:rPr>
              <a:t>)</a:t>
            </a:r>
            <a:endParaRPr lang="vi-VN" sz="3600" b="1">
              <a:solidFill>
                <a:schemeClr val="tx1"/>
              </a:solidFill>
              <a:latin typeface="+mj-lt"/>
            </a:endParaRPr>
          </a:p>
          <a:p>
            <a:r>
              <a:rPr lang="en-US" sz="3600" b="1" smtClean="0">
                <a:solidFill>
                  <a:schemeClr val="tx1"/>
                </a:solidFill>
                <a:latin typeface="+mj-lt"/>
              </a:rPr>
              <a:t>           </a:t>
            </a:r>
            <a:r>
              <a:rPr lang="vi-VN" sz="3600" b="1" smtClean="0">
                <a:solidFill>
                  <a:schemeClr val="tx1"/>
                </a:solidFill>
                <a:latin typeface="+mj-lt"/>
              </a:rPr>
              <a:t>Xô </a:t>
            </a:r>
            <a:r>
              <a:rPr lang="vi-VN" sz="3600" b="1">
                <a:solidFill>
                  <a:schemeClr val="tx1"/>
                </a:solidFill>
                <a:latin typeface="+mj-lt"/>
              </a:rPr>
              <a:t>màu đỏ có số lít nước là:</a:t>
            </a:r>
            <a:endParaRPr lang="vi-VN" sz="3600" b="1">
              <a:solidFill>
                <a:schemeClr val="tx1"/>
              </a:solidFill>
              <a:latin typeface="+mj-lt"/>
            </a:endParaRPr>
          </a:p>
          <a:p>
            <a:r>
              <a:rPr lang="en-US" sz="3600" b="1" smtClean="0">
                <a:solidFill>
                  <a:schemeClr val="tx1"/>
                </a:solidFill>
                <a:latin typeface="+mj-lt"/>
              </a:rPr>
              <a:t>	        </a:t>
            </a:r>
            <a:r>
              <a:rPr lang="vi-VN" sz="3600" b="1" smtClean="0">
                <a:solidFill>
                  <a:schemeClr val="tx1"/>
                </a:solidFill>
                <a:latin typeface="+mj-lt"/>
              </a:rPr>
              <a:t>1 </a:t>
            </a:r>
            <a:r>
              <a:rPr lang="vi-VN" sz="3600" b="1">
                <a:solidFill>
                  <a:schemeClr val="tx1"/>
                </a:solidFill>
                <a:latin typeface="+mj-lt"/>
              </a:rPr>
              <a:t>+ 1 + 1 + 1 + 1 = 5 </a:t>
            </a:r>
            <a:r>
              <a:rPr lang="vi-VN" sz="3600" b="1" smtClean="0">
                <a:solidFill>
                  <a:schemeClr val="tx1"/>
                </a:solidFill>
                <a:latin typeface="+mj-lt"/>
              </a:rPr>
              <a:t>(</a:t>
            </a:r>
            <a:r>
              <a:rPr lang="en-US" sz="3600" b="1" smtClean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b="1" smtClean="0">
                <a:solidFill>
                  <a:schemeClr val="tx1"/>
                </a:solidFill>
                <a:latin typeface="+mj-lt"/>
              </a:rPr>
              <a:t>l</a:t>
            </a:r>
            <a:r>
              <a:rPr lang="en-US" sz="3600" b="1" smtClean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b="1" smtClean="0">
                <a:solidFill>
                  <a:schemeClr val="tx1"/>
                </a:solidFill>
                <a:latin typeface="+mj-lt"/>
              </a:rPr>
              <a:t>)</a:t>
            </a:r>
            <a:endParaRPr lang="vi-VN" sz="3600" b="1">
              <a:solidFill>
                <a:schemeClr val="tx1"/>
              </a:solidFill>
              <a:latin typeface="+mj-lt"/>
            </a:endParaRPr>
          </a:p>
          <a:p>
            <a:r>
              <a:rPr lang="en-US" sz="3600" b="1" smtClean="0">
                <a:solidFill>
                  <a:schemeClr val="tx1"/>
                </a:solidFill>
                <a:latin typeface="+mj-lt"/>
              </a:rPr>
              <a:t>           </a:t>
            </a:r>
            <a:r>
              <a:rPr lang="vi-VN" sz="3600" b="1" smtClean="0">
                <a:solidFill>
                  <a:schemeClr val="tx1"/>
                </a:solidFill>
                <a:latin typeface="+mj-lt"/>
              </a:rPr>
              <a:t>Cả </a:t>
            </a:r>
            <a:r>
              <a:rPr lang="vi-VN" sz="3600" b="1">
                <a:solidFill>
                  <a:schemeClr val="tx1"/>
                </a:solidFill>
                <a:latin typeface="+mj-lt"/>
              </a:rPr>
              <a:t>hai xô có số lít nước là:</a:t>
            </a:r>
            <a:endParaRPr lang="vi-VN" sz="3600" b="1">
              <a:solidFill>
                <a:schemeClr val="tx1"/>
              </a:solidFill>
              <a:latin typeface="+mj-lt"/>
            </a:endParaRPr>
          </a:p>
          <a:p>
            <a:r>
              <a:rPr lang="en-US" sz="3600" b="1" smtClean="0">
                <a:solidFill>
                  <a:schemeClr val="tx1"/>
                </a:solidFill>
                <a:latin typeface="+mj-lt"/>
              </a:rPr>
              <a:t>		       </a:t>
            </a:r>
            <a:r>
              <a:rPr lang="vi-VN" sz="3600" b="1" smtClean="0">
                <a:solidFill>
                  <a:schemeClr val="tx1"/>
                </a:solidFill>
                <a:latin typeface="+mj-lt"/>
              </a:rPr>
              <a:t>3 </a:t>
            </a:r>
            <a:r>
              <a:rPr lang="vi-VN" sz="3600" b="1">
                <a:solidFill>
                  <a:schemeClr val="tx1"/>
                </a:solidFill>
                <a:latin typeface="+mj-lt"/>
              </a:rPr>
              <a:t>+ 5 = 8 </a:t>
            </a:r>
            <a:r>
              <a:rPr lang="vi-VN" sz="3600" b="1" smtClean="0">
                <a:solidFill>
                  <a:schemeClr val="tx1"/>
                </a:solidFill>
                <a:latin typeface="+mj-lt"/>
              </a:rPr>
              <a:t>(</a:t>
            </a:r>
            <a:r>
              <a:rPr lang="en-US" sz="3600" b="1" smtClean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b="1" smtClean="0">
                <a:solidFill>
                  <a:schemeClr val="tx1"/>
                </a:solidFill>
                <a:latin typeface="+mj-lt"/>
              </a:rPr>
              <a:t>l</a:t>
            </a:r>
            <a:r>
              <a:rPr lang="en-US" sz="3600" b="1" smtClean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b="1" smtClean="0">
                <a:solidFill>
                  <a:schemeClr val="tx1"/>
                </a:solidFill>
                <a:latin typeface="+mj-lt"/>
              </a:rPr>
              <a:t>)</a:t>
            </a:r>
            <a:endParaRPr lang="vi-VN" sz="3600" b="1">
              <a:solidFill>
                <a:schemeClr val="tx1"/>
              </a:solidFill>
              <a:latin typeface="+mj-lt"/>
            </a:endParaRPr>
          </a:p>
          <a:p>
            <a:r>
              <a:rPr lang="en-US" sz="3600" b="1" smtClean="0">
                <a:solidFill>
                  <a:schemeClr val="tx1"/>
                </a:solidFill>
                <a:latin typeface="+mj-lt"/>
              </a:rPr>
              <a:t>			</a:t>
            </a:r>
            <a:r>
              <a:rPr lang="vi-VN" sz="3600" b="1" u="sng" smtClean="0">
                <a:solidFill>
                  <a:schemeClr val="tx1"/>
                </a:solidFill>
                <a:latin typeface="+mj-lt"/>
              </a:rPr>
              <a:t>Đáp </a:t>
            </a:r>
            <a:r>
              <a:rPr lang="vi-VN" sz="3600" b="1" u="sng">
                <a:solidFill>
                  <a:schemeClr val="tx1"/>
                </a:solidFill>
                <a:latin typeface="+mj-lt"/>
              </a:rPr>
              <a:t>số: </a:t>
            </a:r>
            <a:r>
              <a:rPr lang="vi-VN" sz="3600" b="1">
                <a:solidFill>
                  <a:schemeClr val="tx1"/>
                </a:solidFill>
                <a:latin typeface="+mj-lt"/>
              </a:rPr>
              <a:t>8 </a:t>
            </a:r>
            <a:r>
              <a:rPr lang="vi-VN" sz="3600" b="1" smtClean="0">
                <a:solidFill>
                  <a:schemeClr val="tx1"/>
                </a:solidFill>
                <a:latin typeface="+mj-lt"/>
              </a:rPr>
              <a:t>l</a:t>
            </a:r>
            <a:endParaRPr lang="vi-VN" sz="3600" b="1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9738" b="95131" l="1500" r="99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245" y="4194371"/>
            <a:ext cx="3570996" cy="238364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6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260"/>
            <a:ext cx="12045142" cy="6441570"/>
          </a:xfrm>
        </p:spPr>
      </p:pic>
      <p:sp>
        <p:nvSpPr>
          <p:cNvPr id="7" name="TextBox 6"/>
          <p:cNvSpPr txBox="1"/>
          <p:nvPr/>
        </p:nvSpPr>
        <p:spPr>
          <a:xfrm>
            <a:off x="2705623" y="2517730"/>
            <a:ext cx="66638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6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 cố - Dặn dò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/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Ong</a:t>
            </a:r>
            <a:endParaRPr lang="en-US" sz="6600"/>
          </a:p>
        </p:txBody>
      </p:sp>
      <p:sp>
        <p:nvSpPr>
          <p:cNvPr id="9" name="Hexagon 8"/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non</a:t>
            </a:r>
            <a:endParaRPr lang="en-US" sz="6600"/>
          </a:p>
        </p:txBody>
      </p:sp>
      <p:sp>
        <p:nvSpPr>
          <p:cNvPr id="10" name="Hexagon 9"/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việc</a:t>
            </a:r>
            <a:endParaRPr lang="en-US" sz="66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học</a:t>
            </a:r>
            <a:endParaRPr lang="en-US" sz="660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52" y="3436622"/>
            <a:ext cx="2650039" cy="2661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bldLvl="0" animBg="1"/>
      <p:bldP spid="9" grpId="0" bldLvl="0" animBg="1"/>
      <p:bldP spid="9" grpId="1" bldLvl="0" animBg="1"/>
      <p:bldP spid="10" grpId="0" bldLvl="0" animBg="1"/>
      <p:bldP spid="10" grpId="1" bldLvl="0" animBg="1"/>
      <p:bldP spid="13" grpId="0" bldLvl="0" animBg="1"/>
      <p:bldP spid="13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10l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+ 6l = ?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18l</a:t>
            </a:r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15 l</a:t>
            </a:r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+ 22l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?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38 l</a:t>
            </a:r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40 l</a:t>
            </a:r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39 l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37 l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 =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15 l</a:t>
            </a:r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17 l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1979112" y="1213659"/>
            <a:ext cx="86053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 i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i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17:</a:t>
            </a:r>
            <a:r>
              <a:rPr lang="en-US" sz="48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b="1" spc="1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48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8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48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48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8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800" b="1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48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8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48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</a:t>
            </a:r>
            <a:r>
              <a:rPr lang="en-US" sz="4800" b="1" spc="10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spc="10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endParaRPr lang="en-US" sz="4800" b="1" spc="1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113" y="66502"/>
            <a:ext cx="1854255" cy="184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850" y="1509713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4132" y="995364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6053" y="905902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7021" y="4215766"/>
            <a:ext cx="6151721" cy="15106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7886001" y="2918103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432167" y="2598372"/>
            <a:ext cx="4693090" cy="1305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7200" b="1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Tiết</a:t>
            </a:r>
            <a:r>
              <a:rPr lang="en-US" altLang="zh-CN" sz="7200" b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7200" b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2</a:t>
            </a:r>
            <a:endParaRPr lang="en-US" altLang="zh-CN" sz="7200" b="1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57" y="868680"/>
            <a:ext cx="9255370" cy="536928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478772" y="107330"/>
            <a:ext cx="889348" cy="654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1</a:t>
            </a:r>
            <a:endParaRPr lang="en-US" sz="320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77" y="-40938"/>
            <a:ext cx="1991638" cy="916035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27550" y="1678486"/>
          <a:ext cx="9645042" cy="1628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3394"/>
                <a:gridCol w="1730436"/>
                <a:gridCol w="2113400"/>
                <a:gridCol w="1673699"/>
                <a:gridCol w="2014113"/>
              </a:tblGrid>
              <a:tr h="839245">
                <a:tc>
                  <a:txBody>
                    <a:bodyPr/>
                    <a:lstStyle/>
                    <a:p>
                      <a:r>
                        <a:rPr lang="en-US" smtClean="0"/>
                        <a:t>Tên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Việt</a:t>
                      </a:r>
                      <a:r>
                        <a:rPr lang="en-US" baseline="0" smtClean="0"/>
                        <a:t> 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Rô</a:t>
                      </a:r>
                      <a:r>
                        <a:rPr lang="en-US" baseline="0" smtClean="0"/>
                        <a:t> – bốt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Nam 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Mai</a:t>
                      </a:r>
                      <a:endParaRPr lang="en-US"/>
                    </a:p>
                  </a:txBody>
                  <a:tcPr/>
                </a:tc>
              </a:tr>
              <a:tr h="789140">
                <a:tc>
                  <a:txBody>
                    <a:bodyPr/>
                    <a:lstStyle/>
                    <a:p>
                      <a:r>
                        <a:rPr lang="en-US" smtClean="0"/>
                        <a:t>Cân</a:t>
                      </a:r>
                      <a:r>
                        <a:rPr lang="en-US" baseline="0" smtClean="0"/>
                        <a:t> nặng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 24 kg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 20kg 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25kg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23 kg</a:t>
                      </a: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28384" y="3895595"/>
            <a:ext cx="7991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40493" y="3895594"/>
            <a:ext cx="87055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Bạn Nam cân nặng nhất.</a:t>
            </a:r>
            <a:endParaRPr lang="en-US" sz="40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Bạn Rô – bốt nhẹ nhất.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99243" y="1032923"/>
            <a:ext cx="889348" cy="654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</a:rPr>
              <a:t>1</a:t>
            </a:r>
            <a:endParaRPr lang="en-US" sz="32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1456</Words>
  <Application>WPS Presentation</Application>
  <PresentationFormat>Custom</PresentationFormat>
  <Paragraphs>131</Paragraphs>
  <Slides>16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16</vt:i4>
      </vt:variant>
    </vt:vector>
  </HeadingPairs>
  <TitlesOfParts>
    <vt:vector size="35" baseType="lpstr">
      <vt:lpstr>Arial</vt:lpstr>
      <vt:lpstr>SimSun</vt:lpstr>
      <vt:lpstr>Wingdings</vt:lpstr>
      <vt:lpstr>Calibri</vt:lpstr>
      <vt:lpstr>ITC Avant Garde Std Bk</vt:lpstr>
      <vt:lpstr>Century Gothic</vt:lpstr>
      <vt:lpstr>Times New Roman</vt:lpstr>
      <vt:lpstr>Times New Roman</vt:lpstr>
      <vt:lpstr>HP001 4 hàng</vt:lpstr>
      <vt:lpstr>等线</vt:lpstr>
      <vt:lpstr>等线</vt:lpstr>
      <vt:lpstr>汉仪小麦体简</vt:lpstr>
      <vt:lpstr>Microsoft YaHei</vt:lpstr>
      <vt:lpstr>Arial Unicode MS</vt:lpstr>
      <vt:lpstr>Calibri Light</vt:lpstr>
      <vt:lpstr>3_Office Theme</vt:lpstr>
      <vt:lpstr>1_Office Theme</vt:lpstr>
      <vt:lpstr>2_Office Theme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</dc:creator>
  <cp:lastModifiedBy>Hằng Nguyễn</cp:lastModifiedBy>
  <cp:revision>42</cp:revision>
  <dcterms:created xsi:type="dcterms:W3CDTF">2021-05-10T04:55:00Z</dcterms:created>
  <dcterms:modified xsi:type="dcterms:W3CDTF">2024-11-07T06:48:11Z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1033-12.2.0.18607</vt:lpwstr>
  </property>
  <property fmtid="{D5CDD505-2E9C-101B-9397-08002B2CF9AE}" pid="3" name="ICV">
    <vt:lpwstr>D39AB5B000A04CCD9E33C9FDB66FEF85_13</vt:lpwstr>
  </property>
</Properties>
</file>