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5" r:id="rId4"/>
    <p:sldMasterId id="2147483691" r:id="rId5"/>
    <p:sldMasterId id="2147483703" r:id="rId6"/>
    <p:sldMasterId id="2147483715" r:id="rId7"/>
  </p:sldMasterIdLst>
  <p:notesMasterIdLst>
    <p:notesMasterId r:id="rId9"/>
  </p:notesMasterIdLst>
  <p:sldIdLst>
    <p:sldId id="573" r:id="rId8"/>
    <p:sldId id="509" r:id="rId10"/>
    <p:sldId id="474" r:id="rId11"/>
    <p:sldId id="530" r:id="rId12"/>
    <p:sldId id="531" r:id="rId13"/>
    <p:sldId id="532" r:id="rId14"/>
    <p:sldId id="533" r:id="rId15"/>
    <p:sldId id="535" r:id="rId16"/>
    <p:sldId id="537" r:id="rId17"/>
    <p:sldId id="539" r:id="rId18"/>
    <p:sldId id="541" r:id="rId19"/>
    <p:sldId id="545" r:id="rId20"/>
    <p:sldId id="544" r:id="rId21"/>
    <p:sldId id="547" r:id="rId22"/>
    <p:sldId id="549" r:id="rId23"/>
    <p:sldId id="551" r:id="rId24"/>
    <p:sldId id="552" r:id="rId25"/>
    <p:sldId id="555" r:id="rId26"/>
    <p:sldId id="556" r:id="rId27"/>
    <p:sldId id="561" r:id="rId28"/>
    <p:sldId id="562" r:id="rId29"/>
    <p:sldId id="559" r:id="rId30"/>
    <p:sldId id="564" r:id="rId31"/>
    <p:sldId id="566" r:id="rId32"/>
    <p:sldId id="568" r:id="rId33"/>
    <p:sldId id="480" r:id="rId34"/>
    <p:sldId id="515" r:id="rId35"/>
    <p:sldId id="57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660"/>
  </p:normalViewPr>
  <p:slideViewPr>
    <p:cSldViewPr snapToGrid="0">
      <p:cViewPr varScale="1">
        <p:scale>
          <a:sx n="62" d="100"/>
          <a:sy n="62" d="100"/>
        </p:scale>
        <p:origin x="-79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43B0E-F8D4-44C0-AC1A-EB294E934F5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4ECD0-D379-44A2-9EDB-F6028B8A480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Vì</a:t>
            </a:r>
            <a:r>
              <a:rPr lang="en-US" baseline="0" smtClean="0"/>
              <a:t> đây là bài luyện tập nên phần củng cố thầy cô linh động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1000">
        <p:blinds dir="vert"/>
      </p:transition>
    </mc:Choice>
    <mc:Fallback>
      <p:transition spd="slow" advTm="1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B35C661-2F9E-4D47-AA12-CA27E6F2246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B35C661-2F9E-4D47-AA12-CA27E6F2246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3C39D9B-1707-4BC2-A8DF-A9A95A2D1DD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3C39D9B-1707-4BC2-A8DF-A9A95A2D1DD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B35C661-2F9E-4D47-AA12-CA27E6F2246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B35C661-2F9E-4D47-AA12-CA27E6F2246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1CF2E77-4E87-4338-A6B2-93E833A84A3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1CF2E77-4E87-4338-A6B2-93E833A84A3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1CF2E77-4E87-4338-A6B2-93E833A84A3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1CF2E77-4E87-4338-A6B2-93E833A84A3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1CF2E77-4E87-4338-A6B2-93E833A84A3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B35C661-2F9E-4D47-AA12-CA27E6F2246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B35C661-2F9E-4D47-AA12-CA27E6F2246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4" Type="http://schemas.openxmlformats.org/officeDocument/2006/relationships/theme" Target="../theme/theme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6" Type="http://schemas.openxmlformats.org/officeDocument/2006/relationships/theme" Target="../theme/theme3.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4" Type="http://schemas.openxmlformats.org/officeDocument/2006/relationships/theme" Target="../theme/theme4.xml"/><Relationship Id="rId13" Type="http://schemas.openxmlformats.org/officeDocument/2006/relationships/image" Target="../media/image7.png"/><Relationship Id="rId12" Type="http://schemas.openxmlformats.org/officeDocument/2006/relationships/image" Target="../media/image6.png"/><Relationship Id="rId11" Type="http://schemas.openxmlformats.org/officeDocument/2006/relationships/slideLayout" Target="../slideLayouts/slideLayout51.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slideLayout" Target="../slideLayouts/slideLayout59.xml"/><Relationship Id="rId7" Type="http://schemas.openxmlformats.org/officeDocument/2006/relationships/slideLayout" Target="../slideLayouts/slideLayout58.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 Type="http://schemas.openxmlformats.org/officeDocument/2006/relationships/slideLayout" Target="../slideLayouts/slideLayout53.xml"/><Relationship Id="rId12" Type="http://schemas.openxmlformats.org/officeDocument/2006/relationships/theme" Target="../theme/theme5.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1.xml"/><Relationship Id="rId8" Type="http://schemas.openxmlformats.org/officeDocument/2006/relationships/slideLayout" Target="../slideLayouts/slideLayout70.xml"/><Relationship Id="rId7" Type="http://schemas.openxmlformats.org/officeDocument/2006/relationships/slideLayout" Target="../slideLayouts/slideLayout69.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3" Type="http://schemas.openxmlformats.org/officeDocument/2006/relationships/slideLayout" Target="../slideLayouts/slideLayout65.xml"/><Relationship Id="rId2" Type="http://schemas.openxmlformats.org/officeDocument/2006/relationships/slideLayout" Target="../slideLayouts/slideLayout64.xml"/><Relationship Id="rId12" Type="http://schemas.openxmlformats.org/officeDocument/2006/relationships/theme" Target="../theme/theme6.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endParaRPr lang="en-US"/>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fld>
            <a:endParaRPr lang="en-US"/>
          </a:p>
        </p:txBody>
      </p:sp>
      <p:pic>
        <p:nvPicPr>
          <p:cNvPr id="7" name="Picture 6" descr="A picture containing flower, plant, bouque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7.xml"/><Relationship Id="rId4" Type="http://schemas.openxmlformats.org/officeDocument/2006/relationships/tags" Target="../tags/tag1.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9.xml"/><Relationship Id="rId2" Type="http://schemas.openxmlformats.org/officeDocument/2006/relationships/image" Target="../media/image20.png"/><Relationship Id="rId1"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9.xml"/><Relationship Id="rId2" Type="http://schemas.openxmlformats.org/officeDocument/2006/relationships/image" Target="../media/image20.png"/><Relationship Id="rId1"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9.xml"/><Relationship Id="rId2" Type="http://schemas.openxmlformats.org/officeDocument/2006/relationships/image" Target="../media/image20.png"/><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7.xml"/><Relationship Id="rId7" Type="http://schemas.openxmlformats.org/officeDocument/2006/relationships/tags" Target="../tags/tag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9.xml"/><Relationship Id="rId2" Type="http://schemas.openxmlformats.org/officeDocument/2006/relationships/image" Target="../media/image20.png"/><Relationship Id="rId1" Type="http://schemas.openxmlformats.org/officeDocument/2006/relationships/image" Target="../media/image19.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9.xml"/><Relationship Id="rId2" Type="http://schemas.openxmlformats.org/officeDocument/2006/relationships/image" Target="../media/image20.png"/><Relationship Id="rId1"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9.xml"/><Relationship Id="rId2" Type="http://schemas.openxmlformats.org/officeDocument/2006/relationships/image" Target="../media/image20.png"/><Relationship Id="rId1"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20.png"/><Relationship Id="rId1" Type="http://schemas.openxmlformats.org/officeDocument/2006/relationships/image" Target="../media/image40.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5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5.xml"/><Relationship Id="rId5" Type="http://schemas.openxmlformats.org/officeDocument/2006/relationships/image" Target="../media/image14.GIF"/><Relationship Id="rId4" Type="http://schemas.openxmlformats.org/officeDocument/2006/relationships/image" Target="../media/image13.png"/><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64.xml"/><Relationship Id="rId3" Type="http://schemas.openxmlformats.org/officeDocument/2006/relationships/image" Target="../media/image15.png"/><Relationship Id="rId2" Type="http://schemas.microsoft.com/office/2007/relationships/media" Target="../media/media1.mp4"/><Relationship Id="rId1" Type="http://schemas.openxmlformats.org/officeDocument/2006/relationships/video" Target="NUL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794715" y="1935332"/>
            <a:ext cx="671326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sng"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Đọc </a:t>
            </a:r>
            <a:endParaRPr kumimoji="0" lang="en-US" sz="3600" b="1" i="0" u="sng"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algn="ctr">
              <a:defRPr/>
            </a:pPr>
            <a:r>
              <a:rPr lang="en-US" sz="3600" b="1">
                <a:ln w="12700">
                  <a:solidFill>
                    <a:schemeClr val="accent1"/>
                  </a:solidFill>
                  <a:prstDash val="solid"/>
                </a:ln>
                <a:solidFill>
                  <a:schemeClr val="bg1"/>
                </a:solidFill>
                <a:effectLst>
                  <a:outerShdw dist="38100" dir="2640000" algn="bl" rotWithShape="0">
                    <a:schemeClr val="accent1"/>
                  </a:outerShdw>
                </a:effectLst>
                <a:latin typeface="Times New Roman" panose="02020603050405020304" pitchFamily="18" charset="0"/>
                <a:ea typeface="Arial-Rounded" panose="020B0500000000000000" pitchFamily="34" charset="0"/>
                <a:cs typeface="Times New Roman" panose="02020603050405020304" pitchFamily="18" charset="0"/>
              </a:rPr>
              <a:t>Làm việc thật là vui</a:t>
            </a:r>
            <a:endParaRPr lang="en-US" sz="3600" b="1">
              <a:ln w="12700">
                <a:solidFill>
                  <a:schemeClr val="accent1"/>
                </a:solidFill>
                <a:prstDash val="solid"/>
              </a:ln>
              <a:solidFill>
                <a:schemeClr val="bg1"/>
              </a:solidFill>
              <a:effectLst>
                <a:outerShdw dist="38100" dir="2640000" algn="bl" rotWithShape="0">
                  <a:schemeClr val="accent1"/>
                </a:outerShdw>
              </a:effectLst>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(2 tiết)</a:t>
            </a:r>
            <a:endParaRPr kumimoji="0" lang="en-US" sz="3600" b="1" i="0"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1" i="0" u="sng"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2430378" y="1070811"/>
            <a:ext cx="7182853" cy="583565"/>
          </a:xfrm>
          <a:prstGeom prst="rect">
            <a:avLst/>
          </a:prstGeom>
          <a:noFill/>
        </p:spPr>
        <p:txBody>
          <a:bodyPr wrap="square" rtlCol="0">
            <a:spAutoFit/>
          </a:bodyPr>
          <a:lstStyle/>
          <a:p>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Thứ</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tư</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ngày</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smtClean="0">
                <a:solidFill>
                  <a:schemeClr val="bg1"/>
                </a:solidFill>
                <a:latin typeface="Times New Roman" panose="02020603050405020304" pitchFamily="18" charset="0"/>
                <a:cs typeface="Times New Roman" panose="02020603050405020304" pitchFamily="18" charset="0"/>
              </a:rPr>
              <a:t>18 </a:t>
            </a:r>
            <a:r>
              <a:rPr lang="en-US" sz="3200" b="1" dirty="0" err="1" smtClean="0">
                <a:solidFill>
                  <a:schemeClr val="bg1"/>
                </a:solidFill>
                <a:latin typeface="Times New Roman" panose="02020603050405020304" pitchFamily="18" charset="0"/>
                <a:cs typeface="Times New Roman" panose="02020603050405020304" pitchFamily="18" charset="0"/>
              </a:rPr>
              <a:t>tháng</a:t>
            </a:r>
            <a:r>
              <a:rPr lang="en-US" sz="3200" b="1" dirty="0" smtClean="0">
                <a:solidFill>
                  <a:schemeClr val="bg1"/>
                </a:solidFill>
                <a:latin typeface="Times New Roman" panose="02020603050405020304" pitchFamily="18" charset="0"/>
                <a:cs typeface="Times New Roman" panose="02020603050405020304" pitchFamily="18" charset="0"/>
              </a:rPr>
              <a:t> 09 </a:t>
            </a:r>
            <a:r>
              <a:rPr lang="en-US" sz="3200" b="1" dirty="0" err="1" smtClean="0">
                <a:solidFill>
                  <a:schemeClr val="bg1"/>
                </a:solidFill>
                <a:latin typeface="Times New Roman" panose="02020603050405020304" pitchFamily="18" charset="0"/>
                <a:cs typeface="Times New Roman" panose="02020603050405020304" pitchFamily="18" charset="0"/>
              </a:rPr>
              <a:t>năm</a:t>
            </a:r>
            <a:r>
              <a:rPr lang="en-US" sz="3200" b="1" smtClean="0">
                <a:solidFill>
                  <a:schemeClr val="bg1"/>
                </a:solidFill>
                <a:latin typeface="Times New Roman" panose="02020603050405020304" pitchFamily="18" charset="0"/>
                <a:cs typeface="Times New Roman" panose="02020603050405020304" pitchFamily="18" charset="0"/>
              </a:rPr>
              <a:t> </a:t>
            </a:r>
            <a:r>
              <a:rPr lang="en-US" sz="3200" b="1" smtClean="0">
                <a:solidFill>
                  <a:schemeClr val="bg1"/>
                </a:solidFill>
                <a:latin typeface="Times New Roman" panose="02020603050405020304" pitchFamily="18" charset="0"/>
                <a:cs typeface="Times New Roman" panose="02020603050405020304" pitchFamily="18" charset="0"/>
              </a:rPr>
              <a:t>2024</a:t>
            </a:r>
            <a:endParaRPr lang="vi-VN" sz="3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570" y="269738"/>
            <a:ext cx="2743200" cy="523220"/>
          </a:xfrm>
          <a:prstGeom prst="rect">
            <a:avLst/>
          </a:prstGeom>
          <a:noFill/>
        </p:spPr>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Từ</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ngữ</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4120" y="921623"/>
            <a:ext cx="2743200" cy="523220"/>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xuân</a:t>
            </a:r>
            <a:r>
              <a:rPr lang="en-US" sz="2800" i="1" dirty="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834785" y="949759"/>
            <a:ext cx="548640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4225" y="1559523"/>
            <a:ext cx="2743200" cy="523220"/>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 Tu </a:t>
            </a:r>
            <a:r>
              <a:rPr lang="en-US" sz="2800" i="1" dirty="0" err="1">
                <a:latin typeface="Times New Roman" panose="02020603050405020304" pitchFamily="18" charset="0"/>
                <a:cs typeface="Times New Roman" panose="02020603050405020304" pitchFamily="18" charset="0"/>
              </a:rPr>
              <a:t>hú</a:t>
            </a:r>
            <a:r>
              <a:rPr lang="en-US" sz="2800" i="1" dirty="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608809" y="1559524"/>
            <a:ext cx="9910274"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cu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tầm</a:t>
            </a:r>
            <a:r>
              <a:rPr lang="en-US" sz="2800" dirty="0">
                <a:latin typeface="Times New Roman" panose="02020603050405020304" pitchFamily="18" charset="0"/>
                <a:cs typeface="Times New Roman" panose="02020603050405020304" pitchFamily="18" charset="0"/>
              </a:rPr>
              <a:t> 18 - 20cm,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6, 7, 8).</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7755" y="3243239"/>
            <a:ext cx="2446361" cy="523220"/>
          </a:xfrm>
          <a:prstGeom prst="rect">
            <a:avLst/>
          </a:prstGeom>
          <a:noFill/>
        </p:spPr>
        <p:txBody>
          <a:bodyPr wrap="square" rtlCol="0">
            <a:spAutoFit/>
          </a:bodyPr>
          <a:lstStyle/>
          <a:p>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Tưng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bừng</a:t>
            </a:r>
            <a:r>
              <a:rPr lang="en-US" sz="2800" b="1" i="1" dirty="0">
                <a:latin typeface="Times New Roman" panose="02020603050405020304" pitchFamily="18" charset="0"/>
                <a:cs typeface="Times New Roman" panose="02020603050405020304" pitchFamily="18" charset="0"/>
              </a:rPr>
              <a:t>: </a:t>
            </a:r>
            <a:endParaRPr lang="en-US" sz="2800" b="1" i="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2181575" y="3243239"/>
            <a:ext cx="651908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4225" y="2513631"/>
            <a:ext cx="2743200" cy="523220"/>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Rúc</a:t>
            </a:r>
            <a:r>
              <a:rPr lang="en-US" sz="2800" i="1" dirty="0" smtClean="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228991" y="2509030"/>
            <a:ext cx="9910274"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k</a:t>
            </a:r>
            <a:r>
              <a:rPr lang="en-US" sz="2800" dirty="0" err="1" smtClean="0">
                <a:latin typeface="Times New Roman" panose="02020603050405020304" pitchFamily="18" charset="0"/>
                <a:cs typeface="Times New Roman" panose="02020603050405020304" pitchFamily="18" charset="0"/>
              </a:rPr>
              <a:t>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dài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6511636" y="3243238"/>
            <a:ext cx="5704352" cy="3488692"/>
          </a:xfrm>
          <a:prstGeom prst="rect">
            <a:avLst/>
          </a:prstGeom>
        </p:spPr>
      </p:pic>
      <p:pic>
        <p:nvPicPr>
          <p:cNvPr id="6" name="Picture 5"/>
          <p:cNvPicPr>
            <a:picLocks noChangeAspect="1"/>
          </p:cNvPicPr>
          <p:nvPr/>
        </p:nvPicPr>
        <p:blipFill>
          <a:blip r:embed="rId2"/>
          <a:stretch>
            <a:fillRect/>
          </a:stretch>
        </p:blipFill>
        <p:spPr>
          <a:xfrm>
            <a:off x="74225" y="3180204"/>
            <a:ext cx="6358347" cy="3614760"/>
          </a:xfrm>
          <a:prstGeom prst="rect">
            <a:avLst/>
          </a:prstGeom>
        </p:spPr>
      </p:pic>
      <p:pic>
        <p:nvPicPr>
          <p:cNvPr id="10" name="Picture 9"/>
          <p:cNvPicPr>
            <a:picLocks noChangeAspect="1"/>
          </p:cNvPicPr>
          <p:nvPr/>
        </p:nvPicPr>
        <p:blipFill>
          <a:blip r:embed="rId3"/>
          <a:stretch>
            <a:fillRect/>
          </a:stretch>
        </p:blipFill>
        <p:spPr>
          <a:xfrm>
            <a:off x="2807696" y="2895071"/>
            <a:ext cx="5892960" cy="392864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50426"/>
    </mc:Choice>
    <mc:Fallback>
      <p:transition spd="slow" advTm="504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nodeType="clickEffect">
                                  <p:stCondLst>
                                    <p:cond delay="0"/>
                                  </p:stCondLst>
                                  <p:childTnLst>
                                    <p:animEffect transition="out" filter="randombar(horizontal)">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1" cstate="screen"/>
          <a:stretch>
            <a:fillRect/>
          </a:stretch>
        </p:blipFill>
        <p:spPr>
          <a:xfrm rot="16200000" flipV="1">
            <a:off x="2652062" y="-2681938"/>
            <a:ext cx="6858000" cy="12221875"/>
          </a:xfrm>
          <a:prstGeom prst="rect">
            <a:avLst/>
          </a:prstGeom>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p:cNvPicPr>
            <a:picLocks noChangeAspect="1"/>
          </p:cNvPicPr>
          <p:nvPr/>
        </p:nvPicPr>
        <p:blipFill rotWithShape="1">
          <a:blip r:embed="rId2" cstate="screen"/>
          <a:srcRect t="5326"/>
          <a:stretch>
            <a:fillRect/>
          </a:stretch>
        </p:blipFill>
        <p:spPr>
          <a:xfrm>
            <a:off x="9714797" y="3632886"/>
            <a:ext cx="2263295" cy="3624043"/>
          </a:xfrm>
          <a:prstGeom prst="rect">
            <a:avLst/>
          </a:prstGeom>
        </p:spPr>
      </p:pic>
      <p:sp>
        <p:nvSpPr>
          <p:cNvPr id="16" name="TextBox 15"/>
          <p:cNvSpPr txBox="1"/>
          <p:nvPr/>
        </p:nvSpPr>
        <p:spPr>
          <a:xfrm>
            <a:off x="4222321" y="2524939"/>
            <a:ext cx="5492476" cy="92328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5400" b="1" i="0" u="none" strike="noStrike" kern="1200" cap="none" spc="0" normalizeH="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ĐỌC</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9915" y="429491"/>
            <a:ext cx="5039436" cy="538609"/>
          </a:xfrm>
          <a:prstGeom prst="rect">
            <a:avLst/>
          </a:prstGeom>
          <a:noFill/>
        </p:spPr>
        <p:txBody>
          <a:bodyPr wrap="square" rtlCol="0">
            <a:spAutoFit/>
          </a:bodyPr>
          <a:lstStyle/>
          <a:p>
            <a:r>
              <a:rPr lang="en-US" sz="2900" b="1" dirty="0">
                <a:latin typeface="Times New Roman" panose="02020603050405020304" pitchFamily="18" charset="0"/>
                <a:cs typeface="Times New Roman" panose="02020603050405020304" pitchFamily="18" charset="0"/>
              </a:rPr>
              <a:t>LÀM VIỆC THẬT LÀ VUI</a:t>
            </a:r>
            <a:endParaRPr lang="en-US" sz="29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3400" y="1088910"/>
            <a:ext cx="10882745" cy="5447645"/>
          </a:xfrm>
          <a:prstGeom prst="rect">
            <a:avLst/>
          </a:prstGeom>
          <a:noFill/>
        </p:spPr>
        <p:txBody>
          <a:bodyPr wrap="square">
            <a:spAutoFit/>
          </a:bodyPr>
          <a:lstStyle/>
          <a:p>
            <a:pPr algn="just"/>
            <a:r>
              <a:rPr lang="en-US" sz="2900" b="0" i="0" dirty="0">
                <a:effectLst/>
                <a:latin typeface="+mj-lt"/>
              </a:rPr>
              <a:t>      </a:t>
            </a:r>
            <a:r>
              <a:rPr lang="vi-VN" sz="2900" b="0" i="0" dirty="0">
                <a:solidFill>
                  <a:srgbClr val="FF0000"/>
                </a:solidFill>
                <a:effectLst/>
                <a:latin typeface="+mj-lt"/>
              </a:rPr>
              <a:t>Quanh ta, mọi </a:t>
            </a:r>
            <a:r>
              <a:rPr lang="en-US" sz="2900" b="0" i="0" dirty="0" err="1">
                <a:solidFill>
                  <a:srgbClr val="FF0000"/>
                </a:solidFill>
                <a:effectLst/>
                <a:latin typeface="Times New Roman" panose="02020603050405020304" pitchFamily="18" charset="0"/>
                <a:cs typeface="Times New Roman" panose="02020603050405020304" pitchFamily="18" charset="0"/>
              </a:rPr>
              <a:t>vật</a:t>
            </a:r>
            <a:r>
              <a:rPr lang="en-US" sz="2900" b="0" i="0" dirty="0">
                <a:solidFill>
                  <a:srgbClr val="FF0000"/>
                </a:solidFill>
                <a:effectLst/>
                <a:latin typeface="Times New Roman" panose="02020603050405020304" pitchFamily="18" charset="0"/>
                <a:cs typeface="Times New Roman" panose="02020603050405020304" pitchFamily="18" charset="0"/>
              </a:rPr>
              <a:t>, </a:t>
            </a:r>
            <a:r>
              <a:rPr lang="en-US" sz="2900" b="0" i="0" dirty="0" err="1">
                <a:solidFill>
                  <a:srgbClr val="FF0000"/>
                </a:solidFill>
                <a:effectLst/>
                <a:latin typeface="Times New Roman" panose="02020603050405020304" pitchFamily="18" charset="0"/>
                <a:cs typeface="Times New Roman" panose="02020603050405020304" pitchFamily="18" charset="0"/>
              </a:rPr>
              <a:t>mọi</a:t>
            </a:r>
            <a:r>
              <a:rPr lang="en-US" sz="2900" b="0" i="0" dirty="0">
                <a:solidFill>
                  <a:srgbClr val="FF0000"/>
                </a:solidFill>
                <a:effectLst/>
                <a:latin typeface="Times New Roman" panose="02020603050405020304" pitchFamily="18" charset="0"/>
                <a:cs typeface="Times New Roman" panose="02020603050405020304" pitchFamily="18" charset="0"/>
              </a:rPr>
              <a:t> </a:t>
            </a:r>
            <a:r>
              <a:rPr lang="vi-VN" sz="2900" b="0" i="0" dirty="0">
                <a:solidFill>
                  <a:srgbClr val="FF0000"/>
                </a:solidFill>
                <a:effectLst/>
                <a:latin typeface="Times New Roman" panose="02020603050405020304" pitchFamily="18" charset="0"/>
                <a:cs typeface="Times New Roman" panose="02020603050405020304" pitchFamily="18" charset="0"/>
              </a:rPr>
              <a:t>người </a:t>
            </a:r>
            <a:r>
              <a:rPr lang="vi-VN" sz="2900" b="0" i="0" dirty="0">
                <a:solidFill>
                  <a:srgbClr val="FF0000"/>
                </a:solidFill>
                <a:effectLst/>
                <a:latin typeface="+mj-lt"/>
              </a:rPr>
              <a:t>đều làm việc.</a:t>
            </a:r>
            <a:endParaRPr lang="vi-VN" sz="2900" b="0" i="0" dirty="0">
              <a:solidFill>
                <a:srgbClr val="FF0000"/>
              </a:solidFill>
              <a:effectLst/>
              <a:latin typeface="+mj-lt"/>
            </a:endParaRPr>
          </a:p>
          <a:p>
            <a:pPr algn="just"/>
            <a:r>
              <a:rPr lang="en-US" sz="2900" b="0" i="0" dirty="0">
                <a:solidFill>
                  <a:srgbClr val="FF0000"/>
                </a:solidFill>
                <a:effectLst/>
                <a:latin typeface="+mj-lt"/>
              </a:rPr>
              <a:t>      </a:t>
            </a:r>
            <a:r>
              <a:rPr lang="vi-VN" sz="2900" b="0" i="0" dirty="0">
                <a:solidFill>
                  <a:srgbClr val="FF0000"/>
                </a:solidFill>
                <a:effectLst/>
                <a:latin typeface="+mj-lt"/>
              </a:rPr>
              <a:t>Cái đồng hồ tích tắc</a:t>
            </a:r>
            <a:r>
              <a:rPr lang="en-US" sz="2900" b="0" i="0" dirty="0">
                <a:solidFill>
                  <a:srgbClr val="FF0000"/>
                </a:solidFill>
                <a:effectLst/>
                <a:latin typeface="Times New Roman" panose="02020603050405020304" pitchFamily="18" charset="0"/>
                <a:cs typeface="Times New Roman" panose="02020603050405020304" pitchFamily="18" charset="0"/>
              </a:rPr>
              <a:t>,</a:t>
            </a:r>
            <a:r>
              <a:rPr lang="en-US" sz="2900" b="0" i="0" dirty="0">
                <a:solidFill>
                  <a:srgbClr val="FF0000"/>
                </a:solidFill>
                <a:effectLst/>
                <a:latin typeface="+mj-lt"/>
              </a:rPr>
              <a:t> </a:t>
            </a:r>
            <a:r>
              <a:rPr lang="vi-VN" sz="2900" b="0" i="0" dirty="0">
                <a:solidFill>
                  <a:srgbClr val="FF0000"/>
                </a:solidFill>
                <a:effectLst/>
                <a:latin typeface="+mj-lt"/>
              </a:rPr>
              <a:t>tích tắc báo phút, báo giờ.</a:t>
            </a:r>
            <a:endParaRPr lang="vi-VN" sz="2900" b="0" i="0" dirty="0">
              <a:solidFill>
                <a:srgbClr val="FF0000"/>
              </a:solidFill>
              <a:effectLst/>
              <a:latin typeface="+mj-lt"/>
            </a:endParaRPr>
          </a:p>
          <a:p>
            <a:pPr algn="just"/>
            <a:r>
              <a:rPr lang="en-US" sz="2900" b="0" i="0" dirty="0">
                <a:solidFill>
                  <a:srgbClr val="FF0000"/>
                </a:solidFill>
                <a:effectLst/>
                <a:latin typeface="+mj-lt"/>
              </a:rPr>
              <a:t>      </a:t>
            </a:r>
            <a:r>
              <a:rPr lang="vi-VN" sz="2900" b="0" i="0" dirty="0">
                <a:solidFill>
                  <a:srgbClr val="FF0000"/>
                </a:solidFill>
                <a:effectLst/>
                <a:latin typeface="+mj-lt"/>
              </a:rPr>
              <a:t>Con gà trống gáy vang ò … ó … o</a:t>
            </a:r>
            <a:r>
              <a:rPr lang="en-US" sz="2900" b="0" i="0" dirty="0">
                <a:solidFill>
                  <a:srgbClr val="FF0000"/>
                </a:solidFill>
                <a:effectLst/>
                <a:latin typeface="+mj-lt"/>
              </a:rPr>
              <a:t> …</a:t>
            </a:r>
            <a:r>
              <a:rPr lang="vi-VN" sz="2900" b="0" i="0" dirty="0">
                <a:solidFill>
                  <a:srgbClr val="FF0000"/>
                </a:solidFill>
                <a:effectLst/>
                <a:latin typeface="+mj-lt"/>
              </a:rPr>
              <a:t>, báo cho mọi người biết trời sắp sáng, mau mau thức dậy.</a:t>
            </a:r>
            <a:endParaRPr lang="vi-VN" sz="2900" b="0" i="0" dirty="0">
              <a:solidFill>
                <a:srgbClr val="FF0000"/>
              </a:solidFill>
              <a:effectLst/>
              <a:latin typeface="+mj-lt"/>
            </a:endParaRPr>
          </a:p>
          <a:p>
            <a:pPr algn="just"/>
            <a:r>
              <a:rPr lang="en-US" sz="2900" b="0" i="0" dirty="0">
                <a:effectLst/>
                <a:latin typeface="+mj-lt"/>
              </a:rPr>
              <a:t>      </a:t>
            </a:r>
            <a:r>
              <a:rPr lang="vi-VN" sz="2900" b="0" i="0" dirty="0">
                <a:solidFill>
                  <a:srgbClr val="0070C0"/>
                </a:solidFill>
                <a:effectLst/>
                <a:latin typeface="+mj-lt"/>
              </a:rPr>
              <a:t>Con tu hú kêu tu hú, tu hú. Thế là sắp đến mùa vải chín.</a:t>
            </a:r>
            <a:endParaRPr lang="vi-VN" sz="2900" b="0" i="0" dirty="0">
              <a:solidFill>
                <a:srgbClr val="0070C0"/>
              </a:solidFill>
              <a:effectLst/>
              <a:latin typeface="+mj-lt"/>
            </a:endParaRPr>
          </a:p>
          <a:p>
            <a:pPr algn="just"/>
            <a:r>
              <a:rPr lang="en-US" sz="2900" b="0" i="0" dirty="0">
                <a:solidFill>
                  <a:srgbClr val="0070C0"/>
                </a:solidFill>
                <a:effectLst/>
                <a:latin typeface="+mj-lt"/>
              </a:rPr>
              <a:t>      </a:t>
            </a:r>
            <a:r>
              <a:rPr lang="vi-VN" sz="2900" b="0" i="0" dirty="0">
                <a:solidFill>
                  <a:srgbClr val="0070C0"/>
                </a:solidFill>
                <a:effectLst/>
                <a:latin typeface="+mj-lt"/>
              </a:rPr>
              <a:t>Chim bắt sâu, bảo vệ mùa màng.</a:t>
            </a:r>
            <a:endParaRPr lang="vi-VN" sz="2900" b="0" i="0" dirty="0">
              <a:solidFill>
                <a:srgbClr val="0070C0"/>
              </a:solidFill>
              <a:effectLst/>
              <a:latin typeface="+mj-lt"/>
            </a:endParaRPr>
          </a:p>
          <a:p>
            <a:pPr algn="just"/>
            <a:r>
              <a:rPr lang="en-US" sz="2900" b="0" i="0" dirty="0">
                <a:solidFill>
                  <a:srgbClr val="0070C0"/>
                </a:solidFill>
                <a:effectLst/>
                <a:latin typeface="+mj-lt"/>
              </a:rPr>
              <a:t>      </a:t>
            </a:r>
            <a:r>
              <a:rPr lang="vi-VN" sz="2900" b="0" i="0" dirty="0">
                <a:solidFill>
                  <a:srgbClr val="0070C0"/>
                </a:solidFill>
                <a:effectLst/>
                <a:latin typeface="+mj-lt"/>
              </a:rPr>
              <a:t>Cành đào nở hoa cho sắc xuân thêm rực rỡ, ngày xuân thêm tưng bừng.</a:t>
            </a:r>
            <a:endParaRPr lang="vi-VN" sz="2900" b="0" i="0" dirty="0">
              <a:solidFill>
                <a:srgbClr val="0070C0"/>
              </a:solidFill>
              <a:effectLst/>
              <a:latin typeface="+mj-lt"/>
            </a:endParaRPr>
          </a:p>
          <a:p>
            <a:pPr algn="just"/>
            <a:r>
              <a:rPr lang="en-US" sz="2900" b="0" i="0" dirty="0">
                <a:effectLst/>
                <a:latin typeface="+mj-lt"/>
              </a:rPr>
              <a:t>      </a:t>
            </a:r>
            <a:r>
              <a:rPr lang="vi-VN" sz="2900" b="0" i="0" dirty="0">
                <a:effectLst/>
                <a:latin typeface="+mj-lt"/>
              </a:rPr>
              <a:t>Như mọi vật, mọi người, bé cũng làm việc. Bé làm bài, bé đi học, bé quét nhà, nhặt rau, chơi với em đỡ mẹ. Bé luôn luôn bận rộn, mà lúc nào cũng vui.</a:t>
            </a:r>
            <a:endParaRPr lang="en-US" sz="2900" b="0" i="0" dirty="0">
              <a:effectLst/>
              <a:latin typeface="+mj-lt"/>
            </a:endParaRPr>
          </a:p>
          <a:p>
            <a:pPr algn="r"/>
            <a:r>
              <a:rPr lang="en-US" sz="2900" dirty="0">
                <a:latin typeface="Times New Roman" panose="02020603050405020304" pitchFamily="18" charset="0"/>
                <a:cs typeface="Times New Roman" panose="02020603050405020304" pitchFamily="18" charset="0"/>
              </a:rPr>
              <a:t>Theo</a:t>
            </a:r>
            <a:r>
              <a:rPr lang="en-US" sz="2900" b="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Tô</a:t>
            </a:r>
            <a:r>
              <a:rPr lang="en-US" sz="2900" b="1" i="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Hoài</a:t>
            </a:r>
            <a:endParaRPr lang="vi-VN" sz="2900" b="1" i="1" dirty="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1" cstate="screen"/>
          <a:stretch>
            <a:fillRect/>
          </a:stretch>
        </p:blipFill>
        <p:spPr>
          <a:xfrm rot="16200000" flipV="1">
            <a:off x="2652062" y="-2681938"/>
            <a:ext cx="6858000" cy="12221875"/>
          </a:xfrm>
          <a:prstGeom prst="rect">
            <a:avLst/>
          </a:prstGeom>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p:cNvPicPr>
            <a:picLocks noChangeAspect="1"/>
          </p:cNvPicPr>
          <p:nvPr/>
        </p:nvPicPr>
        <p:blipFill rotWithShape="1">
          <a:blip r:embed="rId2" cstate="screen"/>
          <a:srcRect t="5326"/>
          <a:stretch>
            <a:fillRect/>
          </a:stretch>
        </p:blipFill>
        <p:spPr>
          <a:xfrm>
            <a:off x="9714797" y="3632886"/>
            <a:ext cx="2263295" cy="3624043"/>
          </a:xfrm>
          <a:prstGeom prst="rect">
            <a:avLst/>
          </a:prstGeom>
        </p:spPr>
      </p:pic>
      <p:sp>
        <p:nvSpPr>
          <p:cNvPr id="16" name="TextBox 15"/>
          <p:cNvSpPr txBox="1"/>
          <p:nvPr/>
        </p:nvSpPr>
        <p:spPr>
          <a:xfrm>
            <a:off x="3631483" y="2801938"/>
            <a:ext cx="6779054" cy="830948"/>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ĐỌC CẢ BÀI</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9915" y="429491"/>
            <a:ext cx="5039436" cy="538609"/>
          </a:xfrm>
          <a:prstGeom prst="rect">
            <a:avLst/>
          </a:prstGeom>
          <a:noFill/>
        </p:spPr>
        <p:txBody>
          <a:bodyPr wrap="square" rtlCol="0">
            <a:spAutoFit/>
          </a:bodyPr>
          <a:lstStyle/>
          <a:p>
            <a:r>
              <a:rPr lang="en-US" sz="2900" b="1" dirty="0">
                <a:latin typeface="Times New Roman" panose="02020603050405020304" pitchFamily="18" charset="0"/>
                <a:cs typeface="Times New Roman" panose="02020603050405020304" pitchFamily="18" charset="0"/>
              </a:rPr>
              <a:t>LÀM VIỆC THẬT LÀ VUI</a:t>
            </a:r>
            <a:endParaRPr lang="en-US" sz="29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3400" y="1088910"/>
            <a:ext cx="10882745" cy="5447645"/>
          </a:xfrm>
          <a:prstGeom prst="rect">
            <a:avLst/>
          </a:prstGeom>
          <a:noFill/>
        </p:spPr>
        <p:txBody>
          <a:bodyPr wrap="square">
            <a:spAutoFit/>
          </a:bodyPr>
          <a:lstStyle/>
          <a:p>
            <a:pPr algn="just"/>
            <a:r>
              <a:rPr lang="en-US" sz="2900" b="0" i="0" dirty="0">
                <a:effectLst/>
                <a:latin typeface="+mj-lt"/>
              </a:rPr>
              <a:t>      </a:t>
            </a:r>
            <a:r>
              <a:rPr lang="vi-VN" sz="2900" b="0" i="0" dirty="0">
                <a:effectLst/>
                <a:latin typeface="+mj-lt"/>
              </a:rPr>
              <a:t>Quanh ta, mọi </a:t>
            </a:r>
            <a:r>
              <a:rPr lang="en-US" sz="2900" b="0" i="0" dirty="0" err="1">
                <a:effectLst/>
                <a:latin typeface="Times New Roman" panose="02020603050405020304" pitchFamily="18" charset="0"/>
                <a:cs typeface="Times New Roman" panose="02020603050405020304" pitchFamily="18" charset="0"/>
              </a:rPr>
              <a:t>vật</a:t>
            </a:r>
            <a:r>
              <a:rPr lang="en-US" sz="2900" b="0" i="0" dirty="0">
                <a:effectLst/>
                <a:latin typeface="Times New Roman" panose="02020603050405020304" pitchFamily="18" charset="0"/>
                <a:cs typeface="Times New Roman" panose="02020603050405020304" pitchFamily="18" charset="0"/>
              </a:rPr>
              <a:t>, </a:t>
            </a:r>
            <a:r>
              <a:rPr lang="en-US" sz="2900" b="0" i="0" dirty="0" err="1">
                <a:effectLst/>
                <a:latin typeface="Times New Roman" panose="02020603050405020304" pitchFamily="18" charset="0"/>
                <a:cs typeface="Times New Roman" panose="02020603050405020304" pitchFamily="18" charset="0"/>
              </a:rPr>
              <a:t>mọi</a:t>
            </a:r>
            <a:r>
              <a:rPr lang="en-US" sz="2900" b="0" i="0" dirty="0">
                <a:effectLst/>
                <a:latin typeface="Times New Roman" panose="02020603050405020304" pitchFamily="18" charset="0"/>
                <a:cs typeface="Times New Roman" panose="02020603050405020304" pitchFamily="18" charset="0"/>
              </a:rPr>
              <a:t> </a:t>
            </a:r>
            <a:r>
              <a:rPr lang="vi-VN" sz="2900" b="0" i="0" dirty="0">
                <a:effectLst/>
                <a:latin typeface="Times New Roman" panose="02020603050405020304" pitchFamily="18" charset="0"/>
                <a:cs typeface="Times New Roman" panose="02020603050405020304" pitchFamily="18" charset="0"/>
              </a:rPr>
              <a:t>người </a:t>
            </a:r>
            <a:r>
              <a:rPr lang="vi-VN" sz="2900" b="0" i="0" dirty="0">
                <a:effectLst/>
                <a:latin typeface="+mj-lt"/>
              </a:rPr>
              <a:t>đều làm việc.</a:t>
            </a:r>
            <a:endParaRPr lang="vi-VN" sz="2900" b="0" i="0" dirty="0">
              <a:effectLst/>
              <a:latin typeface="+mj-lt"/>
            </a:endParaRPr>
          </a:p>
          <a:p>
            <a:pPr algn="just"/>
            <a:r>
              <a:rPr lang="en-US" sz="2900" b="0" i="0" dirty="0">
                <a:effectLst/>
                <a:latin typeface="+mj-lt"/>
              </a:rPr>
              <a:t>      </a:t>
            </a:r>
            <a:r>
              <a:rPr lang="vi-VN" sz="2900" b="0" i="0" dirty="0">
                <a:effectLst/>
                <a:latin typeface="+mj-lt"/>
              </a:rPr>
              <a:t>Cái đồng hồ tích tắc</a:t>
            </a:r>
            <a:r>
              <a:rPr lang="en-US" sz="2900" b="0" i="0" dirty="0">
                <a:effectLst/>
                <a:latin typeface="Times New Roman" panose="02020603050405020304" pitchFamily="18" charset="0"/>
                <a:cs typeface="Times New Roman" panose="02020603050405020304" pitchFamily="18" charset="0"/>
              </a:rPr>
              <a:t>,</a:t>
            </a:r>
            <a:r>
              <a:rPr lang="en-US" sz="2900" b="0" i="0" dirty="0">
                <a:effectLst/>
                <a:latin typeface="+mj-lt"/>
              </a:rPr>
              <a:t> </a:t>
            </a:r>
            <a:r>
              <a:rPr lang="vi-VN" sz="2900" b="0" i="0" dirty="0">
                <a:effectLst/>
                <a:latin typeface="+mj-lt"/>
              </a:rPr>
              <a:t>tích tắc báo phút, báo giờ.</a:t>
            </a:r>
            <a:endParaRPr lang="vi-VN" sz="2900" b="0" i="0" dirty="0">
              <a:effectLst/>
              <a:latin typeface="+mj-lt"/>
            </a:endParaRPr>
          </a:p>
          <a:p>
            <a:pPr algn="just"/>
            <a:r>
              <a:rPr lang="en-US" sz="2900" b="0" i="0" dirty="0">
                <a:effectLst/>
                <a:latin typeface="+mj-lt"/>
              </a:rPr>
              <a:t>      </a:t>
            </a:r>
            <a:r>
              <a:rPr lang="vi-VN" sz="2900" b="0" i="0" dirty="0">
                <a:effectLst/>
                <a:latin typeface="+mj-lt"/>
              </a:rPr>
              <a:t>Con gà trống gáy vang ò … ó … o</a:t>
            </a:r>
            <a:r>
              <a:rPr lang="en-US" sz="2900" b="0" i="0" dirty="0">
                <a:effectLst/>
                <a:latin typeface="+mj-lt"/>
              </a:rPr>
              <a:t> …</a:t>
            </a:r>
            <a:r>
              <a:rPr lang="vi-VN" sz="2900" b="0" i="0" dirty="0">
                <a:effectLst/>
                <a:latin typeface="+mj-lt"/>
              </a:rPr>
              <a:t>, báo cho mọi người biết trời sắp sáng, mau mau thức dậy.</a:t>
            </a:r>
            <a:endParaRPr lang="vi-VN" sz="2900" b="0" i="0" dirty="0">
              <a:effectLst/>
              <a:latin typeface="+mj-lt"/>
            </a:endParaRPr>
          </a:p>
          <a:p>
            <a:pPr algn="just"/>
            <a:r>
              <a:rPr lang="en-US" sz="2900" b="0" i="0" dirty="0">
                <a:effectLst/>
                <a:latin typeface="+mj-lt"/>
              </a:rPr>
              <a:t>      </a:t>
            </a:r>
            <a:r>
              <a:rPr lang="vi-VN" sz="2900" b="0" i="0" dirty="0">
                <a:effectLst/>
                <a:latin typeface="+mj-lt"/>
              </a:rPr>
              <a:t>Con tu hú kêu tu hú, tu hú. Thế là sắp đến mùa vải chín.</a:t>
            </a:r>
            <a:endParaRPr lang="vi-VN" sz="2900" b="0" i="0" dirty="0">
              <a:effectLst/>
              <a:latin typeface="+mj-lt"/>
            </a:endParaRPr>
          </a:p>
          <a:p>
            <a:pPr algn="just"/>
            <a:r>
              <a:rPr lang="en-US" sz="2900" b="0" i="0" dirty="0">
                <a:effectLst/>
                <a:latin typeface="+mj-lt"/>
              </a:rPr>
              <a:t>      </a:t>
            </a:r>
            <a:r>
              <a:rPr lang="vi-VN" sz="2900" b="0" i="0" dirty="0">
                <a:effectLst/>
                <a:latin typeface="+mj-lt"/>
              </a:rPr>
              <a:t>Chim bắt sâu, bảo vệ mùa màng.</a:t>
            </a:r>
            <a:endParaRPr lang="vi-VN" sz="2900" b="0" i="0" dirty="0">
              <a:effectLst/>
              <a:latin typeface="+mj-lt"/>
            </a:endParaRPr>
          </a:p>
          <a:p>
            <a:pPr algn="just"/>
            <a:r>
              <a:rPr lang="en-US" sz="2900" b="0" i="0" dirty="0">
                <a:effectLst/>
                <a:latin typeface="+mj-lt"/>
              </a:rPr>
              <a:t>      </a:t>
            </a:r>
            <a:r>
              <a:rPr lang="vi-VN" sz="2900" b="0" i="0" dirty="0">
                <a:effectLst/>
                <a:latin typeface="+mj-lt"/>
              </a:rPr>
              <a:t>Cành đào nở hoa cho sắc xuân thêm rực rỡ, ngày xuân thêm tưng bừng.</a:t>
            </a:r>
            <a:endParaRPr lang="vi-VN" sz="2900" b="0" i="0" dirty="0">
              <a:effectLst/>
              <a:latin typeface="+mj-lt"/>
            </a:endParaRPr>
          </a:p>
          <a:p>
            <a:pPr algn="just"/>
            <a:r>
              <a:rPr lang="en-US" sz="2900" b="0" i="0" dirty="0">
                <a:effectLst/>
                <a:latin typeface="+mj-lt"/>
              </a:rPr>
              <a:t>      </a:t>
            </a:r>
            <a:r>
              <a:rPr lang="vi-VN" sz="2900" b="0" i="0" dirty="0">
                <a:effectLst/>
                <a:latin typeface="+mj-lt"/>
              </a:rPr>
              <a:t>Như mọi vật, mọi người, bé cũng làm việc. Bé làm bài, bé đi học, bé quét nhà, nhặt rau, chơi với em đỡ mẹ. Bé luôn luôn bận rộn, mà lúc nào cũng vui.</a:t>
            </a:r>
            <a:endParaRPr lang="en-US" sz="2900" b="0" i="0" dirty="0">
              <a:effectLst/>
              <a:latin typeface="+mj-lt"/>
            </a:endParaRPr>
          </a:p>
          <a:p>
            <a:pPr algn="r"/>
            <a:r>
              <a:rPr lang="en-US" sz="2900" dirty="0">
                <a:latin typeface="Times New Roman" panose="02020603050405020304" pitchFamily="18" charset="0"/>
                <a:cs typeface="Times New Roman" panose="02020603050405020304" pitchFamily="18" charset="0"/>
              </a:rPr>
              <a:t>Theo</a:t>
            </a:r>
            <a:r>
              <a:rPr lang="en-US" sz="2900" b="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Tô</a:t>
            </a:r>
            <a:r>
              <a:rPr lang="en-US" sz="2900" b="1" i="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Hoài</a:t>
            </a:r>
            <a:endParaRPr lang="vi-VN" sz="2900" b="1" i="1" dirty="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1" cstate="screen"/>
          <a:stretch>
            <a:fillRect/>
          </a:stretch>
        </p:blipFill>
        <p:spPr>
          <a:xfrm rot="16200000" flipV="1">
            <a:off x="2652062" y="-2681938"/>
            <a:ext cx="6858000" cy="12221875"/>
          </a:xfrm>
          <a:prstGeom prst="rect">
            <a:avLst/>
          </a:prstGeom>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p:cNvPicPr>
            <a:picLocks noChangeAspect="1"/>
          </p:cNvPicPr>
          <p:nvPr/>
        </p:nvPicPr>
        <p:blipFill rotWithShape="1">
          <a:blip r:embed="rId2" cstate="screen"/>
          <a:srcRect t="5326"/>
          <a:stretch>
            <a:fillRect/>
          </a:stretch>
        </p:blipFill>
        <p:spPr>
          <a:xfrm>
            <a:off x="9714797" y="3632886"/>
            <a:ext cx="2263295" cy="3624043"/>
          </a:xfrm>
          <a:prstGeom prst="rect">
            <a:avLst/>
          </a:prstGeom>
        </p:spPr>
      </p:pic>
      <p:sp>
        <p:nvSpPr>
          <p:cNvPr id="16" name="TextBox 15"/>
          <p:cNvSpPr txBox="1"/>
          <p:nvPr/>
        </p:nvSpPr>
        <p:spPr>
          <a:xfrm>
            <a:off x="3631483" y="2801938"/>
            <a:ext cx="6779054" cy="830948"/>
          </a:xfrm>
          <a:prstGeom prst="rect">
            <a:avLst/>
          </a:prstGeom>
          <a:noFill/>
        </p:spPr>
        <p:txBody>
          <a:bodyPr wrap="square" lIns="91391" tIns="45696" rIns="91391" bIns="45696" rtlCol="0">
            <a:spAutoFit/>
          </a:bodyPr>
          <a:lstStyle/>
          <a:p>
            <a:pPr algn="ctr">
              <a:spcBef>
                <a:spcPts val="800"/>
              </a:spcBef>
            </a:pPr>
            <a:r>
              <a:rPr lang="en-US" sz="4800" b="1" kern="0">
                <a:solidFill>
                  <a:srgbClr val="C00000"/>
                </a:solidFill>
                <a:latin typeface="Times New Roman" panose="02020603050405020304" pitchFamily="18" charset="0"/>
                <a:cs typeface="Times New Roman" panose="02020603050405020304" pitchFamily="18" charset="0"/>
                <a:sym typeface="+mn-ea"/>
              </a:rPr>
              <a:t>Trả lời câu hỏi</a:t>
            </a:r>
            <a:endParaRPr lang="en-US" sz="48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0" y="28759"/>
            <a:ext cx="8382000" cy="400110"/>
          </a:xfrm>
          <a:prstGeom prst="rect">
            <a:avLst/>
          </a:prstGeom>
          <a:noFill/>
        </p:spPr>
        <p:txBody>
          <a:bodyPr wrap="square" rtlCol="0">
            <a:spAutoFit/>
          </a:bodyPr>
          <a:lstStyle/>
          <a:p>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Các</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vật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và</a:t>
            </a:r>
            <a:r>
              <a:rPr lang="en-US" sz="2000" b="1" dirty="0">
                <a:solidFill>
                  <a:srgbClr val="0070C0"/>
                </a:solidFill>
                <a:latin typeface="Times New Roman" panose="02020603050405020304" pitchFamily="18" charset="0"/>
                <a:cs typeface="Times New Roman" panose="02020603050405020304" pitchFamily="18" charset="0"/>
              </a:rPr>
              <a:t> con </a:t>
            </a:r>
            <a:r>
              <a:rPr lang="en-US" sz="2000" b="1" dirty="0" err="1">
                <a:solidFill>
                  <a:srgbClr val="0070C0"/>
                </a:solidFill>
                <a:latin typeface="Times New Roman" panose="02020603050405020304" pitchFamily="18" charset="0"/>
                <a:cs typeface="Times New Roman" panose="02020603050405020304" pitchFamily="18" charset="0"/>
              </a:rPr>
              <a:t>vật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nào</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được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nhắc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đến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trong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bài</a:t>
            </a:r>
            <a:r>
              <a:rPr lang="en-US" sz="2000" b="1" dirty="0">
                <a:solidFill>
                  <a:srgbClr val="0070C0"/>
                </a:solidFill>
                <a:latin typeface="Times New Roman" panose="02020603050405020304" pitchFamily="18" charset="0"/>
                <a:cs typeface="Times New Roman" panose="02020603050405020304" pitchFamily="18" charset="0"/>
              </a:rPr>
              <a:t>?</a:t>
            </a:r>
            <a:endParaRPr lang="en-US" sz="2000" dirty="0">
              <a:solidFill>
                <a:srgbClr val="0070C0"/>
              </a:solidFill>
              <a:latin typeface="Times New Roman" panose="02020603050405020304" pitchFamily="18" charset="0"/>
              <a:cs typeface="Times New Roman" panose="02020603050405020304" pitchFamily="18" charset="0"/>
            </a:endParaRPr>
          </a:p>
        </p:txBody>
      </p:sp>
      <p:graphicFrame>
        <p:nvGraphicFramePr>
          <p:cNvPr id="6" name="Table 8"/>
          <p:cNvGraphicFramePr>
            <a:graphicFrameLocks noGrp="1"/>
          </p:cNvGraphicFramePr>
          <p:nvPr/>
        </p:nvGraphicFramePr>
        <p:xfrm>
          <a:off x="1524001" y="533400"/>
          <a:ext cx="8974015" cy="6295842"/>
        </p:xfrm>
        <a:graphic>
          <a:graphicData uri="http://schemas.openxmlformats.org/drawingml/2006/table">
            <a:tbl>
              <a:tblPr firstRow="1" bandRow="1">
                <a:tableStyleId>{5940675A-B579-460E-94D1-54222C63F5DA}</a:tableStyleId>
              </a:tblPr>
              <a:tblGrid>
                <a:gridCol w="1541672"/>
                <a:gridCol w="1938871"/>
                <a:gridCol w="2463057"/>
                <a:gridCol w="3030415"/>
              </a:tblGrid>
              <a:tr h="1049307">
                <a:tc>
                  <a:txBody>
                    <a:bodyPr/>
                    <a:lstStyle/>
                    <a:p>
                      <a:endParaRPr lang="en-US" dirty="0">
                        <a:latin typeface="Times New Roman" panose="02020603050405020304" pitchFamily="18" charset="0"/>
                        <a:cs typeface="Times New Roman" panose="02020603050405020304" pitchFamily="18" charset="0"/>
                      </a:endParaRPr>
                    </a:p>
                    <a:p>
                      <a:pPr algn="ct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loại</a:t>
                      </a:r>
                      <a:endParaRPr lang="en-US" sz="2400" b="1" dirty="0">
                        <a:latin typeface="Times New Roman" panose="02020603050405020304" pitchFamily="18" charset="0"/>
                        <a:cs typeface="Times New Roman" panose="02020603050405020304" pitchFamily="18" charset="0"/>
                      </a:endParaRPr>
                    </a:p>
                  </a:txBody>
                  <a:tcPr/>
                </a:tc>
                <a:tc>
                  <a:txBody>
                    <a:bodyPr/>
                    <a:lstStyle/>
                    <a:p>
                      <a:r>
                        <a:rPr lang="en-US" sz="2000" b="1" dirty="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a:p>
                      <a:pPr algn="ctr"/>
                      <a:r>
                        <a:rPr lang="en-US" sz="2400" b="1" dirty="0" err="1">
                          <a:latin typeface="Times New Roman" panose="02020603050405020304" pitchFamily="18" charset="0"/>
                          <a:cs typeface="Times New Roman" panose="02020603050405020304" pitchFamily="18" charset="0"/>
                        </a:rPr>
                        <a:t>Tên</a:t>
                      </a:r>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000" b="1" dirty="0">
                        <a:latin typeface="Times New Roman" panose="02020603050405020304" pitchFamily="18" charset="0"/>
                        <a:cs typeface="Times New Roman" panose="02020603050405020304" pitchFamily="18" charset="0"/>
                      </a:endParaRPr>
                    </a:p>
                    <a:p>
                      <a:pPr algn="ct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000" b="1" dirty="0">
                        <a:latin typeface="Times New Roman" panose="02020603050405020304" pitchFamily="18" charset="0"/>
                        <a:cs typeface="Times New Roman" panose="02020603050405020304" pitchFamily="18" charset="0"/>
                      </a:endParaRPr>
                    </a:p>
                  </a:txBody>
                  <a:tcPr/>
                </a:tc>
              </a:tr>
              <a:tr h="1049307">
                <a:tc rowSpan="2">
                  <a:txBody>
                    <a:bodyPr/>
                    <a:lstStyle/>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endParaRPr lang="en-US" sz="2000" b="1"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r>
              <a:tr h="1049307">
                <a:tc vMerge="1">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r>
              <a:tr h="1049307">
                <a:tc rowSpan="3">
                  <a:txBody>
                    <a:bodyPr/>
                    <a:lstStyle/>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vật</a:t>
                      </a:r>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r>
              <a:tr h="1049307">
                <a:tc vMerge="1">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r>
              <a:tr h="1049307">
                <a:tc vMerge="1">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r>
            </a:tbl>
          </a:graphicData>
        </a:graphic>
      </p:graphicFrame>
      <p:sp>
        <p:nvSpPr>
          <p:cNvPr id="2" name="TextBox 1"/>
          <p:cNvSpPr txBox="1"/>
          <p:nvPr/>
        </p:nvSpPr>
        <p:spPr>
          <a:xfrm>
            <a:off x="3276600" y="1828800"/>
            <a:ext cx="1676400" cy="523220"/>
          </a:xfrm>
          <a:prstGeom prst="rect">
            <a:avLst/>
          </a:prstGeom>
          <a:noFill/>
        </p:spPr>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đồng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hồ</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276600" y="2904608"/>
            <a:ext cx="1676400" cy="523220"/>
          </a:xfrm>
          <a:prstGeom prst="rect">
            <a:avLst/>
          </a:prstGeom>
          <a:noFill/>
        </p:spPr>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cành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đào</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487615" y="4929304"/>
            <a:ext cx="1676400" cy="523220"/>
          </a:xfrm>
          <a:prstGeom prst="rect">
            <a:avLst/>
          </a:prstGeom>
          <a:noFill/>
        </p:spPr>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tu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hú</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487615" y="6062990"/>
            <a:ext cx="1676400" cy="523220"/>
          </a:xfrm>
          <a:prstGeom prst="rect">
            <a:avLst/>
          </a:prstGeom>
          <a:noFill/>
        </p:spPr>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chim</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065585" y="4038294"/>
            <a:ext cx="2098431" cy="523220"/>
          </a:xfrm>
          <a:prstGeom prst="rect">
            <a:avLst/>
          </a:prstGeom>
          <a:noFill/>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con </a:t>
            </a:r>
            <a:r>
              <a:rPr lang="en-US" sz="2800" dirty="0" err="1">
                <a:solidFill>
                  <a:srgbClr val="0070C0"/>
                </a:solidFill>
                <a:latin typeface="Times New Roman" panose="02020603050405020304" pitchFamily="18" charset="0"/>
                <a:cs typeface="Times New Roman" panose="02020603050405020304" pitchFamily="18" charset="0"/>
              </a:rPr>
              <a:t>gà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trống</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5257800" y="1546277"/>
            <a:ext cx="1981202" cy="1037691"/>
          </a:xfrm>
          <a:prstGeom prst="rect">
            <a:avLst/>
          </a:prstGeom>
        </p:spPr>
      </p:pic>
      <p:pic>
        <p:nvPicPr>
          <p:cNvPr id="13" name="Picture 12"/>
          <p:cNvPicPr>
            <a:picLocks noChangeAspect="1"/>
          </p:cNvPicPr>
          <p:nvPr/>
        </p:nvPicPr>
        <p:blipFill>
          <a:blip r:embed="rId2"/>
          <a:stretch>
            <a:fillRect/>
          </a:stretch>
        </p:blipFill>
        <p:spPr>
          <a:xfrm>
            <a:off x="5164016" y="2632814"/>
            <a:ext cx="2098431" cy="1037691"/>
          </a:xfrm>
          <a:prstGeom prst="rect">
            <a:avLst/>
          </a:prstGeom>
        </p:spPr>
      </p:pic>
      <p:pic>
        <p:nvPicPr>
          <p:cNvPr id="15" name="Picture 14"/>
          <p:cNvPicPr>
            <a:picLocks noChangeAspect="1"/>
          </p:cNvPicPr>
          <p:nvPr/>
        </p:nvPicPr>
        <p:blipFill>
          <a:blip r:embed="rId3"/>
          <a:stretch>
            <a:fillRect/>
          </a:stretch>
        </p:blipFill>
        <p:spPr>
          <a:xfrm>
            <a:off x="5164015" y="3670506"/>
            <a:ext cx="2098432" cy="1037691"/>
          </a:xfrm>
          <a:prstGeom prst="rect">
            <a:avLst/>
          </a:prstGeom>
        </p:spPr>
      </p:pic>
      <p:pic>
        <p:nvPicPr>
          <p:cNvPr id="1026" name="Picture 2" descr="Chim tu hú loài chim “lưu manh” nhất trong thế giới tự nhi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4016" y="4708197"/>
            <a:ext cx="2098431" cy="10731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ọ Sơn ca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4015" y="5769918"/>
            <a:ext cx="2098432" cy="10491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474633" y="1793466"/>
            <a:ext cx="3024554" cy="461665"/>
          </a:xfrm>
          <a:prstGeom prst="rect">
            <a:avLst/>
          </a:prstGeom>
          <a:noFill/>
        </p:spPr>
        <p:txBody>
          <a:bodyPr wrap="square" rtlCol="0">
            <a:spAutoFit/>
          </a:bodyPr>
          <a:lstStyle/>
          <a:p>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phút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giờ</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7459393" y="2551428"/>
            <a:ext cx="3024554" cy="1200329"/>
          </a:xfrm>
          <a:prstGeom prst="rect">
            <a:avLst/>
          </a:prstGeom>
          <a:noFill/>
        </p:spPr>
        <p:txBody>
          <a:bodyPr wrap="square" rtlCol="0">
            <a:spAutoFit/>
          </a:bodyPr>
          <a:lstStyle/>
          <a:p>
            <a:pPr algn="just"/>
            <a:r>
              <a:rPr lang="en-US" sz="2400" dirty="0" err="1">
                <a:solidFill>
                  <a:srgbClr val="0070C0"/>
                </a:solidFill>
                <a:latin typeface="Times New Roman" panose="02020603050405020304" pitchFamily="18" charset="0"/>
                <a:cs typeface="Times New Roman" panose="02020603050405020304" pitchFamily="18" charset="0"/>
              </a:rPr>
              <a:t>nở</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hoa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sắc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xuân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thêm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rực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ngày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xuân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thêm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tưng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bừng</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473461" y="3814524"/>
            <a:ext cx="3024554" cy="830997"/>
          </a:xfrm>
          <a:prstGeom prst="rect">
            <a:avLst/>
          </a:prstGeom>
          <a:noFill/>
        </p:spPr>
        <p:txBody>
          <a:bodyPr wrap="square" rtlCol="0">
            <a:spAutoFit/>
          </a:bodyPr>
          <a:lstStyle/>
          <a:p>
            <a:r>
              <a:rPr lang="en-US" sz="2400" dirty="0" err="1">
                <a:solidFill>
                  <a:srgbClr val="0070C0"/>
                </a:solidFill>
                <a:latin typeface="Times New Roman" panose="02020603050405020304" pitchFamily="18" charset="0"/>
                <a:cs typeface="Times New Roman" panose="02020603050405020304" pitchFamily="18" charset="0"/>
              </a:rPr>
              <a:t>gáy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vang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đánh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thức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mọi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người</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7473461" y="5044884"/>
            <a:ext cx="3024554" cy="461665"/>
          </a:xfrm>
          <a:prstGeom prst="rect">
            <a:avLst/>
          </a:prstGeom>
          <a:noFill/>
        </p:spPr>
        <p:txBody>
          <a:bodyPr wrap="square" rtlCol="0">
            <a:spAutoFit/>
          </a:bodyPr>
          <a:lstStyle/>
          <a:p>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mùa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vải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chín</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474633" y="5942460"/>
            <a:ext cx="3024554" cy="830997"/>
          </a:xfrm>
          <a:prstGeom prst="rect">
            <a:avLst/>
          </a:prstGeom>
          <a:noFill/>
        </p:spPr>
        <p:txBody>
          <a:bodyPr wrap="square" rtlCol="0">
            <a:spAutoFit/>
          </a:bodyPr>
          <a:lstStyle/>
          <a:p>
            <a:r>
              <a:rPr lang="en-US" sz="2400" dirty="0" err="1">
                <a:solidFill>
                  <a:srgbClr val="0070C0"/>
                </a:solidFill>
                <a:latin typeface="Times New Roman" panose="02020603050405020304" pitchFamily="18" charset="0"/>
                <a:cs typeface="Times New Roman" panose="02020603050405020304" pitchFamily="18" charset="0"/>
              </a:rPr>
              <a:t>bắt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sâu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bảo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vệ</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mùa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màng</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8305800" y="828233"/>
            <a:ext cx="1794804"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endParaRPr lang="en-US" sz="24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524000" y="15951"/>
            <a:ext cx="8382000" cy="400110"/>
          </a:xfrm>
          <a:prstGeom prst="rect">
            <a:avLst/>
          </a:prstGeom>
          <a:noFill/>
        </p:spPr>
        <p:txBody>
          <a:bodyPr wrap="square" rtlCol="0">
            <a:spAutoFit/>
          </a:bodyPr>
          <a:lstStyle/>
          <a:p>
            <a:r>
              <a:rPr lang="en-US" sz="2000" b="1" dirty="0" smtClean="0">
                <a:solidFill>
                  <a:srgbClr val="0070C0"/>
                </a:solidFill>
                <a:latin typeface="Times New Roman" panose="02020603050405020304" pitchFamily="18" charset="0"/>
                <a:cs typeface="Times New Roman" panose="02020603050405020304" pitchFamily="18" charset="0"/>
              </a:rPr>
              <a:t> - </a:t>
            </a:r>
            <a:r>
              <a:rPr lang="en-US" sz="2000" b="1" dirty="0" err="1" smtClean="0">
                <a:solidFill>
                  <a:srgbClr val="0070C0"/>
                </a:solidFill>
                <a:latin typeface="Times New Roman" panose="02020603050405020304" pitchFamily="18" charset="0"/>
                <a:cs typeface="Times New Roman" panose="02020603050405020304" pitchFamily="18" charset="0"/>
              </a:rPr>
              <a:t>Các</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vật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và</a:t>
            </a:r>
            <a:r>
              <a:rPr lang="en-US" sz="2000" b="1" dirty="0">
                <a:solidFill>
                  <a:srgbClr val="0070C0"/>
                </a:solidFill>
                <a:latin typeface="Times New Roman" panose="02020603050405020304" pitchFamily="18" charset="0"/>
                <a:cs typeface="Times New Roman" panose="02020603050405020304" pitchFamily="18" charset="0"/>
              </a:rPr>
              <a:t> con </a:t>
            </a:r>
            <a:r>
              <a:rPr lang="en-US" sz="2000" b="1" dirty="0" err="1">
                <a:solidFill>
                  <a:srgbClr val="0070C0"/>
                </a:solidFill>
                <a:latin typeface="Times New Roman" panose="02020603050405020304" pitchFamily="18" charset="0"/>
                <a:cs typeface="Times New Roman" panose="02020603050405020304" pitchFamily="18" charset="0"/>
              </a:rPr>
              <a:t>vật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đó</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làm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những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việc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gì</a:t>
            </a:r>
            <a:r>
              <a:rPr lang="en-US" sz="2000" b="1" dirty="0">
                <a:solidFill>
                  <a:srgbClr val="0070C0"/>
                </a:solidFill>
                <a:latin typeface="Times New Roman" panose="02020603050405020304" pitchFamily="18" charset="0"/>
                <a:cs typeface="Times New Roman" panose="02020603050405020304" pitchFamily="18" charset="0"/>
              </a:rPr>
              <a:t>?</a:t>
            </a:r>
            <a:endParaRPr lang="en-US" sz="20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15860"/>
    </mc:Choice>
    <mc:Fallback>
      <p:transition spd="slow" advTm="158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fade">
                                      <p:cBhvr>
                                        <p:cTn id="46" dur="500"/>
                                        <p:tgtEl>
                                          <p:spTgt spid="10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050"/>
                                        </p:tgtEl>
                                        <p:attrNameLst>
                                          <p:attrName>style.visibility</p:attrName>
                                        </p:attrNameLst>
                                      </p:cBhvr>
                                      <p:to>
                                        <p:strVal val="visible"/>
                                      </p:to>
                                    </p:set>
                                    <p:animEffect transition="in" filter="fade">
                                      <p:cBhvr>
                                        <p:cTn id="56" dur="500"/>
                                        <p:tgtEl>
                                          <p:spTgt spid="205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par>
                                <p:cTn id="62" presetID="55" presetClass="exit" presetSubtype="0" fill="hold" grpId="1" nodeType="withEffect">
                                  <p:stCondLst>
                                    <p:cond delay="0"/>
                                  </p:stCondLst>
                                  <p:childTnLst>
                                    <p:anim calcmode="lin" valueType="num">
                                      <p:cBhvr>
                                        <p:cTn id="63" dur="1000"/>
                                        <p:tgtEl>
                                          <p:spTgt spid="8"/>
                                        </p:tgtEl>
                                        <p:attrNameLst>
                                          <p:attrName>ppt_w</p:attrName>
                                        </p:attrNameLst>
                                      </p:cBhvr>
                                      <p:tavLst>
                                        <p:tav tm="0">
                                          <p:val>
                                            <p:strVal val="ppt_w"/>
                                          </p:val>
                                        </p:tav>
                                        <p:tav tm="100000">
                                          <p:val>
                                            <p:strVal val="ppt_w*0.70"/>
                                          </p:val>
                                        </p:tav>
                                      </p:tavLst>
                                    </p:anim>
                                    <p:anim calcmode="lin" valueType="num">
                                      <p:cBhvr>
                                        <p:cTn id="64" dur="1000"/>
                                        <p:tgtEl>
                                          <p:spTgt spid="8"/>
                                        </p:tgtEl>
                                        <p:attrNameLst>
                                          <p:attrName>ppt_h</p:attrName>
                                        </p:attrNameLst>
                                      </p:cBhvr>
                                      <p:tavLst>
                                        <p:tav tm="0">
                                          <p:val>
                                            <p:strVal val="ppt_h"/>
                                          </p:val>
                                        </p:tav>
                                        <p:tav tm="100000">
                                          <p:val>
                                            <p:strVal val="ppt_h"/>
                                          </p:val>
                                        </p:tav>
                                      </p:tavLst>
                                    </p:anim>
                                    <p:animEffect transition="out" filter="fade">
                                      <p:cBhvr>
                                        <p:cTn id="65" dur="1000"/>
                                        <p:tgtEl>
                                          <p:spTgt spid="8"/>
                                        </p:tgtEl>
                                      </p:cBhvr>
                                    </p:animEffect>
                                    <p:set>
                                      <p:cBhvr>
                                        <p:cTn id="66" dur="1" fill="hold">
                                          <p:stCondLst>
                                            <p:cond delay="999"/>
                                          </p:stCondLst>
                                        </p:cTn>
                                        <p:tgtEl>
                                          <p:spTgt spid="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circle(in)">
                                      <p:cBhvr>
                                        <p:cTn id="71" dur="20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circle(in)">
                                      <p:cBhvr>
                                        <p:cTn id="76" dur="2000"/>
                                        <p:tgtEl>
                                          <p:spTgt spid="14"/>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circle(in)">
                                      <p:cBhvr>
                                        <p:cTn id="81" dur="2000"/>
                                        <p:tgtEl>
                                          <p:spTgt spid="1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ipe(down)">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barn(inVertical)">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barn(inVertical)">
                                      <p:cBhvr>
                                        <p:cTn id="9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p:bldP spid="9" grpId="0"/>
      <p:bldP spid="10" grpId="0"/>
      <p:bldP spid="11" grpId="0"/>
      <p:bldP spid="12" grpId="0"/>
      <p:bldP spid="14" grpId="0"/>
      <p:bldP spid="16" grpId="0"/>
      <p:bldP spid="17" grpId="0"/>
      <p:bldP spid="18" grpId="0"/>
      <p:bldP spid="19"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5283315" y="1726841"/>
            <a:ext cx="6506833" cy="3821692"/>
          </a:xfrm>
          <a:prstGeom prst="rect">
            <a:avLst/>
          </a:prstGeom>
        </p:spPr>
      </p:pic>
      <p:pic>
        <p:nvPicPr>
          <p:cNvPr id="7" name="Picture 2" descr="Họ Sơn ca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186" y="1726841"/>
            <a:ext cx="6590436" cy="36303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237019" y="389242"/>
            <a:ext cx="6630286" cy="1077218"/>
          </a:xfrm>
          <a:prstGeom prst="rect">
            <a:avLst/>
          </a:prstGeom>
          <a:noFill/>
        </p:spPr>
        <p:txBody>
          <a:bodyPr wrap="square" rtlCol="0">
            <a:spAutoFit/>
          </a:bodyPr>
          <a:lstStyle/>
          <a:p>
            <a:pPr marL="0" marR="0" lvl="0" indent="0" algn="just" defTabSz="913130" rtl="0" eaLnBrk="1" fontAlgn="base" latinLnBrk="0" hangingPunct="1">
              <a:lnSpc>
                <a:spcPct val="100000"/>
              </a:lnSpc>
              <a:spcBef>
                <a:spcPct val="0"/>
              </a:spcBef>
              <a:spcAft>
                <a:spcPct val="0"/>
              </a:spcAft>
              <a:buClrTx/>
              <a:buSzTx/>
              <a:buFontTx/>
              <a:buNone/>
              <a:defRPr/>
            </a:pPr>
            <a:r>
              <a:rPr lang="en-US" altLang="zh-CN" sz="32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a:t>
            </a:r>
            <a:r>
              <a:rPr kumimoji="0" lang="en-US" altLang="zh-CN" sz="3200" b="0" i="0" u="none" strike="noStrike" kern="1200" cap="none" spc="0" normalizeH="0" baseline="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Đóng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vai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một</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vật</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trong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bài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để</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nói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về</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công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việc</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của</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mình</a:t>
            </a:r>
            <a:r>
              <a:rPr lang="en-US" altLang="zh-CN" sz="32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en-US" altLang="zh-CN" sz="32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0" name="Rectangle 9"/>
          <p:cNvSpPr/>
          <p:nvPr/>
        </p:nvSpPr>
        <p:spPr>
          <a:xfrm>
            <a:off x="-1" y="430807"/>
            <a:ext cx="4641275" cy="5262979"/>
          </a:xfrm>
          <a:prstGeom prst="rect">
            <a:avLst/>
          </a:prstGeom>
        </p:spPr>
        <p:txBody>
          <a:bodyPr wrap="square">
            <a:spAutoFit/>
          </a:bodyPr>
          <a:lstStyle/>
          <a:p>
            <a:pPr algn="just"/>
            <a:r>
              <a:rPr lang="vi-VN" sz="2800" dirty="0">
                <a:latin typeface="+mj-lt"/>
              </a:rPr>
              <a:t>Quanh ta, mọi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vi-VN" sz="2800" dirty="0">
                <a:latin typeface="+mj-lt"/>
                <a:cs typeface="Times New Roman" panose="02020603050405020304" pitchFamily="18" charset="0"/>
              </a:rPr>
              <a:t>người </a:t>
            </a:r>
            <a:r>
              <a:rPr lang="vi-VN" sz="2800" dirty="0">
                <a:latin typeface="+mj-lt"/>
              </a:rPr>
              <a:t>đều làm việc.</a:t>
            </a:r>
            <a:endParaRPr lang="vi-VN" sz="2800" dirty="0">
              <a:latin typeface="+mj-lt"/>
            </a:endParaRPr>
          </a:p>
          <a:p>
            <a:pPr algn="just"/>
            <a:r>
              <a:rPr lang="en-US" sz="2800" dirty="0">
                <a:latin typeface="+mj-lt"/>
              </a:rPr>
              <a:t>      </a:t>
            </a:r>
            <a:r>
              <a:rPr lang="vi-VN" sz="2800" dirty="0">
                <a:latin typeface="+mj-lt"/>
              </a:rPr>
              <a:t>Cái đồng hồ tích tắc</a:t>
            </a:r>
            <a:r>
              <a:rPr lang="en-US" sz="2800" dirty="0">
                <a:latin typeface="+mj-lt"/>
                <a:cs typeface="Times New Roman" panose="02020603050405020304" pitchFamily="18" charset="0"/>
              </a:rPr>
              <a:t>,</a:t>
            </a:r>
            <a:r>
              <a:rPr lang="en-US" sz="2800" dirty="0">
                <a:latin typeface="+mj-lt"/>
              </a:rPr>
              <a:t> </a:t>
            </a:r>
            <a:r>
              <a:rPr lang="vi-VN" sz="2800" dirty="0">
                <a:latin typeface="+mj-lt"/>
              </a:rPr>
              <a:t>tích tắc báo phút, báo giờ.</a:t>
            </a:r>
            <a:endParaRPr lang="vi-VN" sz="2800" dirty="0">
              <a:latin typeface="+mj-lt"/>
            </a:endParaRPr>
          </a:p>
          <a:p>
            <a:pPr algn="just"/>
            <a:r>
              <a:rPr lang="en-US" sz="2800" dirty="0">
                <a:latin typeface="+mj-lt"/>
              </a:rPr>
              <a:t>      </a:t>
            </a:r>
            <a:r>
              <a:rPr lang="vi-VN" sz="2800" dirty="0">
                <a:latin typeface="+mj-lt"/>
              </a:rPr>
              <a:t>Con gà trống gáy vang ò … ó … o</a:t>
            </a:r>
            <a:r>
              <a:rPr lang="en-US" sz="2800" dirty="0">
                <a:latin typeface="+mj-lt"/>
              </a:rPr>
              <a:t> …</a:t>
            </a:r>
            <a:r>
              <a:rPr lang="vi-VN" sz="2800" dirty="0">
                <a:latin typeface="+mj-lt"/>
              </a:rPr>
              <a:t>, báo cho mọi người biết trời sắp sáng, mau mau thức dậy.</a:t>
            </a:r>
            <a:endParaRPr lang="vi-VN" sz="2800" dirty="0">
              <a:latin typeface="+mj-lt"/>
            </a:endParaRPr>
          </a:p>
          <a:p>
            <a:pPr algn="just"/>
            <a:r>
              <a:rPr lang="en-US" sz="2800" dirty="0">
                <a:latin typeface="+mj-lt"/>
              </a:rPr>
              <a:t>      </a:t>
            </a:r>
            <a:r>
              <a:rPr lang="vi-VN" sz="2800" dirty="0">
                <a:latin typeface="+mj-lt"/>
              </a:rPr>
              <a:t>Con tu hú kêu tu hú, tu hú. Thế là sắp đến mùa vải chín.</a:t>
            </a:r>
            <a:endParaRPr lang="vi-VN" sz="2800" dirty="0">
              <a:latin typeface="+mj-lt"/>
            </a:endParaRPr>
          </a:p>
          <a:p>
            <a:pPr algn="just"/>
            <a:r>
              <a:rPr lang="en-US" sz="2800" dirty="0">
                <a:latin typeface="+mj-lt"/>
              </a:rPr>
              <a:t>      </a:t>
            </a:r>
            <a:r>
              <a:rPr lang="vi-VN" sz="2800" dirty="0">
                <a:latin typeface="+mj-lt"/>
              </a:rPr>
              <a:t>Chim bắt sâu, bảo vệ mùa màng.</a:t>
            </a:r>
            <a:endParaRPr lang="vi-VN" sz="2800" dirty="0">
              <a:latin typeface="+mj-lt"/>
            </a:endParaRPr>
          </a:p>
        </p:txBody>
      </p:sp>
      <p:cxnSp>
        <p:nvCxnSpPr>
          <p:cNvPr id="11" name="Straight Connector 10"/>
          <p:cNvCxnSpPr/>
          <p:nvPr/>
        </p:nvCxnSpPr>
        <p:spPr>
          <a:xfrm>
            <a:off x="4706233" y="275828"/>
            <a:ext cx="0" cy="6306344"/>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flipV="1">
            <a:off x="642040" y="2583113"/>
            <a:ext cx="3643910" cy="14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flipV="1">
            <a:off x="0" y="2964875"/>
            <a:ext cx="4475018" cy="1950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V="1">
            <a:off x="83127" y="3837195"/>
            <a:ext cx="1219200" cy="5649"/>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flipV="1">
            <a:off x="83127" y="3408220"/>
            <a:ext cx="4475018" cy="1950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a:off x="642040" y="4264805"/>
            <a:ext cx="3832978" cy="3508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p:cNvCxnSpPr/>
          <p:nvPr/>
        </p:nvCxnSpPr>
        <p:spPr>
          <a:xfrm>
            <a:off x="642040" y="5109417"/>
            <a:ext cx="39624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a:off x="83127" y="5548533"/>
            <a:ext cx="720437" cy="714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1026" name="Picture 2" descr="Tu hú kêu là điềm báo gì? Đánh con gì dễ trúng - NgayAm.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521" y="1726841"/>
            <a:ext cx="6433319" cy="40703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barn(inVertical)">
                                      <p:cBhvr>
                                        <p:cTn id="42" dur="500"/>
                                        <p:tgtEl>
                                          <p:spTgt spid="10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026"/>
                                        </p:tgtEl>
                                      </p:cBhvr>
                                    </p:animEffect>
                                    <p:set>
                                      <p:cBhvr>
                                        <p:cTn id="52" dur="1" fill="hold">
                                          <p:stCondLst>
                                            <p:cond delay="499"/>
                                          </p:stCondLst>
                                        </p:cTn>
                                        <p:tgtEl>
                                          <p:spTgt spid="102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barn(inVertical)">
                                      <p:cBhvr>
                                        <p:cTn id="6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80270" y="920969"/>
            <a:ext cx="5815730" cy="4401205"/>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Như mọi vật, mọi người, bé cũng làm việc. Bé làm bài, bé đi học, bé quét nhà, nhặt rau, chơi với em đỡ mẹ. Bé luôn luôn bận rộn, mà lúc nào cũng vui.</a:t>
            </a:r>
            <a:endParaRPr lang="en-US" sz="4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304250" y="633351"/>
            <a:ext cx="5679500" cy="1323439"/>
          </a:xfrm>
          <a:prstGeom prst="rect">
            <a:avLst/>
          </a:prstGeom>
          <a:noFill/>
        </p:spPr>
        <p:txBody>
          <a:bodyPr wrap="square" rtlCol="0">
            <a:spAutoFit/>
          </a:bodyPr>
          <a:lstStyle/>
          <a:p>
            <a:pPr algn="just"/>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Bạn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bé</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trong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bài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làm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những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việc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gì</a:t>
            </a:r>
            <a:r>
              <a:rPr lang="en-US" sz="4000" dirty="0">
                <a:solidFill>
                  <a:srgbClr val="0070C0"/>
                </a:solidFill>
                <a:latin typeface="Times New Roman" panose="02020603050405020304" pitchFamily="18" charset="0"/>
                <a:cs typeface="Times New Roman" panose="02020603050405020304" pitchFamily="18" charset="0"/>
              </a:rPr>
              <a:t>?</a:t>
            </a:r>
            <a:endParaRPr lang="en-US" sz="4000" dirty="0">
              <a:solidFill>
                <a:srgbClr val="0070C0"/>
              </a:solidFill>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flipV="1">
            <a:off x="1207572" y="2710084"/>
            <a:ext cx="1611242" cy="95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3780468" y="2719609"/>
            <a:ext cx="140589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flipV="1">
            <a:off x="4387579" y="3328990"/>
            <a:ext cx="1545029" cy="727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2409000" y="3354121"/>
            <a:ext cx="155827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flipV="1">
            <a:off x="399154" y="3957638"/>
            <a:ext cx="2244034" cy="1329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flipV="1">
            <a:off x="399154" y="3328990"/>
            <a:ext cx="1614039" cy="1329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4" name="TextBox 23"/>
          <p:cNvSpPr txBox="1"/>
          <p:nvPr/>
        </p:nvSpPr>
        <p:spPr>
          <a:xfrm>
            <a:off x="6358330" y="633351"/>
            <a:ext cx="5302872" cy="1938992"/>
          </a:xfrm>
          <a:prstGeom prst="rect">
            <a:avLst/>
          </a:prstGeom>
          <a:noFill/>
        </p:spPr>
        <p:txBody>
          <a:bodyPr wrap="square" rtlCol="0">
            <a:spAutoFit/>
          </a:bodyPr>
          <a:lstStyle/>
          <a:p>
            <a:pPr algn="just"/>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Tuy</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bận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rộn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như</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thế</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nhưng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bé</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cảm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thấy</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thế</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nào</a:t>
            </a:r>
            <a:r>
              <a:rPr lang="en-US" sz="4000" dirty="0">
                <a:solidFill>
                  <a:srgbClr val="0070C0"/>
                </a:solidFill>
                <a:latin typeface="Times New Roman" panose="02020603050405020304" pitchFamily="18" charset="0"/>
                <a:cs typeface="Times New Roman" panose="02020603050405020304" pitchFamily="18" charset="0"/>
              </a:rPr>
              <a:t>?</a:t>
            </a:r>
            <a:endParaRPr lang="en-US" sz="4000" dirty="0">
              <a:solidFill>
                <a:srgbClr val="0070C0"/>
              </a:solidFill>
              <a:latin typeface="Times New Roman" panose="02020603050405020304" pitchFamily="18" charset="0"/>
              <a:cs typeface="Times New Roman" panose="02020603050405020304" pitchFamily="18" charset="0"/>
            </a:endParaRPr>
          </a:p>
        </p:txBody>
      </p:sp>
      <p:cxnSp>
        <p:nvCxnSpPr>
          <p:cNvPr id="25" name="Straight Connector 24"/>
          <p:cNvCxnSpPr/>
          <p:nvPr/>
        </p:nvCxnSpPr>
        <p:spPr>
          <a:xfrm>
            <a:off x="6230233" y="275828"/>
            <a:ext cx="0" cy="6306344"/>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4" name="TextBox 33"/>
          <p:cNvSpPr txBox="1"/>
          <p:nvPr/>
        </p:nvSpPr>
        <p:spPr>
          <a:xfrm>
            <a:off x="6230233" y="2572343"/>
            <a:ext cx="5827533" cy="1323439"/>
          </a:xfrm>
          <a:prstGeom prst="rect">
            <a:avLst/>
          </a:prstGeom>
          <a:noFill/>
        </p:spPr>
        <p:txBody>
          <a:bodyPr wrap="square" rtlCol="0">
            <a:spAutoFit/>
          </a:bodyPr>
          <a:lstStyle/>
          <a:p>
            <a:r>
              <a:rPr lang="en-US" sz="4000" dirty="0" err="1">
                <a:solidFill>
                  <a:srgbClr val="FF0000"/>
                </a:solidFill>
                <a:latin typeface="Times New Roman" panose="02020603050405020304" pitchFamily="18" charset="0"/>
                <a:cs typeface="Times New Roman" panose="02020603050405020304" pitchFamily="18" charset="0"/>
              </a:rPr>
              <a:t>Tuy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bận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rộn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như</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thế</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nhưng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lúc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nào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bé</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cũng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vui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vẻ</a:t>
            </a:r>
            <a:r>
              <a:rPr lang="en-US" sz="4000" dirty="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3188135" y="3939888"/>
            <a:ext cx="2907865" cy="57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flipV="1">
            <a:off x="399154" y="4574400"/>
            <a:ext cx="5533454" cy="19129"/>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flipV="1">
            <a:off x="443333" y="5140807"/>
            <a:ext cx="585367" cy="754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advTm="53693"/>
    </mc:Choice>
    <mc:Fallback>
      <p:transition spd="slow" advTm="536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4" presetClass="exit" presetSubtype="10" fill="hold" nodeType="withEffect">
                                  <p:stCondLst>
                                    <p:cond delay="0"/>
                                  </p:stCondLst>
                                  <p:childTnLst>
                                    <p:animEffect transition="out" filter="randombar(horizontal)">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14" presetClass="exit" presetSubtype="10" fill="hold" nodeType="withEffect">
                                  <p:stCondLst>
                                    <p:cond delay="0"/>
                                  </p:stCondLst>
                                  <p:childTnLst>
                                    <p:animEffect transition="out" filter="randombar(horizontal)">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14" presetClass="exit" presetSubtype="10" fill="hold" nodeType="withEffect">
                                  <p:stCondLst>
                                    <p:cond delay="0"/>
                                  </p:stCondLst>
                                  <p:childTnLst>
                                    <p:animEffect transition="out" filter="randombar(horizontal)">
                                      <p:cBhvr>
                                        <p:cTn id="52" dur="500"/>
                                        <p:tgtEl>
                                          <p:spTgt spid="22"/>
                                        </p:tgtEl>
                                      </p:cBhvr>
                                    </p:animEffect>
                                    <p:set>
                                      <p:cBhvr>
                                        <p:cTn id="53" dur="1" fill="hold">
                                          <p:stCondLst>
                                            <p:cond delay="499"/>
                                          </p:stCondLst>
                                        </p:cTn>
                                        <p:tgtEl>
                                          <p:spTgt spid="22"/>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par>
                                <p:cTn id="60" presetID="14" presetClass="exit" presetSubtype="10" fill="hold" nodeType="withEffect">
                                  <p:stCondLst>
                                    <p:cond delay="0"/>
                                  </p:stCondLst>
                                  <p:childTnLst>
                                    <p:animEffect transition="out" filter="randombar(horizontal)">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barn(inVertical)">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barn(inVertical)">
                                      <p:cBhvr>
                                        <p:cTn id="8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4"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203" y="513257"/>
            <a:ext cx="6165051" cy="1323439"/>
          </a:xfrm>
          <a:prstGeom prst="rect">
            <a:avLst/>
          </a:prstGeom>
          <a:noFill/>
        </p:spPr>
        <p:txBody>
          <a:bodyPr wrap="square" rtlCol="0">
            <a:spAutoFit/>
          </a:bodyPr>
          <a:lstStyle/>
          <a:p>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dirty="0" smtClean="0">
                <a:solidFill>
                  <a:srgbClr val="0070C0"/>
                </a:solidFill>
                <a:latin typeface="Times New Roman" panose="02020603050405020304" pitchFamily="18" charset="0"/>
                <a:cs typeface="Times New Roman" panose="02020603050405020304" pitchFamily="18" charset="0"/>
              </a:rPr>
              <a:t>Theo </a:t>
            </a:r>
            <a:r>
              <a:rPr lang="en-US" sz="4000" dirty="0" err="1">
                <a:solidFill>
                  <a:srgbClr val="0070C0"/>
                </a:solidFill>
                <a:latin typeface="Times New Roman" panose="02020603050405020304" pitchFamily="18" charset="0"/>
                <a:cs typeface="Times New Roman" panose="02020603050405020304" pitchFamily="18" charset="0"/>
              </a:rPr>
              <a:t>em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vì</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sao</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bé</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lại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thấy</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vui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khi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làm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việc</a:t>
            </a:r>
            <a:r>
              <a:rPr lang="en-US" sz="4000" dirty="0">
                <a:solidFill>
                  <a:srgbClr val="0070C0"/>
                </a:solidFill>
                <a:latin typeface="Times New Roman" panose="02020603050405020304" pitchFamily="18" charset="0"/>
                <a:cs typeface="Times New Roman" panose="02020603050405020304" pitchFamily="18" charset="0"/>
              </a:rPr>
              <a:t>?</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7203" y="2241510"/>
            <a:ext cx="4973561" cy="1938992"/>
          </a:xfrm>
          <a:prstGeom prst="rect">
            <a:avLst/>
          </a:prstGeom>
          <a:noFill/>
        </p:spPr>
        <p:txBody>
          <a:bodyPr wrap="square" rtlCol="0">
            <a:spAutoFit/>
          </a:bodyPr>
          <a:lstStyle/>
          <a:p>
            <a:r>
              <a:rPr lang="en-US" sz="4000" dirty="0" err="1">
                <a:solidFill>
                  <a:srgbClr val="FF0000"/>
                </a:solidFill>
                <a:latin typeface="Times New Roman" panose="02020603050405020304" pitchFamily="18" charset="0"/>
                <a:cs typeface="Times New Roman" panose="02020603050405020304" pitchFamily="18" charset="0"/>
              </a:rPr>
              <a:t>Vì</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những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việc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bé</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giúp</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ích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bản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thân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mọi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người</a:t>
            </a:r>
            <a:r>
              <a:rPr lang="en-US" sz="4000" dirty="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25441" y="513257"/>
            <a:ext cx="5510342" cy="1938992"/>
          </a:xfrm>
          <a:prstGeom prst="rect">
            <a:avLst/>
          </a:prstGeom>
          <a:noFill/>
        </p:spPr>
        <p:txBody>
          <a:bodyPr wrap="square" rtlCol="0">
            <a:spAutoFit/>
          </a:bodyPr>
          <a:lstStyle/>
          <a:p>
            <a:r>
              <a:rPr lang="en-US" sz="4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Theo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826628" y="614401"/>
            <a:ext cx="7239647" cy="4968981"/>
          </a:xfrm>
          <a:prstGeom prst="flowChartMagneticTape">
            <a:avLst/>
          </a:prstGeom>
        </p:spPr>
      </p:pic>
      <p:sp>
        <p:nvSpPr>
          <p:cNvPr id="9" name="Rectangle 8"/>
          <p:cNvSpPr/>
          <p:nvPr/>
        </p:nvSpPr>
        <p:spPr>
          <a:xfrm>
            <a:off x="97203" y="2327397"/>
            <a:ext cx="5510343" cy="2554545"/>
          </a:xfrm>
          <a:prstGeom prst="rect">
            <a:avLst/>
          </a:prstGeom>
        </p:spPr>
        <p:txBody>
          <a:bodyPr wrap="square">
            <a:spAutoFit/>
          </a:bodyPr>
          <a:lstStyle/>
          <a:p>
            <a:pPr lvl="0"/>
            <a:r>
              <a:rPr lang="en-US" sz="4000" dirty="0" err="1">
                <a:solidFill>
                  <a:srgbClr val="0070C0"/>
                </a:solidFill>
                <a:latin typeface="Times New Roman" panose="02020603050405020304" pitchFamily="18" charset="0"/>
                <a:cs typeface="Times New Roman" panose="02020603050405020304" pitchFamily="18" charset="0"/>
              </a:rPr>
              <a:t>Hãy</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kể</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thêm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một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số</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việc</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làm</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có</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ích</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của</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em</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hoặc</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vật</a:t>
            </a:r>
            <a:r>
              <a:rPr lang="en-US" sz="4000" dirty="0">
                <a:solidFill>
                  <a:srgbClr val="0070C0"/>
                </a:solidFill>
                <a:latin typeface="Times New Roman" panose="02020603050405020304" pitchFamily="18" charset="0"/>
                <a:cs typeface="Times New Roman" panose="02020603050405020304" pitchFamily="18" charset="0"/>
              </a:rPr>
              <a:t>, con </a:t>
            </a:r>
            <a:r>
              <a:rPr lang="en-US" sz="4000" dirty="0" err="1">
                <a:solidFill>
                  <a:srgbClr val="0070C0"/>
                </a:solidFill>
                <a:latin typeface="Times New Roman" panose="02020603050405020304" pitchFamily="18" charset="0"/>
                <a:cs typeface="Times New Roman" panose="02020603050405020304" pitchFamily="18" charset="0"/>
              </a:rPr>
              <a:t>vật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có</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ích</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mà</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em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biết</a:t>
            </a:r>
            <a:r>
              <a:rPr lang="en-US" sz="4000" dirty="0">
                <a:solidFill>
                  <a:srgbClr val="0070C0"/>
                </a:solidFill>
                <a:latin typeface="Times New Roman" panose="02020603050405020304" pitchFamily="18" charset="0"/>
                <a:cs typeface="Times New Roman" panose="02020603050405020304" pitchFamily="18" charset="0"/>
              </a:rPr>
              <a:t>. </a:t>
            </a:r>
            <a:endParaRPr lang="en-US" sz="40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4" presetClass="exit" presetSubtype="10" fill="hold" grpId="1" nodeType="withEffect">
                                  <p:stCondLst>
                                    <p:cond delay="0"/>
                                  </p:stCondLst>
                                  <p:childTnLst>
                                    <p:animEffect transition="out" filter="randombar(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225539" y="346436"/>
            <a:ext cx="10874869" cy="4243066"/>
          </a:xfrm>
          <a:prstGeom prst="rect">
            <a:avLst/>
          </a:prstGeom>
        </p:spPr>
      </p:pic>
      <p:sp>
        <p:nvSpPr>
          <p:cNvPr id="11" name="TextBox 10"/>
          <p:cNvSpPr txBox="1"/>
          <p:nvPr/>
        </p:nvSpPr>
        <p:spPr>
          <a:xfrm>
            <a:off x="1519625" y="5000836"/>
            <a:ext cx="877940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normalizeH="0" baseline="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54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4: </a:t>
            </a:r>
            <a:r>
              <a:rPr kumimoji="0" lang="en-US" sz="54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54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54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thật</a:t>
            </a:r>
            <a:r>
              <a:rPr kumimoji="0" lang="en-US" sz="54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54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vui</a:t>
            </a:r>
            <a:endParaRPr kumimoji="0" lang="en-US" sz="54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1676400" y="188623"/>
            <a:ext cx="3124200" cy="2418469"/>
          </a:xfrm>
          <a:prstGeom prst="rect">
            <a:avLst/>
          </a:prstGeom>
        </p:spPr>
      </p:pic>
      <p:pic>
        <p:nvPicPr>
          <p:cNvPr id="9" name="Picture 8"/>
          <p:cNvPicPr>
            <a:picLocks noChangeAspect="1"/>
          </p:cNvPicPr>
          <p:nvPr/>
        </p:nvPicPr>
        <p:blipFill>
          <a:blip r:embed="rId2"/>
          <a:stretch>
            <a:fillRect/>
          </a:stretch>
        </p:blipFill>
        <p:spPr>
          <a:xfrm>
            <a:off x="4817011" y="195879"/>
            <a:ext cx="2781300" cy="2424332"/>
          </a:xfrm>
          <a:prstGeom prst="rect">
            <a:avLst/>
          </a:prstGeom>
        </p:spPr>
      </p:pic>
      <p:pic>
        <p:nvPicPr>
          <p:cNvPr id="15" name="Picture 14"/>
          <p:cNvPicPr>
            <a:picLocks noChangeAspect="1"/>
          </p:cNvPicPr>
          <p:nvPr/>
        </p:nvPicPr>
        <p:blipFill>
          <a:blip r:embed="rId3"/>
          <a:stretch>
            <a:fillRect/>
          </a:stretch>
        </p:blipFill>
        <p:spPr>
          <a:xfrm>
            <a:off x="7641686" y="188622"/>
            <a:ext cx="2873915" cy="2418470"/>
          </a:xfrm>
          <a:prstGeom prst="rect">
            <a:avLst/>
          </a:prstGeom>
        </p:spPr>
      </p:pic>
      <p:pic>
        <p:nvPicPr>
          <p:cNvPr id="18" name="Picture 17"/>
          <p:cNvPicPr>
            <a:picLocks noChangeAspect="1"/>
          </p:cNvPicPr>
          <p:nvPr/>
        </p:nvPicPr>
        <p:blipFill>
          <a:blip r:embed="rId4"/>
          <a:stretch>
            <a:fillRect/>
          </a:stretch>
        </p:blipFill>
        <p:spPr>
          <a:xfrm>
            <a:off x="1676398" y="3276600"/>
            <a:ext cx="3124200" cy="2724150"/>
          </a:xfrm>
          <a:prstGeom prst="rect">
            <a:avLst/>
          </a:prstGeom>
        </p:spPr>
      </p:pic>
      <p:pic>
        <p:nvPicPr>
          <p:cNvPr id="21" name="Picture 20"/>
          <p:cNvPicPr>
            <a:picLocks noChangeAspect="1"/>
          </p:cNvPicPr>
          <p:nvPr/>
        </p:nvPicPr>
        <p:blipFill>
          <a:blip r:embed="rId5"/>
          <a:stretch>
            <a:fillRect/>
          </a:stretch>
        </p:blipFill>
        <p:spPr>
          <a:xfrm>
            <a:off x="4817011" y="3301219"/>
            <a:ext cx="2781301" cy="2712427"/>
          </a:xfrm>
          <a:prstGeom prst="rect">
            <a:avLst/>
          </a:prstGeom>
        </p:spPr>
      </p:pic>
      <p:sp>
        <p:nvSpPr>
          <p:cNvPr id="23" name="TextBox 22"/>
          <p:cNvSpPr txBox="1"/>
          <p:nvPr/>
        </p:nvSpPr>
        <p:spPr>
          <a:xfrm>
            <a:off x="4648200" y="2725497"/>
            <a:ext cx="3962400"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LAO ĐỘNG LÀ VINH QUANG!</a:t>
            </a:r>
            <a:endParaRPr lang="en-US" sz="2000" b="1" dirty="0">
              <a:solidFill>
                <a:srgbClr val="FF0000"/>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6"/>
          <a:stretch>
            <a:fillRect/>
          </a:stretch>
        </p:blipFill>
        <p:spPr>
          <a:xfrm>
            <a:off x="7641686" y="3354998"/>
            <a:ext cx="2873915" cy="2658648"/>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118136"/>
    </mc:Choice>
    <mc:Fallback>
      <p:transition spd="slow" advTm="1181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08027" y="2043664"/>
            <a:ext cx="4578895"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300" b="1" dirty="0" err="1">
                <a:solidFill>
                  <a:srgbClr val="FFFFFF"/>
                </a:solidFill>
                <a:latin typeface="+mj-lt"/>
                <a:ea typeface="+mj-ea"/>
                <a:cs typeface="+mj-cs"/>
              </a:rPr>
              <a:t>Câu</a:t>
            </a:r>
            <a:r>
              <a:rPr lang="en-US" sz="3300" b="1" dirty="0">
                <a:solidFill>
                  <a:srgbClr val="FFFFFF"/>
                </a:solidFill>
                <a:latin typeface="+mj-lt"/>
                <a:ea typeface="+mj-ea"/>
                <a:cs typeface="+mj-cs"/>
              </a:rPr>
              <a:t> 7. </a:t>
            </a:r>
            <a:r>
              <a:rPr lang="en-US" sz="3300" dirty="0" err="1">
                <a:solidFill>
                  <a:srgbClr val="FFFFFF"/>
                </a:solidFill>
                <a:latin typeface="+mj-lt"/>
                <a:ea typeface="+mj-ea"/>
                <a:cs typeface="+mj-cs"/>
              </a:rPr>
              <a:t>Em</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đã</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làm</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những</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việc</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gì</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để</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phục</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vụ</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bản</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thân</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và</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giúp</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đỡ</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người</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khác</a:t>
            </a:r>
            <a:r>
              <a:rPr lang="en-US" sz="3300" dirty="0">
                <a:solidFill>
                  <a:srgbClr val="FFFFFF"/>
                </a:solidFill>
                <a:latin typeface="+mj-lt"/>
                <a:ea typeface="+mj-ea"/>
                <a:cs typeface="+mj-cs"/>
              </a:rPr>
              <a:t>?</a:t>
            </a:r>
            <a:endParaRPr lang="en-US" sz="3300" dirty="0">
              <a:solidFill>
                <a:srgbClr val="FFFFFF"/>
              </a:solidFill>
              <a:latin typeface="+mj-lt"/>
              <a:ea typeface="+mj-ea"/>
              <a:cs typeface="+mj-cs"/>
            </a:endParaRPr>
          </a:p>
        </p:txBody>
      </p:sp>
      <p:pic>
        <p:nvPicPr>
          <p:cNvPr id="1026" name="Picture 2" descr="10 Cách sắp xếp sách vở trên bàn học giúp con thông minh và sáng dạ"/>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1" y="1143000"/>
            <a:ext cx="3374845"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ạt động của Đậu Nành – M.E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3903020"/>
            <a:ext cx="3374845" cy="24977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ạy trẻ cách gấp quần áo siêu đơn giản chỉ với một miếng bìa cát tô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022" y="1116157"/>
            <a:ext cx="3048000" cy="23579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 giúp mẹ hái rau | Gia đình bé Minh Châ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1787" y="1143001"/>
            <a:ext cx="2556213" cy="23579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ạt động trải nghiệm chăm sóc vườn rau của bé - Mầm non Quang Tr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6464" y="3920694"/>
            <a:ext cx="2956559" cy="24801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479461" y="3507341"/>
            <a:ext cx="1447800" cy="45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dọn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bàn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học</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505014" y="3462335"/>
            <a:ext cx="1618976" cy="45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gấp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quần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áo</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690113" y="3516455"/>
            <a:ext cx="1618976" cy="45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hái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rau</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360226" y="6412056"/>
            <a:ext cx="1567035" cy="45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phơi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quần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áo</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5676190" y="6379215"/>
            <a:ext cx="1447800" cy="45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tưới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rau</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8615535" y="6420617"/>
            <a:ext cx="1447800" cy="45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trông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em</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036" name="Picture 12" descr="Đây là lý do vì sao bố mẹ không bao giờ nên để bé lớn trông em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5876" y="3943350"/>
            <a:ext cx="2636304" cy="2457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wipe(down)">
                                      <p:cBhvr>
                                        <p:cTn id="25" dur="500"/>
                                        <p:tgtEl>
                                          <p:spTgt spid="103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wipe(down)">
                                      <p:cBhvr>
                                        <p:cTn id="33" dur="500"/>
                                        <p:tgtEl>
                                          <p:spTgt spid="10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wipe(down)">
                                      <p:cBhvr>
                                        <p:cTn id="41" dur="500"/>
                                        <p:tgtEl>
                                          <p:spTgt spid="102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34"/>
                                        </p:tgtEl>
                                        <p:attrNameLst>
                                          <p:attrName>style.visibility</p:attrName>
                                        </p:attrNameLst>
                                      </p:cBhvr>
                                      <p:to>
                                        <p:strVal val="visible"/>
                                      </p:to>
                                    </p:set>
                                    <p:animEffect transition="in" filter="wipe(down)">
                                      <p:cBhvr>
                                        <p:cTn id="49" dur="500"/>
                                        <p:tgtEl>
                                          <p:spTgt spid="103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36"/>
                                        </p:tgtEl>
                                        <p:attrNameLst>
                                          <p:attrName>style.visibility</p:attrName>
                                        </p:attrNameLst>
                                      </p:cBhvr>
                                      <p:to>
                                        <p:strVal val="visible"/>
                                      </p:to>
                                    </p:set>
                                    <p:animEffect transition="in" filter="wipe(down)">
                                      <p:cBhvr>
                                        <p:cTn id="57" dur="500"/>
                                        <p:tgtEl>
                                          <p:spTgt spid="1036"/>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down)">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animBg="1"/>
      <p:bldP spid="15" grpId="0" animBg="1"/>
      <p:bldP spid="16"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1" cstate="screen"/>
          <a:stretch>
            <a:fillRect/>
          </a:stretch>
        </p:blipFill>
        <p:spPr>
          <a:xfrm rot="16200000" flipV="1">
            <a:off x="2652062" y="-2681938"/>
            <a:ext cx="6858000" cy="12221875"/>
          </a:xfrm>
          <a:prstGeom prst="rect">
            <a:avLst/>
          </a:prstGeom>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p:cNvPicPr>
            <a:picLocks noChangeAspect="1"/>
          </p:cNvPicPr>
          <p:nvPr/>
        </p:nvPicPr>
        <p:blipFill rotWithShape="1">
          <a:blip r:embed="rId2" cstate="screen"/>
          <a:srcRect t="5326"/>
          <a:stretch>
            <a:fillRect/>
          </a:stretch>
        </p:blipFill>
        <p:spPr>
          <a:xfrm>
            <a:off x="9714797" y="3632886"/>
            <a:ext cx="2263295" cy="3624043"/>
          </a:xfrm>
          <a:prstGeom prst="rect">
            <a:avLst/>
          </a:prstGeom>
        </p:spPr>
      </p:pic>
      <p:sp>
        <p:nvSpPr>
          <p:cNvPr id="11" name="TextBox 10"/>
          <p:cNvSpPr txBox="1"/>
          <p:nvPr/>
        </p:nvSpPr>
        <p:spPr>
          <a:xfrm>
            <a:off x="4070523" y="1843949"/>
            <a:ext cx="5709934" cy="3170099"/>
          </a:xfrm>
          <a:prstGeom prst="rect">
            <a:avLst/>
          </a:prstGeom>
          <a:noFill/>
        </p:spPr>
        <p:txBody>
          <a:bodyPr wrap="square" rtlCol="0">
            <a:spAutoFit/>
          </a:bodyPr>
          <a:lstStyle/>
          <a:p>
            <a:pPr algn="ctr"/>
            <a:r>
              <a:rPr lang="en-US" sz="4000" b="1" dirty="0" smtClean="0">
                <a:latin typeface="Times New Roman" panose="02020603050405020304" pitchFamily="18" charset="0"/>
                <a:cs typeface="Times New Roman" panose="02020603050405020304" pitchFamily="18" charset="0"/>
              </a:rPr>
              <a:t>NỘI DUNG</a:t>
            </a:r>
            <a:endParaRPr lang="en-US" sz="4000" b="1" dirty="0" smtClean="0">
              <a:latin typeface="Times New Roman" panose="02020603050405020304" pitchFamily="18" charset="0"/>
              <a:cs typeface="Times New Roman" panose="02020603050405020304" pitchFamily="18" charset="0"/>
            </a:endParaRPr>
          </a:p>
          <a:p>
            <a:pPr algn="just"/>
            <a:r>
              <a:rPr lang="en-US" sz="4000" smtClean="0">
                <a:latin typeface="Times New Roman" panose="02020603050405020304" pitchFamily="18" charset="0"/>
                <a:cs typeface="Times New Roman" panose="02020603050405020304" pitchFamily="18" charset="0"/>
              </a:rPr>
              <a:t>      Mọi</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niềm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 ta.</a:t>
            </a:r>
            <a:endParaRPr lang="en-US" sz="40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1" cstate="screen"/>
          <a:stretch>
            <a:fillRect/>
          </a:stretch>
        </p:blipFill>
        <p:spPr>
          <a:xfrm rot="16200000" flipV="1">
            <a:off x="2652062" y="-2681938"/>
            <a:ext cx="6858000" cy="12221875"/>
          </a:xfrm>
          <a:prstGeom prst="rect">
            <a:avLst/>
          </a:prstGeom>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p:cNvPicPr>
            <a:picLocks noChangeAspect="1"/>
          </p:cNvPicPr>
          <p:nvPr/>
        </p:nvPicPr>
        <p:blipFill rotWithShape="1">
          <a:blip r:embed="rId2" cstate="screen"/>
          <a:srcRect t="5326"/>
          <a:stretch>
            <a:fillRect/>
          </a:stretch>
        </p:blipFill>
        <p:spPr>
          <a:xfrm>
            <a:off x="9714797" y="3632886"/>
            <a:ext cx="2263295" cy="3624043"/>
          </a:xfrm>
          <a:prstGeom prst="rect">
            <a:avLst/>
          </a:prstGeom>
        </p:spPr>
      </p:pic>
      <p:sp>
        <p:nvSpPr>
          <p:cNvPr id="11" name="TextBox 10"/>
          <p:cNvSpPr txBox="1"/>
          <p:nvPr/>
        </p:nvSpPr>
        <p:spPr>
          <a:xfrm>
            <a:off x="4004863" y="2570891"/>
            <a:ext cx="5709934" cy="707886"/>
          </a:xfrm>
          <a:prstGeom prst="rect">
            <a:avLst/>
          </a:prstGeom>
          <a:noFill/>
        </p:spPr>
        <p:txBody>
          <a:bodyPr wrap="square" rtlCol="0">
            <a:spAutoFit/>
          </a:bodyPr>
          <a:lstStyle/>
          <a:p>
            <a:pPr algn="ctr"/>
            <a:r>
              <a:rPr lang="en-US" sz="4000" b="1" dirty="0" smtClean="0">
                <a:latin typeface="Times New Roman" panose="02020603050405020304" pitchFamily="18" charset="0"/>
                <a:cs typeface="Times New Roman" panose="02020603050405020304" pitchFamily="18" charset="0"/>
              </a:rPr>
              <a:t>LUYỆN ĐỌC LẠI</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9915" y="429491"/>
            <a:ext cx="5039436" cy="538609"/>
          </a:xfrm>
          <a:prstGeom prst="rect">
            <a:avLst/>
          </a:prstGeom>
          <a:noFill/>
        </p:spPr>
        <p:txBody>
          <a:bodyPr wrap="square" rtlCol="0">
            <a:spAutoFit/>
          </a:bodyPr>
          <a:lstStyle/>
          <a:p>
            <a:r>
              <a:rPr lang="en-US" sz="2900" b="1" dirty="0">
                <a:latin typeface="Times New Roman" panose="02020603050405020304" pitchFamily="18" charset="0"/>
                <a:cs typeface="Times New Roman" panose="02020603050405020304" pitchFamily="18" charset="0"/>
              </a:rPr>
              <a:t>LÀM VIỆC THẬT LÀ VUI</a:t>
            </a:r>
            <a:endParaRPr lang="en-US" sz="29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3400" y="1088910"/>
            <a:ext cx="10882745" cy="5447645"/>
          </a:xfrm>
          <a:prstGeom prst="rect">
            <a:avLst/>
          </a:prstGeom>
          <a:noFill/>
        </p:spPr>
        <p:txBody>
          <a:bodyPr wrap="square">
            <a:spAutoFit/>
          </a:bodyPr>
          <a:lstStyle/>
          <a:p>
            <a:pPr algn="just"/>
            <a:r>
              <a:rPr lang="en-US" sz="2900" b="0" i="0" dirty="0">
                <a:effectLst/>
                <a:latin typeface="+mj-lt"/>
              </a:rPr>
              <a:t>      </a:t>
            </a:r>
            <a:r>
              <a:rPr lang="vi-VN" sz="2900" b="0" i="0" dirty="0">
                <a:effectLst/>
                <a:latin typeface="+mj-lt"/>
              </a:rPr>
              <a:t>Quanh ta, mọi </a:t>
            </a:r>
            <a:r>
              <a:rPr lang="en-US" sz="2900" b="0" i="0" dirty="0" err="1">
                <a:effectLst/>
                <a:latin typeface="Times New Roman" panose="02020603050405020304" pitchFamily="18" charset="0"/>
                <a:cs typeface="Times New Roman" panose="02020603050405020304" pitchFamily="18" charset="0"/>
              </a:rPr>
              <a:t>vật</a:t>
            </a:r>
            <a:r>
              <a:rPr lang="en-US" sz="2900" b="0" i="0" dirty="0">
                <a:effectLst/>
                <a:latin typeface="Times New Roman" panose="02020603050405020304" pitchFamily="18" charset="0"/>
                <a:cs typeface="Times New Roman" panose="02020603050405020304" pitchFamily="18" charset="0"/>
              </a:rPr>
              <a:t>, </a:t>
            </a:r>
            <a:r>
              <a:rPr lang="en-US" sz="2900" b="0" i="0" dirty="0" err="1">
                <a:effectLst/>
                <a:latin typeface="Times New Roman" panose="02020603050405020304" pitchFamily="18" charset="0"/>
                <a:cs typeface="Times New Roman" panose="02020603050405020304" pitchFamily="18" charset="0"/>
              </a:rPr>
              <a:t>mọi</a:t>
            </a:r>
            <a:r>
              <a:rPr lang="en-US" sz="2900" b="0" i="0" dirty="0">
                <a:effectLst/>
                <a:latin typeface="Times New Roman" panose="02020603050405020304" pitchFamily="18" charset="0"/>
                <a:cs typeface="Times New Roman" panose="02020603050405020304" pitchFamily="18" charset="0"/>
              </a:rPr>
              <a:t> </a:t>
            </a:r>
            <a:r>
              <a:rPr lang="vi-VN" sz="2900" b="0" i="0" dirty="0">
                <a:effectLst/>
                <a:latin typeface="Times New Roman" panose="02020603050405020304" pitchFamily="18" charset="0"/>
                <a:cs typeface="Times New Roman" panose="02020603050405020304" pitchFamily="18" charset="0"/>
              </a:rPr>
              <a:t>người </a:t>
            </a:r>
            <a:r>
              <a:rPr lang="vi-VN" sz="2900" b="0" i="0" dirty="0">
                <a:effectLst/>
                <a:latin typeface="+mj-lt"/>
              </a:rPr>
              <a:t>đều làm việc.</a:t>
            </a:r>
            <a:endParaRPr lang="vi-VN" sz="2900" b="0" i="0" dirty="0">
              <a:effectLst/>
              <a:latin typeface="+mj-lt"/>
            </a:endParaRPr>
          </a:p>
          <a:p>
            <a:pPr algn="just"/>
            <a:r>
              <a:rPr lang="en-US" sz="2900" b="0" i="0" dirty="0">
                <a:effectLst/>
                <a:latin typeface="+mj-lt"/>
              </a:rPr>
              <a:t>      </a:t>
            </a:r>
            <a:r>
              <a:rPr lang="vi-VN" sz="2900" b="0" i="0" dirty="0">
                <a:effectLst/>
                <a:latin typeface="+mj-lt"/>
              </a:rPr>
              <a:t>Cái đồng hồ tích tắc</a:t>
            </a:r>
            <a:r>
              <a:rPr lang="en-US" sz="2900" b="0" i="0" dirty="0">
                <a:effectLst/>
                <a:latin typeface="Times New Roman" panose="02020603050405020304" pitchFamily="18" charset="0"/>
                <a:cs typeface="Times New Roman" panose="02020603050405020304" pitchFamily="18" charset="0"/>
              </a:rPr>
              <a:t>,</a:t>
            </a:r>
            <a:r>
              <a:rPr lang="en-US" sz="2900" b="0" i="0" dirty="0">
                <a:effectLst/>
                <a:latin typeface="+mj-lt"/>
              </a:rPr>
              <a:t> </a:t>
            </a:r>
            <a:r>
              <a:rPr lang="vi-VN" sz="2900" b="0" i="0" dirty="0">
                <a:effectLst/>
                <a:latin typeface="+mj-lt"/>
              </a:rPr>
              <a:t>tích tắc báo phút, báo giờ.</a:t>
            </a:r>
            <a:endParaRPr lang="vi-VN" sz="2900" b="0" i="0" dirty="0">
              <a:effectLst/>
              <a:latin typeface="+mj-lt"/>
            </a:endParaRPr>
          </a:p>
          <a:p>
            <a:pPr algn="just"/>
            <a:r>
              <a:rPr lang="en-US" sz="2900" b="0" i="0" dirty="0">
                <a:effectLst/>
                <a:latin typeface="+mj-lt"/>
              </a:rPr>
              <a:t>      </a:t>
            </a:r>
            <a:r>
              <a:rPr lang="vi-VN" sz="2900" b="0" i="0" dirty="0">
                <a:effectLst/>
                <a:latin typeface="+mj-lt"/>
              </a:rPr>
              <a:t>Con gà trống gáy vang ò … ó … o</a:t>
            </a:r>
            <a:r>
              <a:rPr lang="en-US" sz="2900" b="0" i="0" dirty="0">
                <a:effectLst/>
                <a:latin typeface="+mj-lt"/>
              </a:rPr>
              <a:t> …</a:t>
            </a:r>
            <a:r>
              <a:rPr lang="vi-VN" sz="2900" b="0" i="0" dirty="0">
                <a:effectLst/>
                <a:latin typeface="+mj-lt"/>
              </a:rPr>
              <a:t>, báo cho mọi người biết trời sắp sáng, mau mau thức dậy.</a:t>
            </a:r>
            <a:endParaRPr lang="vi-VN" sz="2900" b="0" i="0" dirty="0">
              <a:effectLst/>
              <a:latin typeface="+mj-lt"/>
            </a:endParaRPr>
          </a:p>
          <a:p>
            <a:pPr algn="just"/>
            <a:r>
              <a:rPr lang="en-US" sz="2900" b="0" i="0" dirty="0">
                <a:effectLst/>
                <a:latin typeface="+mj-lt"/>
              </a:rPr>
              <a:t>      </a:t>
            </a:r>
            <a:r>
              <a:rPr lang="vi-VN" sz="2900" b="0" i="0" dirty="0">
                <a:effectLst/>
                <a:latin typeface="+mj-lt"/>
              </a:rPr>
              <a:t>Con tu hú kêu tu hú, tu hú. Thế là sắp đến mùa vải chín.</a:t>
            </a:r>
            <a:endParaRPr lang="vi-VN" sz="2900" b="0" i="0" dirty="0">
              <a:effectLst/>
              <a:latin typeface="+mj-lt"/>
            </a:endParaRPr>
          </a:p>
          <a:p>
            <a:pPr algn="just"/>
            <a:r>
              <a:rPr lang="en-US" sz="2900" b="0" i="0" dirty="0">
                <a:effectLst/>
                <a:latin typeface="+mj-lt"/>
              </a:rPr>
              <a:t>      </a:t>
            </a:r>
            <a:r>
              <a:rPr lang="vi-VN" sz="2900" b="0" i="0" dirty="0">
                <a:effectLst/>
                <a:latin typeface="+mj-lt"/>
              </a:rPr>
              <a:t>Chim bắt sâu, bảo vệ mùa màng.</a:t>
            </a:r>
            <a:endParaRPr lang="vi-VN" sz="2900" b="0" i="0" dirty="0">
              <a:effectLst/>
              <a:latin typeface="+mj-lt"/>
            </a:endParaRPr>
          </a:p>
          <a:p>
            <a:pPr algn="just"/>
            <a:r>
              <a:rPr lang="en-US" sz="2900" b="0" i="0" dirty="0">
                <a:effectLst/>
                <a:latin typeface="+mj-lt"/>
              </a:rPr>
              <a:t>      </a:t>
            </a:r>
            <a:r>
              <a:rPr lang="vi-VN" sz="2900" b="0" i="0" dirty="0">
                <a:effectLst/>
                <a:latin typeface="+mj-lt"/>
              </a:rPr>
              <a:t>Cành đào nở hoa cho sắc xuân thêm rực rỡ, ngày xuân thêm tưng bừng.</a:t>
            </a:r>
            <a:endParaRPr lang="vi-VN" sz="2900" b="0" i="0" dirty="0">
              <a:effectLst/>
              <a:latin typeface="+mj-lt"/>
            </a:endParaRPr>
          </a:p>
          <a:p>
            <a:pPr algn="just"/>
            <a:r>
              <a:rPr lang="en-US" sz="2900" b="0" i="0" dirty="0">
                <a:effectLst/>
                <a:latin typeface="+mj-lt"/>
              </a:rPr>
              <a:t>      </a:t>
            </a:r>
            <a:r>
              <a:rPr lang="vi-VN" sz="2900" b="0" i="0" dirty="0">
                <a:effectLst/>
                <a:latin typeface="+mj-lt"/>
              </a:rPr>
              <a:t>Như mọi vật, mọi người, bé cũng làm việc. Bé làm bài, bé đi học, bé quét nhà, nhặt rau, chơi với em đỡ mẹ. Bé luôn luôn bận rộn, mà lúc nào cũng vui.</a:t>
            </a:r>
            <a:endParaRPr lang="en-US" sz="2900" b="0" i="0" dirty="0">
              <a:effectLst/>
              <a:latin typeface="+mj-lt"/>
            </a:endParaRPr>
          </a:p>
          <a:p>
            <a:pPr algn="r"/>
            <a:r>
              <a:rPr lang="en-US" sz="2900" dirty="0">
                <a:latin typeface="Times New Roman" panose="02020603050405020304" pitchFamily="18" charset="0"/>
                <a:cs typeface="Times New Roman" panose="02020603050405020304" pitchFamily="18" charset="0"/>
              </a:rPr>
              <a:t>Theo</a:t>
            </a:r>
            <a:r>
              <a:rPr lang="en-US" sz="2900" b="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Tô</a:t>
            </a:r>
            <a:r>
              <a:rPr lang="en-US" sz="2900" b="1" i="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Hoài</a:t>
            </a:r>
            <a:endParaRPr lang="vi-VN" sz="2900" b="1" i="1" dirty="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1" cstate="screen"/>
          <a:stretch>
            <a:fillRect/>
          </a:stretch>
        </p:blipFill>
        <p:spPr>
          <a:xfrm rot="16200000" flipV="1">
            <a:off x="2652062" y="-2681938"/>
            <a:ext cx="6858000" cy="12221875"/>
          </a:xfrm>
          <a:prstGeom prst="rect">
            <a:avLst/>
          </a:prstGeom>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p:cNvPicPr>
            <a:picLocks noChangeAspect="1"/>
          </p:cNvPicPr>
          <p:nvPr/>
        </p:nvPicPr>
        <p:blipFill rotWithShape="1">
          <a:blip r:embed="rId2" cstate="screen"/>
          <a:srcRect t="5326"/>
          <a:stretch>
            <a:fillRect/>
          </a:stretch>
        </p:blipFill>
        <p:spPr>
          <a:xfrm>
            <a:off x="9714797" y="3632886"/>
            <a:ext cx="2263295" cy="3624043"/>
          </a:xfrm>
          <a:prstGeom prst="rect">
            <a:avLst/>
          </a:prstGeom>
        </p:spPr>
      </p:pic>
      <p:sp>
        <p:nvSpPr>
          <p:cNvPr id="11" name="TextBox 10"/>
          <p:cNvSpPr txBox="1"/>
          <p:nvPr/>
        </p:nvSpPr>
        <p:spPr>
          <a:xfrm>
            <a:off x="4004863" y="2570891"/>
            <a:ext cx="5709934" cy="1323439"/>
          </a:xfrm>
          <a:prstGeom prst="rect">
            <a:avLst/>
          </a:prstGeom>
          <a:noFill/>
        </p:spPr>
        <p:txBody>
          <a:bodyPr wrap="square" rtlCol="0">
            <a:spAutoFit/>
          </a:bodyPr>
          <a:lstStyle/>
          <a:p>
            <a:pPr algn="ctr"/>
            <a:r>
              <a:rPr lang="en-US" sz="4000" b="1" dirty="0" smtClean="0">
                <a:latin typeface="Times New Roman" panose="02020603050405020304" pitchFamily="18" charset="0"/>
                <a:cs typeface="Times New Roman" panose="02020603050405020304" pitchFamily="18" charset="0"/>
              </a:rPr>
              <a:t>LUYỆN TẬP THEO VĂN BẢN</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75621" y="0"/>
            <a:ext cx="11816379" cy="5389418"/>
          </a:xfrm>
          <a:prstGeom prst="rect">
            <a:avLst/>
          </a:prstGeom>
        </p:spPr>
      </p:pic>
      <p:pic>
        <p:nvPicPr>
          <p:cNvPr id="15" name="18"/>
          <p:cNvPicPr>
            <a:picLocks noChangeAspect="1"/>
          </p:cNvPicPr>
          <p:nvPr/>
        </p:nvPicPr>
        <p:blipFill rotWithShape="1">
          <a:blip r:embed="rId2" cstate="screen"/>
          <a:srcRect t="5326"/>
          <a:stretch>
            <a:fillRect/>
          </a:stretch>
        </p:blipFill>
        <p:spPr>
          <a:xfrm>
            <a:off x="10740393" y="5250873"/>
            <a:ext cx="1451607" cy="1818864"/>
          </a:xfrm>
          <a:prstGeom prst="rect">
            <a:avLst/>
          </a:prstGeom>
        </p:spPr>
      </p:pic>
      <p:cxnSp>
        <p:nvCxnSpPr>
          <p:cNvPr id="5" name="Straight Arrow Connector 4"/>
          <p:cNvCxnSpPr/>
          <p:nvPr/>
        </p:nvCxnSpPr>
        <p:spPr>
          <a:xfrm>
            <a:off x="5469708" y="2516655"/>
            <a:ext cx="605928" cy="914400"/>
          </a:xfrm>
          <a:prstGeom prst="straightConnector1">
            <a:avLst/>
          </a:prstGeom>
          <a:ln w="28575">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p:cNvCxnSpPr/>
          <p:nvPr/>
        </p:nvCxnSpPr>
        <p:spPr>
          <a:xfrm>
            <a:off x="5469708" y="3666599"/>
            <a:ext cx="605928" cy="881349"/>
          </a:xfrm>
          <a:prstGeom prst="straightConnector1">
            <a:avLst/>
          </a:prstGeom>
          <a:ln w="28575">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p:cNvCxnSpPr/>
          <p:nvPr/>
        </p:nvCxnSpPr>
        <p:spPr>
          <a:xfrm flipV="1">
            <a:off x="5469708" y="2516655"/>
            <a:ext cx="709419" cy="2071171"/>
          </a:xfrm>
          <a:prstGeom prst="straightConnector1">
            <a:avLst/>
          </a:prstGeom>
          <a:ln w="28575">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746" y="344077"/>
            <a:ext cx="107814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369746" y="1016231"/>
            <a:ext cx="3869745" cy="2378134"/>
          </a:xfrm>
          <a:prstGeom prst="rect">
            <a:avLst/>
          </a:prstGeom>
        </p:spPr>
      </p:pic>
      <p:pic>
        <p:nvPicPr>
          <p:cNvPr id="5" name="Picture 4"/>
          <p:cNvPicPr>
            <a:picLocks noChangeAspect="1"/>
          </p:cNvPicPr>
          <p:nvPr/>
        </p:nvPicPr>
        <p:blipFill>
          <a:blip r:embed="rId2"/>
          <a:stretch>
            <a:fillRect/>
          </a:stretch>
        </p:blipFill>
        <p:spPr>
          <a:xfrm>
            <a:off x="4396586" y="993891"/>
            <a:ext cx="3306542" cy="2422814"/>
          </a:xfrm>
          <a:prstGeom prst="rect">
            <a:avLst/>
          </a:prstGeom>
        </p:spPr>
      </p:pic>
      <p:pic>
        <p:nvPicPr>
          <p:cNvPr id="6" name="Picture 5"/>
          <p:cNvPicPr>
            <a:picLocks noChangeAspect="1"/>
          </p:cNvPicPr>
          <p:nvPr/>
        </p:nvPicPr>
        <p:blipFill>
          <a:blip r:embed="rId3"/>
          <a:stretch>
            <a:fillRect/>
          </a:stretch>
        </p:blipFill>
        <p:spPr>
          <a:xfrm flipH="1">
            <a:off x="7860223" y="993891"/>
            <a:ext cx="3669790" cy="2422814"/>
          </a:xfrm>
          <a:prstGeom prst="rect">
            <a:avLst/>
          </a:prstGeom>
        </p:spPr>
      </p:pic>
      <p:pic>
        <p:nvPicPr>
          <p:cNvPr id="7" name="Picture 6"/>
          <p:cNvPicPr>
            <a:picLocks noChangeAspect="1"/>
          </p:cNvPicPr>
          <p:nvPr/>
        </p:nvPicPr>
        <p:blipFill>
          <a:blip r:embed="rId4"/>
          <a:stretch>
            <a:fillRect/>
          </a:stretch>
        </p:blipFill>
        <p:spPr>
          <a:xfrm>
            <a:off x="369746" y="3543299"/>
            <a:ext cx="3855877" cy="2386013"/>
          </a:xfrm>
          <a:prstGeom prst="rect">
            <a:avLst/>
          </a:prstGeom>
        </p:spPr>
      </p:pic>
      <p:pic>
        <p:nvPicPr>
          <p:cNvPr id="8" name="Picture 7"/>
          <p:cNvPicPr>
            <a:picLocks noChangeAspect="1"/>
          </p:cNvPicPr>
          <p:nvPr/>
        </p:nvPicPr>
        <p:blipFill>
          <a:blip r:embed="rId5"/>
          <a:stretch>
            <a:fillRect/>
          </a:stretch>
        </p:blipFill>
        <p:spPr>
          <a:xfrm>
            <a:off x="4396587" y="3557585"/>
            <a:ext cx="3306542" cy="2371727"/>
          </a:xfrm>
          <a:prstGeom prst="rect">
            <a:avLst/>
          </a:prstGeom>
        </p:spPr>
      </p:pic>
      <p:pic>
        <p:nvPicPr>
          <p:cNvPr id="9" name="Picture 8"/>
          <p:cNvPicPr>
            <a:picLocks noChangeAspect="1"/>
          </p:cNvPicPr>
          <p:nvPr/>
        </p:nvPicPr>
        <p:blipFill>
          <a:blip r:embed="rId6"/>
          <a:stretch>
            <a:fillRect/>
          </a:stretch>
        </p:blipFill>
        <p:spPr>
          <a:xfrm>
            <a:off x="7860223" y="3543299"/>
            <a:ext cx="3798377" cy="2386013"/>
          </a:xfrm>
          <a:prstGeom prst="rect">
            <a:avLst/>
          </a:prstGeom>
        </p:spPr>
      </p:pic>
      <p:sp>
        <p:nvSpPr>
          <p:cNvPr id="10" name="TextBox 9"/>
          <p:cNvSpPr txBox="1"/>
          <p:nvPr/>
        </p:nvSpPr>
        <p:spPr>
          <a:xfrm>
            <a:off x="369746" y="5935542"/>
            <a:ext cx="8558213" cy="353943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M: </a:t>
            </a:r>
            <a:r>
              <a:rPr lang="en-US" sz="2800" dirty="0" err="1" smtClean="0">
                <a:solidFill>
                  <a:srgbClr val="FF0000"/>
                </a:solidFill>
                <a:latin typeface="Times New Roman" panose="02020603050405020304" pitchFamily="18" charset="0"/>
                <a:cs typeface="Times New Roman" panose="02020603050405020304" pitchFamily="18" charset="0"/>
              </a:rPr>
              <a:t>Hôm</a:t>
            </a:r>
            <a:r>
              <a:rPr lang="en-US" sz="2800" dirty="0" smtClean="0">
                <a:solidFill>
                  <a:srgbClr val="FF0000"/>
                </a:solidFill>
                <a:latin typeface="Times New Roman" panose="02020603050405020304" pitchFamily="18" charset="0"/>
                <a:cs typeface="Times New Roman" panose="02020603050405020304" pitchFamily="18" charset="0"/>
              </a:rPr>
              <a:t> nay </a:t>
            </a:r>
            <a:r>
              <a:rPr lang="en-US" sz="2800" dirty="0" err="1" smtClean="0">
                <a:solidFill>
                  <a:srgbClr val="FF0000"/>
                </a:solidFill>
                <a:latin typeface="Times New Roman" panose="02020603050405020304" pitchFamily="18" charset="0"/>
                <a:cs typeface="Times New Roman" panose="02020603050405020304" pitchFamily="18" charset="0"/>
              </a:rPr>
              <a:t>trường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tổ</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chức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lễ</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err="1" smtClean="0">
                <a:solidFill>
                  <a:srgbClr val="FF0000"/>
                </a:solidFill>
                <a:latin typeface="Times New Roman" panose="02020603050405020304" pitchFamily="18" charset="0"/>
                <a:cs typeface="Times New Roman" panose="02020603050405020304" pitchFamily="18" charset="0"/>
              </a:rPr>
              <a:t>hội</a:t>
            </a:r>
            <a:r>
              <a:rPr lang="en-US" sz="2800" smtClean="0">
                <a:solidFill>
                  <a:srgbClr val="FF0000"/>
                </a:solidFill>
                <a:latin typeface="Times New Roman" panose="02020603050405020304" pitchFamily="18" charset="0"/>
                <a:cs typeface="Times New Roman" panose="02020603050405020304" pitchFamily="18" charset="0"/>
              </a:rPr>
              <a:t> Halloween</a:t>
            </a:r>
            <a:endParaRPr lang="en-US" sz="2800" smtClean="0">
              <a:solidFill>
                <a:srgbClr val="FF0000"/>
              </a:solidFill>
              <a:latin typeface="Times New Roman" panose="02020603050405020304" pitchFamily="18" charset="0"/>
              <a:cs typeface="Times New Roman" panose="02020603050405020304" pitchFamily="18" charset="0"/>
            </a:endParaRPr>
          </a:p>
          <a:p>
            <a:endParaRPr lang="en-US" sz="2800">
              <a:solidFill>
                <a:srgbClr val="FF0000"/>
              </a:solidFill>
              <a:latin typeface="Times New Roman" panose="02020603050405020304" pitchFamily="18" charset="0"/>
              <a:cs typeface="Times New Roman" panose="02020603050405020304" pitchFamily="18" charset="0"/>
            </a:endParaRPr>
          </a:p>
          <a:p>
            <a:endParaRPr lang="en-US" sz="2800" smtClean="0">
              <a:solidFill>
                <a:srgbClr val="FF0000"/>
              </a:solidFill>
              <a:latin typeface="Times New Roman" panose="02020603050405020304" pitchFamily="18" charset="0"/>
              <a:cs typeface="Times New Roman" panose="02020603050405020304" pitchFamily="18" charset="0"/>
            </a:endParaRPr>
          </a:p>
          <a:p>
            <a:endParaRPr lang="en-US" sz="2800" smtClean="0">
              <a:solidFill>
                <a:srgbClr val="FF0000"/>
              </a:solidFill>
              <a:latin typeface="Times New Roman" panose="02020603050405020304" pitchFamily="18" charset="0"/>
              <a:cs typeface="Times New Roman" panose="02020603050405020304" pitchFamily="18" charset="0"/>
            </a:endParaRPr>
          </a:p>
          <a:p>
            <a:endParaRPr lang="en-US" sz="2800">
              <a:solidFill>
                <a:srgbClr val="FF0000"/>
              </a:solidFill>
              <a:latin typeface="Times New Roman" panose="02020603050405020304" pitchFamily="18" charset="0"/>
              <a:cs typeface="Times New Roman" panose="02020603050405020304" pitchFamily="18" charset="0"/>
            </a:endParaRPr>
          </a:p>
          <a:p>
            <a:endParaRPr lang="en-US" sz="2800" smtClean="0">
              <a:solidFill>
                <a:srgbClr val="FF0000"/>
              </a:solidFill>
              <a:latin typeface="Times New Roman" panose="02020603050405020304" pitchFamily="18" charset="0"/>
              <a:cs typeface="Times New Roman" panose="02020603050405020304" pitchFamily="18" charset="0"/>
            </a:endParaRPr>
          </a:p>
          <a:p>
            <a:endParaRPr lang="en-US" sz="280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1523769" y="2310912"/>
            <a:ext cx="9140631" cy="2384969"/>
          </a:xfrm>
          <a:prstGeom prst="rect">
            <a:avLst/>
          </a:prstGeom>
          <a:solidFill>
            <a:schemeClr val="accent6">
              <a:lumMod val="20000"/>
              <a:lumOff val="80000"/>
            </a:schemeClr>
          </a:solidFill>
          <a:ln w="57150">
            <a:solidFill>
              <a:srgbClr val="FFC000"/>
            </a:solidFill>
          </a:ln>
        </p:spPr>
        <p:txBody>
          <a:bodyPr wrap="square" lIns="91146" tIns="45572" rIns="91146" bIns="45572" rtlCol="0">
            <a:spAutoFit/>
          </a:bodyPr>
          <a:lstStyle/>
          <a:p>
            <a:pPr algn="ctr">
              <a:spcBef>
                <a:spcPts val="600"/>
              </a:spcBef>
            </a:pPr>
            <a:r>
              <a:rPr lang="en-US" sz="7200">
                <a:solidFill>
                  <a:srgbClr val="FF0066"/>
                </a:solidFill>
                <a:latin typeface="Times New Roman" panose="02020603050405020304" pitchFamily="18" charset="0"/>
                <a:ea typeface="Kids" pitchFamily="2" charset="0"/>
                <a:cs typeface="Times New Roman" panose="02020603050405020304" pitchFamily="18" charset="0"/>
              </a:rPr>
              <a:t>Củng </a:t>
            </a:r>
            <a:r>
              <a:rPr lang="en-US" sz="7200" smtClean="0">
                <a:solidFill>
                  <a:srgbClr val="FF0066"/>
                </a:solidFill>
                <a:latin typeface="Times New Roman" panose="02020603050405020304" pitchFamily="18" charset="0"/>
                <a:ea typeface="Kids" pitchFamily="2" charset="0"/>
                <a:cs typeface="Times New Roman" panose="02020603050405020304" pitchFamily="18" charset="0"/>
              </a:rPr>
              <a:t>cố- Dặn dò</a:t>
            </a:r>
            <a:endParaRPr lang="en-US" sz="7200" smtClean="0">
              <a:solidFill>
                <a:srgbClr val="FF0066"/>
              </a:solidFill>
              <a:latin typeface="Times New Roman" panose="02020603050405020304" pitchFamily="18" charset="0"/>
              <a:ea typeface="Kids" pitchFamily="2" charset="0"/>
              <a:cs typeface="Times New Roman" panose="02020603050405020304" pitchFamily="18" charset="0"/>
            </a:endParaRPr>
          </a:p>
          <a:p>
            <a:pPr algn="ctr">
              <a:spcBef>
                <a:spcPts val="600"/>
              </a:spcBef>
            </a:pPr>
            <a:r>
              <a:rPr lang="en-US" sz="7200" smtClean="0">
                <a:solidFill>
                  <a:srgbClr val="FF0066"/>
                </a:solidFill>
                <a:latin typeface="Times New Roman" panose="02020603050405020304" pitchFamily="18" charset="0"/>
                <a:ea typeface="Kids" pitchFamily="2" charset="0"/>
                <a:cs typeface="Times New Roman" panose="02020603050405020304" pitchFamily="18" charset="0"/>
              </a:rPr>
              <a:t>Nhận xét tiết học</a:t>
            </a:r>
            <a:endParaRPr lang="en-US" sz="7200">
              <a:solidFill>
                <a:srgbClr val="FF0066"/>
              </a:solidFill>
              <a:latin typeface="Times New Roman" panose="02020603050405020304" pitchFamily="18" charset="0"/>
              <a:ea typeface="Kids" pitchFamily="2"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37"/>
                                        </p:tgtEl>
                                        <p:attrNameLst>
                                          <p:attrName>style.visibility</p:attrName>
                                        </p:attrNameLst>
                                      </p:cBhvr>
                                      <p:to>
                                        <p:strVal val="visible"/>
                                      </p:to>
                                    </p:set>
                                    <p:set>
                                      <p:cBhvr>
                                        <p:cTn id="7" dur="114" fill="hold">
                                          <p:stCondLst>
                                            <p:cond delay="0"/>
                                          </p:stCondLst>
                                        </p:cTn>
                                        <p:tgtEl>
                                          <p:spTgt spid="37"/>
                                        </p:tgtEl>
                                        <p:attrNameLst>
                                          <p:attrName>style.rotation</p:attrName>
                                        </p:attrNameLst>
                                      </p:cBhvr>
                                      <p:to>
                                        <p:strVal val="-45.0"/>
                                      </p:to>
                                    </p:set>
                                    <p:anim calcmode="lin" valueType="num">
                                      <p:cBhvr>
                                        <p:cTn id="8" dur="114" fill="hold">
                                          <p:stCondLst>
                                            <p:cond delay="114"/>
                                          </p:stCondLst>
                                        </p:cTn>
                                        <p:tgtEl>
                                          <p:spTgt spid="37"/>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37"/>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37"/>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3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1"/>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Rectangle 19"/>
          <p:cNvSpPr/>
          <p:nvPr/>
        </p:nvSpPr>
        <p:spPr>
          <a:xfrm>
            <a:off x="4330422" y="3006461"/>
            <a:ext cx="397271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50" name="Picture 2" descr="在走动的火车 852x480 | Pics, Animation, Trave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2145003"/>
            <a:ext cx="11762509" cy="1143000"/>
          </a:xfrm>
        </p:spPr>
        <p:txBody>
          <a:bodyPr>
            <a:noAutofit/>
          </a:bodyPr>
          <a:lstStyle/>
          <a:p>
            <a:pPr algn="l"/>
            <a:r>
              <a:rPr lang="en-US" sz="4400" dirty="0" err="1" smtClean="0">
                <a:solidFill>
                  <a:srgbClr val="FF0000"/>
                </a:solidFill>
                <a:latin typeface="Times New Roman" panose="02020603050405020304" pitchFamily="18" charset="0"/>
                <a:cs typeface="Times New Roman" panose="02020603050405020304" pitchFamily="18" charset="0"/>
              </a:rPr>
              <a:t>Lắng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nghe</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bài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hát</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Gà</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trống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mèo</a:t>
            </a:r>
            <a:r>
              <a:rPr lang="en-US" sz="4400" dirty="0" smtClean="0">
                <a:solidFill>
                  <a:srgbClr val="FF0000"/>
                </a:solidFill>
                <a:latin typeface="Times New Roman" panose="02020603050405020304" pitchFamily="18" charset="0"/>
                <a:cs typeface="Times New Roman" panose="02020603050405020304" pitchFamily="18" charset="0"/>
              </a:rPr>
              <a:t> con </a:t>
            </a:r>
            <a:r>
              <a:rPr lang="en-US" sz="4400" dirty="0" err="1" smtClean="0">
                <a:solidFill>
                  <a:srgbClr val="FF0000"/>
                </a:solidFill>
                <a:latin typeface="Times New Roman" panose="02020603050405020304" pitchFamily="18" charset="0"/>
                <a:cs typeface="Times New Roman" panose="02020603050405020304" pitchFamily="18" charset="0"/>
              </a:rPr>
              <a:t>và</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cún</a:t>
            </a:r>
            <a:r>
              <a:rPr lang="en-US" sz="4400" dirty="0" smtClean="0">
                <a:solidFill>
                  <a:srgbClr val="FF0000"/>
                </a:solidFill>
                <a:latin typeface="Times New Roman" panose="02020603050405020304" pitchFamily="18" charset="0"/>
                <a:cs typeface="Times New Roman" panose="02020603050405020304" pitchFamily="18" charset="0"/>
              </a:rPr>
              <a:t> con.</a:t>
            </a:r>
            <a:br>
              <a:rPr lang="en-US" sz="4400" dirty="0">
                <a:solidFill>
                  <a:srgbClr val="FF0000"/>
                </a:solidFill>
                <a:latin typeface="Times New Roman" panose="02020603050405020304" pitchFamily="18" charset="0"/>
                <a:cs typeface="Times New Roman" panose="02020603050405020304" pitchFamily="18" charset="0"/>
              </a:rPr>
            </a:br>
            <a:br>
              <a:rPr lang="en-US" sz="4400" dirty="0" smtClean="0">
                <a:latin typeface="Times New Roman" panose="02020603050405020304" pitchFamily="18" charset="0"/>
                <a:cs typeface="Times New Roman" panose="02020603050405020304" pitchFamily="18" charset="0"/>
              </a:rPr>
            </a:br>
            <a:r>
              <a:rPr lang="en-US" sz="4400" dirty="0" err="1" smtClean="0">
                <a:latin typeface="Times New Roman" panose="02020603050405020304" pitchFamily="18" charset="0"/>
                <a:cs typeface="Times New Roman" panose="02020603050405020304" pitchFamily="18" charset="0"/>
              </a:rPr>
              <a:t>Em</a:t>
            </a:r>
            <a:r>
              <a:rPr lang="en-US" sz="4400" dirty="0" smtClean="0">
                <a:latin typeface="Times New Roman" panose="02020603050405020304" pitchFamily="18" charset="0"/>
                <a:cs typeface="Times New Roman" panose="02020603050405020304" pitchFamily="18" charset="0"/>
              </a:rPr>
              <a:t> hay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Hằng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mèo</a:t>
            </a:r>
            <a:r>
              <a:rPr lang="en-US" sz="4400" dirty="0" smtClean="0">
                <a:latin typeface="Times New Roman" panose="02020603050405020304" pitchFamily="18" charset="0"/>
                <a:cs typeface="Times New Roman" panose="02020603050405020304" pitchFamily="18" charset="0"/>
              </a:rPr>
              <a:t> con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cún</a:t>
            </a:r>
            <a:r>
              <a:rPr lang="en-US" sz="4400" dirty="0" smtClean="0">
                <a:latin typeface="Times New Roman" panose="02020603050405020304" pitchFamily="18" charset="0"/>
                <a:cs typeface="Times New Roman" panose="02020603050405020304" pitchFamily="18" charset="0"/>
              </a:rPr>
              <a:t> con </a:t>
            </a:r>
            <a:r>
              <a:rPr lang="en-US" sz="4400" dirty="0" err="1" smtClean="0">
                <a:latin typeface="Times New Roman" panose="02020603050405020304" pitchFamily="18" charset="0"/>
                <a:cs typeface="Times New Roman" panose="02020603050405020304" pitchFamily="18" charset="0"/>
              </a:rPr>
              <a:t>thường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gì</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à Trống Mèo Con Và Cún Con - Nhà Em Có Con Gà Trống">
            <a:hlinkClick r:id="" action="ppaction://media"/>
          </p:cNvPr>
          <p:cNvPicPr>
            <a:picLocks noChangeAspect="1"/>
          </p:cNvPicPr>
          <p:nvPr>
            <a:videoFile r:link="rId1"/>
            <p:extLst>
              <p:ext uri="{DAA4B4D4-6D71-4841-9C94-3DE7FCFB9230}">
                <p14:media xmlns:p14="http://schemas.microsoft.com/office/powerpoint/2010/main" r:embed="rId2">
                  <p14:trim st="18037.000000" end="62326.000000"/>
                </p14:media>
              </p:ext>
            </p:extLst>
          </p:nvPr>
        </p:nvPicPr>
        <p:blipFill>
          <a:blip r:embed="rId3"/>
          <a:stretch>
            <a:fillRect/>
          </a:stretch>
        </p:blipFill>
        <p:spPr>
          <a:xfrm>
            <a:off x="152400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9915" y="429491"/>
            <a:ext cx="5039436" cy="538609"/>
          </a:xfrm>
          <a:prstGeom prst="rect">
            <a:avLst/>
          </a:prstGeom>
          <a:noFill/>
        </p:spPr>
        <p:txBody>
          <a:bodyPr wrap="square" rtlCol="0">
            <a:spAutoFit/>
          </a:bodyPr>
          <a:lstStyle/>
          <a:p>
            <a:r>
              <a:rPr lang="en-US" sz="2900" b="1" dirty="0">
                <a:latin typeface="Times New Roman" panose="02020603050405020304" pitchFamily="18" charset="0"/>
                <a:cs typeface="Times New Roman" panose="02020603050405020304" pitchFamily="18" charset="0"/>
              </a:rPr>
              <a:t>LÀM VIỆC THẬT LÀ VUI</a:t>
            </a:r>
            <a:endParaRPr lang="en-US" sz="29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3400" y="1088910"/>
            <a:ext cx="10882745" cy="5893921"/>
          </a:xfrm>
          <a:prstGeom prst="rect">
            <a:avLst/>
          </a:prstGeom>
          <a:noFill/>
        </p:spPr>
        <p:txBody>
          <a:bodyPr wrap="square">
            <a:spAutoFit/>
          </a:bodyPr>
          <a:lstStyle/>
          <a:p>
            <a:pPr algn="just"/>
            <a:r>
              <a:rPr lang="en-US" sz="2900" b="0" i="0" dirty="0">
                <a:effectLst/>
                <a:latin typeface="+mj-lt"/>
              </a:rPr>
              <a:t>      </a:t>
            </a:r>
            <a:r>
              <a:rPr lang="vi-VN" sz="2900" b="0" i="0" dirty="0">
                <a:effectLst/>
                <a:latin typeface="+mj-lt"/>
              </a:rPr>
              <a:t>Quanh ta, mọi </a:t>
            </a:r>
            <a:r>
              <a:rPr lang="en-US" sz="2900" b="0" i="0" dirty="0" err="1">
                <a:effectLst/>
                <a:latin typeface="Times New Roman" panose="02020603050405020304" pitchFamily="18" charset="0"/>
                <a:cs typeface="Times New Roman" panose="02020603050405020304" pitchFamily="18" charset="0"/>
              </a:rPr>
              <a:t>vật</a:t>
            </a:r>
            <a:r>
              <a:rPr lang="en-US" sz="2900" b="0" i="0" dirty="0">
                <a:effectLst/>
                <a:latin typeface="Times New Roman" panose="02020603050405020304" pitchFamily="18" charset="0"/>
                <a:cs typeface="Times New Roman" panose="02020603050405020304" pitchFamily="18" charset="0"/>
              </a:rPr>
              <a:t>, </a:t>
            </a:r>
            <a:r>
              <a:rPr lang="en-US" sz="2900" b="0" i="0" dirty="0" err="1">
                <a:effectLst/>
                <a:latin typeface="Times New Roman" panose="02020603050405020304" pitchFamily="18" charset="0"/>
                <a:cs typeface="Times New Roman" panose="02020603050405020304" pitchFamily="18" charset="0"/>
              </a:rPr>
              <a:t>mọi</a:t>
            </a:r>
            <a:r>
              <a:rPr lang="en-US" sz="2900" b="0" i="0" dirty="0">
                <a:effectLst/>
                <a:latin typeface="Times New Roman" panose="02020603050405020304" pitchFamily="18" charset="0"/>
                <a:cs typeface="Times New Roman" panose="02020603050405020304" pitchFamily="18" charset="0"/>
              </a:rPr>
              <a:t> </a:t>
            </a:r>
            <a:r>
              <a:rPr lang="vi-VN" sz="2900" b="0" i="0" dirty="0">
                <a:effectLst/>
                <a:latin typeface="Times New Roman" panose="02020603050405020304" pitchFamily="18" charset="0"/>
                <a:cs typeface="Times New Roman" panose="02020603050405020304" pitchFamily="18" charset="0"/>
              </a:rPr>
              <a:t>người </a:t>
            </a:r>
            <a:r>
              <a:rPr lang="vi-VN" sz="2900" b="0" i="0" dirty="0">
                <a:effectLst/>
                <a:latin typeface="+mj-lt"/>
              </a:rPr>
              <a:t>đều làm việc.</a:t>
            </a:r>
            <a:endParaRPr lang="vi-VN" sz="2900" b="0" i="0" dirty="0">
              <a:effectLst/>
              <a:latin typeface="+mj-lt"/>
            </a:endParaRPr>
          </a:p>
          <a:p>
            <a:pPr algn="just"/>
            <a:r>
              <a:rPr lang="en-US" sz="2900" b="0" i="0" dirty="0">
                <a:effectLst/>
                <a:latin typeface="+mj-lt"/>
              </a:rPr>
              <a:t>      </a:t>
            </a:r>
            <a:r>
              <a:rPr lang="vi-VN" sz="2900" b="0" i="0" dirty="0">
                <a:effectLst/>
                <a:latin typeface="+mj-lt"/>
              </a:rPr>
              <a:t>Cái đồng hồ tích tắc</a:t>
            </a:r>
            <a:r>
              <a:rPr lang="en-US" sz="2900" b="0" i="0" dirty="0">
                <a:effectLst/>
                <a:latin typeface="Times New Roman" panose="02020603050405020304" pitchFamily="18" charset="0"/>
                <a:cs typeface="Times New Roman" panose="02020603050405020304" pitchFamily="18" charset="0"/>
              </a:rPr>
              <a:t>,</a:t>
            </a:r>
            <a:r>
              <a:rPr lang="en-US" sz="2900" b="0" i="0" dirty="0">
                <a:effectLst/>
                <a:latin typeface="+mj-lt"/>
              </a:rPr>
              <a:t> </a:t>
            </a:r>
            <a:r>
              <a:rPr lang="vi-VN" sz="2900" b="0" i="0" dirty="0">
                <a:effectLst/>
                <a:latin typeface="+mj-lt"/>
              </a:rPr>
              <a:t>tích tắc báo phút, báo giờ.</a:t>
            </a:r>
            <a:endParaRPr lang="vi-VN" sz="2900" b="0" i="0" dirty="0">
              <a:effectLst/>
              <a:latin typeface="+mj-lt"/>
            </a:endParaRPr>
          </a:p>
          <a:p>
            <a:pPr algn="just"/>
            <a:r>
              <a:rPr lang="en-US" sz="2900" b="0" i="0" dirty="0">
                <a:effectLst/>
                <a:latin typeface="+mj-lt"/>
              </a:rPr>
              <a:t>      </a:t>
            </a:r>
            <a:r>
              <a:rPr lang="vi-VN" sz="2900" b="0" i="0" dirty="0">
                <a:effectLst/>
                <a:latin typeface="+mj-lt"/>
              </a:rPr>
              <a:t>Con gà trống gáy vang ò … ó … o</a:t>
            </a:r>
            <a:r>
              <a:rPr lang="en-US" sz="2900" b="0" i="0" dirty="0">
                <a:effectLst/>
                <a:latin typeface="+mj-lt"/>
              </a:rPr>
              <a:t> …</a:t>
            </a:r>
            <a:r>
              <a:rPr lang="vi-VN" sz="2900" b="0" i="0" dirty="0">
                <a:effectLst/>
                <a:latin typeface="+mj-lt"/>
              </a:rPr>
              <a:t>, báo cho mọi người biết trời sắp sáng, mau mau thức dậy.</a:t>
            </a:r>
            <a:endParaRPr lang="vi-VN" sz="2900" b="0" i="0" dirty="0">
              <a:effectLst/>
              <a:latin typeface="+mj-lt"/>
            </a:endParaRPr>
          </a:p>
          <a:p>
            <a:pPr algn="just"/>
            <a:r>
              <a:rPr lang="en-US" sz="2900" b="0" i="0" dirty="0">
                <a:effectLst/>
                <a:latin typeface="+mj-lt"/>
              </a:rPr>
              <a:t>      </a:t>
            </a:r>
            <a:r>
              <a:rPr lang="vi-VN" sz="2900" b="0" i="0" dirty="0">
                <a:effectLst/>
                <a:latin typeface="+mj-lt"/>
              </a:rPr>
              <a:t>Con tu hú kêu tu hú, tu hú. Thế là sắp đến mùa vải chín.</a:t>
            </a:r>
            <a:endParaRPr lang="vi-VN" sz="2900" b="0" i="0" dirty="0">
              <a:effectLst/>
              <a:latin typeface="+mj-lt"/>
            </a:endParaRPr>
          </a:p>
          <a:p>
            <a:pPr algn="just"/>
            <a:r>
              <a:rPr lang="en-US" sz="2900" b="0" i="0" dirty="0">
                <a:effectLst/>
                <a:latin typeface="+mj-lt"/>
              </a:rPr>
              <a:t>      </a:t>
            </a:r>
            <a:r>
              <a:rPr lang="vi-VN" sz="2900" b="0" i="0" dirty="0">
                <a:effectLst/>
                <a:latin typeface="+mj-lt"/>
              </a:rPr>
              <a:t>Chim bắt sâu, bảo vệ mùa màng.</a:t>
            </a:r>
            <a:endParaRPr lang="vi-VN" sz="2900" b="0" i="0" dirty="0">
              <a:effectLst/>
              <a:latin typeface="+mj-lt"/>
            </a:endParaRPr>
          </a:p>
          <a:p>
            <a:pPr algn="just"/>
            <a:r>
              <a:rPr lang="en-US" sz="2900" b="0" i="0" dirty="0">
                <a:effectLst/>
                <a:latin typeface="+mj-lt"/>
              </a:rPr>
              <a:t>      </a:t>
            </a:r>
            <a:r>
              <a:rPr lang="vi-VN" sz="2900" b="0" i="0" dirty="0">
                <a:effectLst/>
                <a:latin typeface="+mj-lt"/>
              </a:rPr>
              <a:t>Cành đào nở hoa cho sắc xuân thêm rực rỡ, ngày xuân thêm tưng </a:t>
            </a:r>
            <a:r>
              <a:rPr lang="vi-VN" sz="2900" b="0" i="0">
                <a:effectLst/>
                <a:latin typeface="+mj-lt"/>
              </a:rPr>
              <a:t>bừng</a:t>
            </a:r>
            <a:r>
              <a:rPr lang="vi-VN" sz="2900" b="0" i="0" smtClean="0">
                <a:effectLst/>
                <a:latin typeface="+mj-lt"/>
              </a:rPr>
              <a:t>.</a:t>
            </a:r>
            <a:r>
              <a:rPr lang="en-US" sz="2900" smtClean="0">
                <a:latin typeface="+mj-lt"/>
              </a:rPr>
              <a:t> </a:t>
            </a:r>
            <a:r>
              <a:rPr lang="en-US" sz="2900" smtClean="0">
                <a:latin typeface="Times New Roman" panose="02020603050405020304" pitchFamily="18" charset="0"/>
                <a:cs typeface="Times New Roman" panose="02020603050405020304" pitchFamily="18" charset="0"/>
              </a:rPr>
              <a:t>Chim cú mèo đứng trong hốc cây rúc cú cú cũng làm việc có ích cho đồng ruộng.  </a:t>
            </a:r>
            <a:endParaRPr lang="vi-VN" sz="2900" b="0" i="0" dirty="0">
              <a:effectLst/>
              <a:latin typeface="Times New Roman" panose="02020603050405020304" pitchFamily="18" charset="0"/>
              <a:cs typeface="Times New Roman" panose="02020603050405020304" pitchFamily="18" charset="0"/>
            </a:endParaRPr>
          </a:p>
          <a:p>
            <a:pPr algn="just"/>
            <a:r>
              <a:rPr lang="en-US" sz="2900" b="0" i="0" dirty="0">
                <a:effectLst/>
                <a:latin typeface="+mj-lt"/>
              </a:rPr>
              <a:t>      </a:t>
            </a:r>
            <a:r>
              <a:rPr lang="vi-VN" sz="2900" b="0" i="0" dirty="0">
                <a:effectLst/>
                <a:latin typeface="+mj-lt"/>
              </a:rPr>
              <a:t>Như mọi vật, mọi người, bé cũng làm việc. Bé làm bài, bé đi học, bé quét nhà, nhặt rau, chơi với em đỡ mẹ. Bé luôn luôn bận rộn, mà lúc nào cũng vui.</a:t>
            </a:r>
            <a:endParaRPr lang="en-US" sz="2900" b="0" i="0" dirty="0">
              <a:effectLst/>
              <a:latin typeface="+mj-lt"/>
            </a:endParaRPr>
          </a:p>
          <a:p>
            <a:pPr algn="r"/>
            <a:r>
              <a:rPr lang="en-US" sz="2900" dirty="0">
                <a:latin typeface="Times New Roman" panose="02020603050405020304" pitchFamily="18" charset="0"/>
                <a:cs typeface="Times New Roman" panose="02020603050405020304" pitchFamily="18" charset="0"/>
              </a:rPr>
              <a:t>Theo</a:t>
            </a:r>
            <a:r>
              <a:rPr lang="en-US" sz="2900" b="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Tô</a:t>
            </a:r>
            <a:r>
              <a:rPr lang="en-US" sz="2900" b="1" i="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Hoài</a:t>
            </a:r>
            <a:endParaRPr lang="vi-VN" sz="2900" b="1" i="1" dirty="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9915" y="429491"/>
            <a:ext cx="5039436" cy="538609"/>
          </a:xfrm>
          <a:prstGeom prst="rect">
            <a:avLst/>
          </a:prstGeom>
          <a:noFill/>
        </p:spPr>
        <p:txBody>
          <a:bodyPr wrap="square" rtlCol="0">
            <a:spAutoFit/>
          </a:bodyPr>
          <a:lstStyle/>
          <a:p>
            <a:r>
              <a:rPr lang="en-US" sz="2900" b="1" dirty="0">
                <a:latin typeface="Times New Roman" panose="02020603050405020304" pitchFamily="18" charset="0"/>
                <a:cs typeface="Times New Roman" panose="02020603050405020304" pitchFamily="18" charset="0"/>
              </a:rPr>
              <a:t>LÀM VIỆC THẬT LÀ VUI</a:t>
            </a:r>
            <a:endParaRPr lang="en-US" sz="29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3400" y="1088910"/>
            <a:ext cx="10882745" cy="5447645"/>
          </a:xfrm>
          <a:prstGeom prst="rect">
            <a:avLst/>
          </a:prstGeom>
          <a:noFill/>
        </p:spPr>
        <p:txBody>
          <a:bodyPr wrap="square">
            <a:spAutoFit/>
          </a:bodyPr>
          <a:lstStyle/>
          <a:p>
            <a:pPr algn="just"/>
            <a:r>
              <a:rPr lang="en-US" sz="2900" b="0" i="0" dirty="0">
                <a:effectLst/>
                <a:latin typeface="+mj-lt"/>
              </a:rPr>
              <a:t>      </a:t>
            </a:r>
            <a:r>
              <a:rPr lang="vi-VN" sz="2900" b="0" i="0" dirty="0">
                <a:solidFill>
                  <a:srgbClr val="FF0000"/>
                </a:solidFill>
                <a:effectLst/>
                <a:latin typeface="+mj-lt"/>
              </a:rPr>
              <a:t>Quanh ta, mọi </a:t>
            </a:r>
            <a:r>
              <a:rPr lang="en-US" sz="2900" b="0" i="0" dirty="0" err="1">
                <a:solidFill>
                  <a:srgbClr val="FF0000"/>
                </a:solidFill>
                <a:effectLst/>
                <a:latin typeface="Times New Roman" panose="02020603050405020304" pitchFamily="18" charset="0"/>
                <a:cs typeface="Times New Roman" panose="02020603050405020304" pitchFamily="18" charset="0"/>
              </a:rPr>
              <a:t>vật</a:t>
            </a:r>
            <a:r>
              <a:rPr lang="en-US" sz="2900" b="0" i="0" dirty="0">
                <a:solidFill>
                  <a:srgbClr val="FF0000"/>
                </a:solidFill>
                <a:effectLst/>
                <a:latin typeface="Times New Roman" panose="02020603050405020304" pitchFamily="18" charset="0"/>
                <a:cs typeface="Times New Roman" panose="02020603050405020304" pitchFamily="18" charset="0"/>
              </a:rPr>
              <a:t>, </a:t>
            </a:r>
            <a:r>
              <a:rPr lang="en-US" sz="2900" b="0" i="0" dirty="0" err="1">
                <a:solidFill>
                  <a:srgbClr val="FF0000"/>
                </a:solidFill>
                <a:effectLst/>
                <a:latin typeface="Times New Roman" panose="02020603050405020304" pitchFamily="18" charset="0"/>
                <a:cs typeface="Times New Roman" panose="02020603050405020304" pitchFamily="18" charset="0"/>
              </a:rPr>
              <a:t>mọi</a:t>
            </a:r>
            <a:r>
              <a:rPr lang="en-US" sz="2900" b="0" i="0" dirty="0">
                <a:solidFill>
                  <a:srgbClr val="FF0000"/>
                </a:solidFill>
                <a:effectLst/>
                <a:latin typeface="Times New Roman" panose="02020603050405020304" pitchFamily="18" charset="0"/>
                <a:cs typeface="Times New Roman" panose="02020603050405020304" pitchFamily="18" charset="0"/>
              </a:rPr>
              <a:t> </a:t>
            </a:r>
            <a:r>
              <a:rPr lang="vi-VN" sz="2900" b="0" i="0" dirty="0">
                <a:solidFill>
                  <a:srgbClr val="FF0000"/>
                </a:solidFill>
                <a:effectLst/>
                <a:latin typeface="Times New Roman" panose="02020603050405020304" pitchFamily="18" charset="0"/>
                <a:cs typeface="Times New Roman" panose="02020603050405020304" pitchFamily="18" charset="0"/>
              </a:rPr>
              <a:t>người </a:t>
            </a:r>
            <a:r>
              <a:rPr lang="vi-VN" sz="2900" b="0" i="0" dirty="0">
                <a:solidFill>
                  <a:srgbClr val="FF0000"/>
                </a:solidFill>
                <a:effectLst/>
                <a:latin typeface="+mj-lt"/>
              </a:rPr>
              <a:t>đều làm việc.</a:t>
            </a:r>
            <a:endParaRPr lang="vi-VN" sz="2900" b="0" i="0" dirty="0">
              <a:solidFill>
                <a:srgbClr val="FF0000"/>
              </a:solidFill>
              <a:effectLst/>
              <a:latin typeface="+mj-lt"/>
            </a:endParaRPr>
          </a:p>
          <a:p>
            <a:pPr algn="just"/>
            <a:r>
              <a:rPr lang="en-US" sz="2900" b="0" i="0" dirty="0">
                <a:solidFill>
                  <a:srgbClr val="FF0000"/>
                </a:solidFill>
                <a:effectLst/>
                <a:latin typeface="+mj-lt"/>
              </a:rPr>
              <a:t>      </a:t>
            </a:r>
            <a:r>
              <a:rPr lang="vi-VN" sz="2900" b="0" i="0" dirty="0">
                <a:solidFill>
                  <a:srgbClr val="FF0000"/>
                </a:solidFill>
                <a:effectLst/>
                <a:latin typeface="+mj-lt"/>
              </a:rPr>
              <a:t>Cái đồng hồ tích tắc</a:t>
            </a:r>
            <a:r>
              <a:rPr lang="en-US" sz="2900" b="0" i="0" dirty="0">
                <a:solidFill>
                  <a:srgbClr val="FF0000"/>
                </a:solidFill>
                <a:effectLst/>
                <a:latin typeface="Times New Roman" panose="02020603050405020304" pitchFamily="18" charset="0"/>
                <a:cs typeface="Times New Roman" panose="02020603050405020304" pitchFamily="18" charset="0"/>
              </a:rPr>
              <a:t>,</a:t>
            </a:r>
            <a:r>
              <a:rPr lang="en-US" sz="2900" b="0" i="0" dirty="0">
                <a:solidFill>
                  <a:srgbClr val="FF0000"/>
                </a:solidFill>
                <a:effectLst/>
                <a:latin typeface="+mj-lt"/>
              </a:rPr>
              <a:t> </a:t>
            </a:r>
            <a:r>
              <a:rPr lang="vi-VN" sz="2900" b="0" i="0" dirty="0">
                <a:solidFill>
                  <a:srgbClr val="FF0000"/>
                </a:solidFill>
                <a:effectLst/>
                <a:latin typeface="+mj-lt"/>
              </a:rPr>
              <a:t>tích tắc báo phút, báo giờ.</a:t>
            </a:r>
            <a:endParaRPr lang="vi-VN" sz="2900" b="0" i="0" dirty="0">
              <a:solidFill>
                <a:srgbClr val="FF0000"/>
              </a:solidFill>
              <a:effectLst/>
              <a:latin typeface="+mj-lt"/>
            </a:endParaRPr>
          </a:p>
          <a:p>
            <a:pPr algn="just"/>
            <a:r>
              <a:rPr lang="en-US" sz="2900" b="0" i="0" dirty="0">
                <a:solidFill>
                  <a:srgbClr val="FF0000"/>
                </a:solidFill>
                <a:effectLst/>
                <a:latin typeface="+mj-lt"/>
              </a:rPr>
              <a:t>      </a:t>
            </a:r>
            <a:r>
              <a:rPr lang="vi-VN" sz="2900" b="0" i="0" dirty="0">
                <a:solidFill>
                  <a:srgbClr val="FF0000"/>
                </a:solidFill>
                <a:effectLst/>
                <a:latin typeface="+mj-lt"/>
              </a:rPr>
              <a:t>Con gà trống gáy vang ò … ó … o</a:t>
            </a:r>
            <a:r>
              <a:rPr lang="en-US" sz="2900" b="0" i="0" dirty="0">
                <a:solidFill>
                  <a:srgbClr val="FF0000"/>
                </a:solidFill>
                <a:effectLst/>
                <a:latin typeface="+mj-lt"/>
              </a:rPr>
              <a:t> …</a:t>
            </a:r>
            <a:r>
              <a:rPr lang="vi-VN" sz="2900" b="0" i="0" dirty="0">
                <a:solidFill>
                  <a:srgbClr val="FF0000"/>
                </a:solidFill>
                <a:effectLst/>
                <a:latin typeface="+mj-lt"/>
              </a:rPr>
              <a:t>, báo cho mọi người biết trời sắp sáng, mau mau thức dậy.</a:t>
            </a:r>
            <a:endParaRPr lang="vi-VN" sz="2900" b="0" i="0" dirty="0">
              <a:solidFill>
                <a:srgbClr val="FF0000"/>
              </a:solidFill>
              <a:effectLst/>
              <a:latin typeface="+mj-lt"/>
            </a:endParaRPr>
          </a:p>
          <a:p>
            <a:pPr algn="just"/>
            <a:r>
              <a:rPr lang="en-US" sz="2900" b="0" i="0" dirty="0">
                <a:effectLst/>
                <a:latin typeface="+mj-lt"/>
              </a:rPr>
              <a:t>      </a:t>
            </a:r>
            <a:r>
              <a:rPr lang="vi-VN" sz="2900" b="0" i="0" dirty="0">
                <a:solidFill>
                  <a:srgbClr val="0070C0"/>
                </a:solidFill>
                <a:effectLst/>
                <a:latin typeface="+mj-lt"/>
              </a:rPr>
              <a:t>Con tu hú kêu tu hú, tu hú. Thế là sắp đến mùa vải chín.</a:t>
            </a:r>
            <a:endParaRPr lang="vi-VN" sz="2900" b="0" i="0" dirty="0">
              <a:solidFill>
                <a:srgbClr val="0070C0"/>
              </a:solidFill>
              <a:effectLst/>
              <a:latin typeface="+mj-lt"/>
            </a:endParaRPr>
          </a:p>
          <a:p>
            <a:pPr algn="just"/>
            <a:r>
              <a:rPr lang="en-US" sz="2900" b="0" i="0" dirty="0">
                <a:solidFill>
                  <a:srgbClr val="0070C0"/>
                </a:solidFill>
                <a:effectLst/>
                <a:latin typeface="+mj-lt"/>
              </a:rPr>
              <a:t>      </a:t>
            </a:r>
            <a:r>
              <a:rPr lang="vi-VN" sz="2900" b="0" i="0" dirty="0">
                <a:solidFill>
                  <a:srgbClr val="0070C0"/>
                </a:solidFill>
                <a:effectLst/>
                <a:latin typeface="+mj-lt"/>
              </a:rPr>
              <a:t>Chim bắt sâu, bảo vệ mùa màng.</a:t>
            </a:r>
            <a:endParaRPr lang="vi-VN" sz="2900" b="0" i="0" dirty="0">
              <a:solidFill>
                <a:srgbClr val="0070C0"/>
              </a:solidFill>
              <a:effectLst/>
              <a:latin typeface="+mj-lt"/>
            </a:endParaRPr>
          </a:p>
          <a:p>
            <a:pPr algn="just"/>
            <a:r>
              <a:rPr lang="en-US" sz="2900" b="0" i="0" dirty="0">
                <a:solidFill>
                  <a:srgbClr val="0070C0"/>
                </a:solidFill>
                <a:effectLst/>
                <a:latin typeface="+mj-lt"/>
              </a:rPr>
              <a:t>      </a:t>
            </a:r>
            <a:r>
              <a:rPr lang="vi-VN" sz="2900" b="0" i="0" dirty="0">
                <a:solidFill>
                  <a:srgbClr val="0070C0"/>
                </a:solidFill>
                <a:effectLst/>
                <a:latin typeface="+mj-lt"/>
              </a:rPr>
              <a:t>Cành đào nở hoa cho sắc xuân thêm rực rỡ, ngày xuân thêm tưng bừng.</a:t>
            </a:r>
            <a:endParaRPr lang="vi-VN" sz="2900" b="0" i="0" dirty="0">
              <a:solidFill>
                <a:srgbClr val="0070C0"/>
              </a:solidFill>
              <a:effectLst/>
              <a:latin typeface="+mj-lt"/>
            </a:endParaRPr>
          </a:p>
          <a:p>
            <a:pPr algn="just"/>
            <a:r>
              <a:rPr lang="en-US" sz="2900" b="0" i="0" dirty="0">
                <a:effectLst/>
                <a:latin typeface="+mj-lt"/>
              </a:rPr>
              <a:t>      </a:t>
            </a:r>
            <a:r>
              <a:rPr lang="vi-VN" sz="2900" b="0" i="0" dirty="0">
                <a:effectLst/>
                <a:latin typeface="+mj-lt"/>
              </a:rPr>
              <a:t>Như mọi vật, mọi người, bé cũng làm việc. Bé làm bài, bé đi học, bé quét nhà, nhặt rau, chơi với em đỡ mẹ. Bé luôn luôn bận rộn, mà lúc nào cũng vui.</a:t>
            </a:r>
            <a:endParaRPr lang="en-US" sz="2900" b="0" i="0" dirty="0">
              <a:effectLst/>
              <a:latin typeface="+mj-lt"/>
            </a:endParaRPr>
          </a:p>
          <a:p>
            <a:pPr algn="r"/>
            <a:r>
              <a:rPr lang="en-US" sz="2900" dirty="0">
                <a:latin typeface="Times New Roman" panose="02020603050405020304" pitchFamily="18" charset="0"/>
                <a:cs typeface="Times New Roman" panose="02020603050405020304" pitchFamily="18" charset="0"/>
              </a:rPr>
              <a:t>Theo</a:t>
            </a:r>
            <a:r>
              <a:rPr lang="en-US" sz="2900" b="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Tô</a:t>
            </a:r>
            <a:r>
              <a:rPr lang="en-US" sz="2900" b="1" i="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Hoài</a:t>
            </a:r>
            <a:endParaRPr lang="vi-VN" sz="2900" b="1" i="1" dirty="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0"/>
          <p:cNvSpPr txBox="1">
            <a:spLocks noChangeArrowheads="1"/>
          </p:cNvSpPr>
          <p:nvPr/>
        </p:nvSpPr>
        <p:spPr bwMode="auto">
          <a:xfrm>
            <a:off x="688471" y="1376218"/>
            <a:ext cx="55745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latin typeface="Times New Roman" panose="02020603050405020304" pitchFamily="18" charset="0"/>
                <a:cs typeface="Times New Roman" panose="02020603050405020304" pitchFamily="18" charset="0"/>
              </a:rPr>
              <a:t>LUYỆN ĐỌC TỪ NGỮ KHÓ</a:t>
            </a:r>
            <a:endParaRPr lang="en-US" altLang="en-US" b="1" dirty="0">
              <a:latin typeface="Times New Roman" panose="02020603050405020304" pitchFamily="18" charset="0"/>
              <a:cs typeface="Times New Roman" panose="02020603050405020304" pitchFamily="18" charset="0"/>
            </a:endParaRPr>
          </a:p>
        </p:txBody>
      </p:sp>
      <p:sp>
        <p:nvSpPr>
          <p:cNvPr id="5" name="Text Box 57"/>
          <p:cNvSpPr txBox="1">
            <a:spLocks noChangeArrowheads="1"/>
          </p:cNvSpPr>
          <p:nvPr/>
        </p:nvSpPr>
        <p:spPr bwMode="auto">
          <a:xfrm>
            <a:off x="688471" y="2277769"/>
            <a:ext cx="1023909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4400" dirty="0" err="1" smtClean="0">
                <a:solidFill>
                  <a:srgbClr val="0000FF"/>
                </a:solidFill>
                <a:latin typeface="Times New Roman" panose="02020603050405020304" pitchFamily="18" charset="0"/>
                <a:cs typeface="Times New Roman" panose="02020603050405020304" pitchFamily="18" charset="0"/>
              </a:rPr>
              <a:t>quanh</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sắp</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sáng</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tích</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tắc</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nở</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hoa</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bận</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rộn</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luôn</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luôn</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lúc</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nào</a:t>
            </a:r>
            <a:r>
              <a:rPr lang="en-US" altLang="en-US" sz="4400" dirty="0" smtClean="0">
                <a:solidFill>
                  <a:srgbClr val="0000FF"/>
                </a:solidFill>
                <a:latin typeface="Times New Roman" panose="02020603050405020304" pitchFamily="18" charset="0"/>
                <a:cs typeface="Times New Roman" panose="02020603050405020304" pitchFamily="18" charset="0"/>
              </a:rPr>
              <a:t> </a:t>
            </a:r>
            <a:endParaRPr lang="en-US" altLang="en-US" sz="44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5753521" y="2935501"/>
            <a:ext cx="165284" cy="606857"/>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790388" y="2208189"/>
            <a:ext cx="11041391" cy="1323439"/>
          </a:xfrm>
          <a:prstGeom prst="rect">
            <a:avLst/>
          </a:prstGeom>
          <a:noFill/>
        </p:spPr>
        <p:txBody>
          <a:bodyPr wrap="square">
            <a:spAutoFit/>
          </a:bodyPr>
          <a:lstStyle/>
          <a:p>
            <a:pPr algn="just"/>
            <a:r>
              <a:rPr lang="vi-VN" sz="4000" b="0" i="0" dirty="0" smtClean="0">
                <a:effectLst/>
                <a:latin typeface="Times New Roman" panose="02020603050405020304" pitchFamily="18" charset="0"/>
                <a:cs typeface="Times New Roman" panose="02020603050405020304" pitchFamily="18" charset="0"/>
              </a:rPr>
              <a:t>Con </a:t>
            </a:r>
            <a:r>
              <a:rPr lang="vi-VN" sz="4000" b="0" i="0" dirty="0">
                <a:effectLst/>
                <a:latin typeface="Times New Roman" panose="02020603050405020304" pitchFamily="18" charset="0"/>
                <a:cs typeface="Times New Roman" panose="02020603050405020304" pitchFamily="18" charset="0"/>
              </a:rPr>
              <a:t>gà trống gáy vang </a:t>
            </a:r>
            <a:r>
              <a:rPr lang="en-US" sz="4000" b="0" i="0" dirty="0">
                <a:effectLst/>
                <a:latin typeface="Times New Roman" panose="02020603050405020304" pitchFamily="18" charset="0"/>
                <a:cs typeface="Times New Roman" panose="02020603050405020304" pitchFamily="18" charset="0"/>
              </a:rPr>
              <a:t> </a:t>
            </a:r>
            <a:r>
              <a:rPr lang="vi-VN" sz="4000" b="0" i="0" dirty="0">
                <a:effectLst/>
                <a:latin typeface="Times New Roman" panose="02020603050405020304" pitchFamily="18" charset="0"/>
                <a:cs typeface="Times New Roman" panose="02020603050405020304" pitchFamily="18" charset="0"/>
              </a:rPr>
              <a:t>ò … ó … o</a:t>
            </a:r>
            <a:r>
              <a:rPr lang="en-US" sz="4000" dirty="0">
                <a:latin typeface="Times New Roman" panose="02020603050405020304" pitchFamily="18" charset="0"/>
                <a:cs typeface="Times New Roman" panose="02020603050405020304" pitchFamily="18" charset="0"/>
              </a:rPr>
              <a:t> </a:t>
            </a:r>
            <a:r>
              <a:rPr lang="en-US" sz="4000" b="0" i="0" dirty="0">
                <a:effectLst/>
                <a:latin typeface="Times New Roman" panose="02020603050405020304" pitchFamily="18" charset="0"/>
                <a:cs typeface="Times New Roman" panose="02020603050405020304" pitchFamily="18" charset="0"/>
              </a:rPr>
              <a:t>…</a:t>
            </a:r>
            <a:r>
              <a:rPr lang="vi-VN" sz="4000" b="0" i="0" dirty="0">
                <a:effectLst/>
                <a:latin typeface="Times New Roman" panose="02020603050405020304" pitchFamily="18" charset="0"/>
                <a:cs typeface="Times New Roman" panose="02020603050405020304" pitchFamily="18" charset="0"/>
              </a:rPr>
              <a:t>, báo cho mọi người biết trời sắp sáng, mau mau thức dậy.</a:t>
            </a:r>
            <a:endParaRPr lang="en-US" sz="4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76099" y="4277200"/>
            <a:ext cx="11269971" cy="1323439"/>
          </a:xfrm>
          <a:prstGeom prst="rect">
            <a:avLst/>
          </a:prstGeom>
          <a:noFill/>
        </p:spPr>
        <p:txBody>
          <a:bodyPr wrap="square">
            <a:spAutoFit/>
          </a:bodyPr>
          <a:lstStyle/>
          <a:p>
            <a:r>
              <a:rPr lang="en-US" sz="4000" b="0" i="0" dirty="0">
                <a:effectLst/>
                <a:latin typeface="Times New Roman" panose="02020603050405020304" pitchFamily="18" charset="0"/>
                <a:cs typeface="Times New Roman" panose="02020603050405020304" pitchFamily="18" charset="0"/>
              </a:rPr>
              <a:t> </a:t>
            </a:r>
            <a:r>
              <a:rPr lang="vi-VN" sz="4000" b="0" i="0" dirty="0">
                <a:effectLst/>
                <a:latin typeface="Times New Roman" panose="02020603050405020304" pitchFamily="18" charset="0"/>
                <a:cs typeface="Times New Roman" panose="02020603050405020304" pitchFamily="18" charset="0"/>
              </a:rPr>
              <a:t>Cành đào nở hoa cho sắc xuân thêm rực rỡ, ngày xuân thêm tưng bừng.</a:t>
            </a:r>
            <a:endParaRPr lang="en-US" sz="4000" dirty="0">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5296502" y="4905613"/>
            <a:ext cx="207818" cy="637096"/>
            <a:chOff x="4245506" y="4128868"/>
            <a:chExt cx="174094" cy="457200"/>
          </a:xfrm>
        </p:grpSpPr>
        <p:cxnSp>
          <p:nvCxnSpPr>
            <p:cNvPr id="15" name="Straight Connector 14"/>
            <p:cNvCxnSpPr/>
            <p:nvPr/>
          </p:nvCxnSpPr>
          <p:spPr>
            <a:xfrm flipH="1">
              <a:off x="4245506" y="4128868"/>
              <a:ext cx="76200" cy="45720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4343400" y="4128868"/>
              <a:ext cx="76200" cy="45720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9" name="Text Box 50"/>
          <p:cNvSpPr txBox="1">
            <a:spLocks noChangeArrowheads="1"/>
          </p:cNvSpPr>
          <p:nvPr/>
        </p:nvSpPr>
        <p:spPr bwMode="auto">
          <a:xfrm>
            <a:off x="620889" y="1130134"/>
            <a:ext cx="47852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dirty="0">
                <a:latin typeface="Times New Roman" panose="02020603050405020304" pitchFamily="18" charset="0"/>
                <a:cs typeface="Times New Roman" panose="02020603050405020304" pitchFamily="18" charset="0"/>
              </a:rPr>
              <a:t>- LUYỆN ĐỌC CÂU</a:t>
            </a:r>
            <a:endParaRPr lang="en-US" altLang="en-US" sz="4000" b="1" dirty="0">
              <a:latin typeface="Times New Roman" panose="02020603050405020304" pitchFamily="18" charset="0"/>
              <a:cs typeface="Times New Roman" panose="02020603050405020304" pitchFamily="18" charset="0"/>
            </a:endParaRPr>
          </a:p>
        </p:txBody>
      </p:sp>
      <p:cxnSp>
        <p:nvCxnSpPr>
          <p:cNvPr id="34" name="Straight Connector 33"/>
          <p:cNvCxnSpPr/>
          <p:nvPr/>
        </p:nvCxnSpPr>
        <p:spPr>
          <a:xfrm flipH="1">
            <a:off x="2930889" y="2880638"/>
            <a:ext cx="165284" cy="606857"/>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5" name="Straight Connector 34"/>
          <p:cNvCxnSpPr/>
          <p:nvPr/>
        </p:nvCxnSpPr>
        <p:spPr>
          <a:xfrm flipH="1">
            <a:off x="5636363" y="2262330"/>
            <a:ext cx="165284" cy="606857"/>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grpSp>
        <p:nvGrpSpPr>
          <p:cNvPr id="36" name="Group 35"/>
          <p:cNvGrpSpPr/>
          <p:nvPr/>
        </p:nvGrpSpPr>
        <p:grpSpPr>
          <a:xfrm>
            <a:off x="9742491" y="2850399"/>
            <a:ext cx="207818" cy="637096"/>
            <a:chOff x="4245506" y="4128868"/>
            <a:chExt cx="174094" cy="457200"/>
          </a:xfrm>
        </p:grpSpPr>
        <p:cxnSp>
          <p:nvCxnSpPr>
            <p:cNvPr id="37" name="Straight Connector 36"/>
            <p:cNvCxnSpPr/>
            <p:nvPr/>
          </p:nvCxnSpPr>
          <p:spPr>
            <a:xfrm flipH="1">
              <a:off x="4245506" y="4128868"/>
              <a:ext cx="76200" cy="45720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4343400" y="4128868"/>
              <a:ext cx="76200" cy="45720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39" name="Straight Connector 38"/>
          <p:cNvCxnSpPr/>
          <p:nvPr/>
        </p:nvCxnSpPr>
        <p:spPr>
          <a:xfrm flipH="1">
            <a:off x="4325590" y="4277200"/>
            <a:ext cx="165284" cy="606857"/>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0" name="Straight Connector 39"/>
          <p:cNvCxnSpPr/>
          <p:nvPr/>
        </p:nvCxnSpPr>
        <p:spPr>
          <a:xfrm flipH="1">
            <a:off x="9631715" y="4332062"/>
            <a:ext cx="165284" cy="606857"/>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1" name="Straight Connector 40"/>
          <p:cNvCxnSpPr/>
          <p:nvPr/>
        </p:nvCxnSpPr>
        <p:spPr>
          <a:xfrm flipH="1">
            <a:off x="9058435" y="2273781"/>
            <a:ext cx="165284" cy="606857"/>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barn(inVertical)">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tags/tag1.xml><?xml version="1.0" encoding="utf-8"?>
<p:tagLst xmlns:p="http://schemas.openxmlformats.org/presentationml/2006/main">
  <p:tag name="TIMING" val="|4|10.7|4.6|5.3|15.9"/>
</p:tagLst>
</file>

<file path=ppt/tags/tag2.xml><?xml version="1.0" encoding="utf-8"?>
<p:tagLst xmlns:p="http://schemas.openxmlformats.org/presentationml/2006/main">
  <p:tag name="TIMING" val="|10|20.7|4.1|8.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5234</Words>
  <Application>WPS Presentation</Application>
  <PresentationFormat>Custom</PresentationFormat>
  <Paragraphs>222</Paragraphs>
  <Slides>28</Slides>
  <Notes>10</Notes>
  <HiddenSlides>0</HiddenSlides>
  <MMClips>1</MMClips>
  <ScaleCrop>false</ScaleCrop>
  <HeadingPairs>
    <vt:vector size="6" baseType="variant">
      <vt:variant>
        <vt:lpstr>已用的字体</vt:lpstr>
      </vt:variant>
      <vt:variant>
        <vt:i4>15</vt:i4>
      </vt:variant>
      <vt:variant>
        <vt:lpstr>主题</vt:lpstr>
      </vt:variant>
      <vt:variant>
        <vt:i4>6</vt:i4>
      </vt:variant>
      <vt:variant>
        <vt:lpstr>幻灯片标题</vt:lpstr>
      </vt:variant>
      <vt:variant>
        <vt:i4>28</vt:i4>
      </vt:variant>
    </vt:vector>
  </HeadingPairs>
  <TitlesOfParts>
    <vt:vector size="49" baseType="lpstr">
      <vt:lpstr>Arial</vt:lpstr>
      <vt:lpstr>SimSun</vt:lpstr>
      <vt:lpstr>Wingdings</vt:lpstr>
      <vt:lpstr>Calibri</vt:lpstr>
      <vt:lpstr>Calibri</vt:lpstr>
      <vt:lpstr>Microsoft YaHei</vt:lpstr>
      <vt:lpstr>Times New Roman</vt:lpstr>
      <vt:lpstr>Arial-Rounded</vt:lpstr>
      <vt:lpstr>Segoe UI Symbol</vt:lpstr>
      <vt:lpstr>等线</vt:lpstr>
      <vt:lpstr>等线</vt:lpstr>
      <vt:lpstr>Arial Unicode MS</vt:lpstr>
      <vt:lpstr>Calibri Light</vt:lpstr>
      <vt:lpstr>Kids</vt:lpstr>
      <vt:lpstr>Segoe Print</vt:lpstr>
      <vt:lpstr>1_Office Theme</vt:lpstr>
      <vt:lpstr>3_Office Theme</vt:lpstr>
      <vt:lpstr>4_Office Theme</vt:lpstr>
      <vt:lpstr>5_Office Theme</vt:lpstr>
      <vt:lpstr>1_Office 主题​​</vt:lpstr>
      <vt:lpstr>Office Theme</vt:lpstr>
      <vt:lpstr>PowerPoint 演示文稿</vt:lpstr>
      <vt:lpstr>PowerPoint 演示文稿</vt:lpstr>
      <vt:lpstr>PowerPoint 演示文稿</vt:lpstr>
      <vt:lpstr>Lắng nghe bài hát: Gà trống, mèo con và cún con.  Em hay cho biết: Hằng ngày gà trống, mèo con và cún con thường làm gì?</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 Thảo.Trần</dc:creator>
  <cp:lastModifiedBy>Hằng Nguyễn</cp:lastModifiedBy>
  <cp:revision>50</cp:revision>
  <dcterms:created xsi:type="dcterms:W3CDTF">2021-05-22T02:17:00Z</dcterms:created>
  <dcterms:modified xsi:type="dcterms:W3CDTF">2024-10-20T07:41:28Z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BD885D5C284F422D85D785318B64AFE8_13</vt:lpwstr>
  </property>
  <property fmtid="{D5CDD505-2E9C-101B-9397-08002B2CF9AE}" pid="3" name="KSOProductBuildVer">
    <vt:lpwstr>1033-12.2.0.18283</vt:lpwstr>
  </property>
</Properties>
</file>