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439" r:id="rId4"/>
    <p:sldId id="277" r:id="rId5"/>
    <p:sldId id="440" r:id="rId6"/>
    <p:sldId id="261" r:id="rId7"/>
    <p:sldId id="264" r:id="rId8"/>
    <p:sldId id="267" r:id="rId9"/>
    <p:sldId id="357" r:id="rId10"/>
    <p:sldId id="441" r:id="rId11"/>
    <p:sldId id="356" r:id="rId12"/>
    <p:sldId id="442" r:id="rId13"/>
    <p:sldId id="362" r:id="rId14"/>
    <p:sldId id="268" r:id="rId15"/>
    <p:sldId id="443" r:id="rId16"/>
    <p:sldId id="444" r:id="rId17"/>
    <p:sldId id="435" r:id="rId18"/>
    <p:sldId id="429" r:id="rId19"/>
    <p:sldId id="433" r:id="rId20"/>
    <p:sldId id="445" r:id="rId21"/>
    <p:sldId id="436" r:id="rId22"/>
    <p:sldId id="437" r:id="rId23"/>
    <p:sldId id="447" r:id="rId24"/>
    <p:sldId id="438"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3A74-EBB9-44A9-84CB-37A7D2DB1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84EA94-5872-4DF7-814A-9F9F74287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5793E-5385-4646-BEBD-9755824DAE9E}"/>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5" name="Footer Placeholder 4">
            <a:extLst>
              <a:ext uri="{FF2B5EF4-FFF2-40B4-BE49-F238E27FC236}">
                <a16:creationId xmlns:a16="http://schemas.microsoft.com/office/drawing/2014/main" id="{503AFB46-5001-443D-8D1D-7623FF310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06D0C-4CEF-4C92-ABA1-806DB6A173FA}"/>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225761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9ADE-C6EF-4157-8F65-CFD24FD44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8587A-381F-404F-A9B5-22E7D651DB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EA950-F1ED-473B-9133-F7E59F956E47}"/>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5" name="Footer Placeholder 4">
            <a:extLst>
              <a:ext uri="{FF2B5EF4-FFF2-40B4-BE49-F238E27FC236}">
                <a16:creationId xmlns:a16="http://schemas.microsoft.com/office/drawing/2014/main" id="{3A12B6E7-94C5-4C9D-B058-52962E631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4BA36-16C1-4CB7-A16C-DD986A4351A4}"/>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95239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744BC-DFB9-413E-97F9-1D5994E1B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215268-BAE5-40C0-98E4-B94BCA8171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5E7B6-A557-4F73-B49B-E2D05648ED21}"/>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5" name="Footer Placeholder 4">
            <a:extLst>
              <a:ext uri="{FF2B5EF4-FFF2-40B4-BE49-F238E27FC236}">
                <a16:creationId xmlns:a16="http://schemas.microsoft.com/office/drawing/2014/main" id="{E467B81E-BECB-421A-8146-95EC8F43C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E024B-C028-4B7C-9430-876527C8AA14}"/>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372448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85C3-A1DA-4530-A8A3-0F455DF56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2145A7-FDA4-4A6C-A631-4D796AA9E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FBDB0-EC2C-4B68-9E0C-BECFC49BAD46}"/>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5" name="Footer Placeholder 4">
            <a:extLst>
              <a:ext uri="{FF2B5EF4-FFF2-40B4-BE49-F238E27FC236}">
                <a16:creationId xmlns:a16="http://schemas.microsoft.com/office/drawing/2014/main" id="{9CA4585E-0506-4FA6-BCC0-55CB6E5A3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992DC-345F-4E51-A83A-C549A323F308}"/>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363841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3652-1514-4670-8D3C-91960769C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5A33CE-E331-4244-8195-CC85B13FC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182128-2FD2-412F-A304-4C6296FC07CF}"/>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5" name="Footer Placeholder 4">
            <a:extLst>
              <a:ext uri="{FF2B5EF4-FFF2-40B4-BE49-F238E27FC236}">
                <a16:creationId xmlns:a16="http://schemas.microsoft.com/office/drawing/2014/main" id="{83CC20E6-7D61-48AF-9B12-6B2612FEF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BA4C6-72FB-420B-A8CA-E00DB8493A60}"/>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96665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CDA6-023E-4C0E-89CB-98781DE8C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A3696-116D-433F-8BA0-7E3F1904D4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1F207-CBA1-422D-B417-025D7D0501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9588C0-AA8C-47BF-86E4-9F7F639140A1}"/>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6" name="Footer Placeholder 5">
            <a:extLst>
              <a:ext uri="{FF2B5EF4-FFF2-40B4-BE49-F238E27FC236}">
                <a16:creationId xmlns:a16="http://schemas.microsoft.com/office/drawing/2014/main" id="{F52CFF4F-7EAA-477B-A68B-2693A37A1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4349A-8C6B-4321-8D88-14ED7E6D6786}"/>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145250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8BD0-C7D6-444E-B535-BE81E88231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A2FD9B-2CB4-4B23-B752-0F9669CF5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27B50-052E-4E71-81E5-ACE1A0F0C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0227B2-AF72-4593-95C4-A2F7353D09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B9FBB9-2B82-4AE4-873D-71AD94FB93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412F0-DFC4-4718-AA4C-20274218662A}"/>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8" name="Footer Placeholder 7">
            <a:extLst>
              <a:ext uri="{FF2B5EF4-FFF2-40B4-BE49-F238E27FC236}">
                <a16:creationId xmlns:a16="http://schemas.microsoft.com/office/drawing/2014/main" id="{3635E465-AA75-49B0-B8E1-1995907867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E006EB-6F5B-44B2-B4E7-D4C0C6100238}"/>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57368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A81D-64D9-4566-BE09-5A7B7785AF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A3BBE-9B23-4E2E-BD48-56B33B6E4469}"/>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4" name="Footer Placeholder 3">
            <a:extLst>
              <a:ext uri="{FF2B5EF4-FFF2-40B4-BE49-F238E27FC236}">
                <a16:creationId xmlns:a16="http://schemas.microsoft.com/office/drawing/2014/main" id="{BA122CB4-826C-4B88-920C-422E3E291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C35ADD-4090-4DFB-952B-3DDD1002E722}"/>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52180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3730C-E124-4B76-B0F5-6C155D283F1C}"/>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3" name="Footer Placeholder 2">
            <a:extLst>
              <a:ext uri="{FF2B5EF4-FFF2-40B4-BE49-F238E27FC236}">
                <a16:creationId xmlns:a16="http://schemas.microsoft.com/office/drawing/2014/main" id="{6CB00CA6-A941-4402-AF36-D3DDF1E62F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B2EFD3-B03C-4DF8-B0FD-B730315FDE23}"/>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22135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0D9F-3C81-4FAC-8DBA-CB6F0C1ED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BBA3A3-9662-49F6-B75C-06F3FD5C0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2F91BC-2E8E-4B78-9DBF-8648237D4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BC8475-C5D0-445A-A326-AB0EFF638F76}"/>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6" name="Footer Placeholder 5">
            <a:extLst>
              <a:ext uri="{FF2B5EF4-FFF2-40B4-BE49-F238E27FC236}">
                <a16:creationId xmlns:a16="http://schemas.microsoft.com/office/drawing/2014/main" id="{6A23A924-59A8-41B1-9AA5-382177D85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6FD92-00D6-4FF9-A6EB-28ADC064F2D7}"/>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259138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7597-544E-401A-8F83-5C34A2D75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C3899-A67B-4E25-A108-226BE4EAD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201E5-BA53-43FC-ACAF-8995142BE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ACD14F-12C1-481E-B07D-731281BEA90C}"/>
              </a:ext>
            </a:extLst>
          </p:cNvPr>
          <p:cNvSpPr>
            <a:spLocks noGrp="1"/>
          </p:cNvSpPr>
          <p:nvPr>
            <p:ph type="dt" sz="half" idx="10"/>
          </p:nvPr>
        </p:nvSpPr>
        <p:spPr/>
        <p:txBody>
          <a:bodyPr/>
          <a:lstStyle/>
          <a:p>
            <a:fld id="{EDABCD0F-45D1-4AD1-BCBD-E2539CD6E3F5}" type="datetimeFigureOut">
              <a:rPr lang="en-US" smtClean="0"/>
              <a:t>9/19/2022</a:t>
            </a:fld>
            <a:endParaRPr lang="en-US"/>
          </a:p>
        </p:txBody>
      </p:sp>
      <p:sp>
        <p:nvSpPr>
          <p:cNvPr id="6" name="Footer Placeholder 5">
            <a:extLst>
              <a:ext uri="{FF2B5EF4-FFF2-40B4-BE49-F238E27FC236}">
                <a16:creationId xmlns:a16="http://schemas.microsoft.com/office/drawing/2014/main" id="{77A4C460-CE25-4031-9BFF-5A229E17F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B83D2-8330-428C-930E-E2BD7457409E}"/>
              </a:ext>
            </a:extLst>
          </p:cNvPr>
          <p:cNvSpPr>
            <a:spLocks noGrp="1"/>
          </p:cNvSpPr>
          <p:nvPr>
            <p:ph type="sldNum" sz="quarter" idx="12"/>
          </p:nvPr>
        </p:nvSpPr>
        <p:spPr/>
        <p:txBody>
          <a:bodyPr/>
          <a:lstStyle/>
          <a:p>
            <a:fld id="{6CA96FD0-ED66-495F-9392-4F63B1EA9933}" type="slidenum">
              <a:rPr lang="en-US" smtClean="0"/>
              <a:t>‹#›</a:t>
            </a:fld>
            <a:endParaRPr lang="en-US"/>
          </a:p>
        </p:txBody>
      </p:sp>
    </p:spTree>
    <p:extLst>
      <p:ext uri="{BB962C8B-B14F-4D97-AF65-F5344CB8AC3E}">
        <p14:creationId xmlns:p14="http://schemas.microsoft.com/office/powerpoint/2010/main" val="307737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B4F77-F8D6-4A69-9621-533530BF02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386AF-3215-4985-B64A-F4F9C6E45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878BC-3DFA-4589-B32E-164BD3AD7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BCD0F-45D1-4AD1-BCBD-E2539CD6E3F5}" type="datetimeFigureOut">
              <a:rPr lang="en-US" smtClean="0"/>
              <a:t>9/19/2022</a:t>
            </a:fld>
            <a:endParaRPr lang="en-US"/>
          </a:p>
        </p:txBody>
      </p:sp>
      <p:sp>
        <p:nvSpPr>
          <p:cNvPr id="5" name="Footer Placeholder 4">
            <a:extLst>
              <a:ext uri="{FF2B5EF4-FFF2-40B4-BE49-F238E27FC236}">
                <a16:creationId xmlns:a16="http://schemas.microsoft.com/office/drawing/2014/main" id="{0FCE83DD-031B-471B-8F1B-B9609B2648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7715C9-DC1C-4FEA-956F-9C9FCCA3D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96FD0-ED66-495F-9392-4F63B1EA9933}" type="slidenum">
              <a:rPr lang="en-US" smtClean="0"/>
              <a:t>‹#›</a:t>
            </a:fld>
            <a:endParaRPr lang="en-US"/>
          </a:p>
        </p:txBody>
      </p:sp>
    </p:spTree>
    <p:extLst>
      <p:ext uri="{BB962C8B-B14F-4D97-AF65-F5344CB8AC3E}">
        <p14:creationId xmlns:p14="http://schemas.microsoft.com/office/powerpoint/2010/main" val="71269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05DAA4-8242-4591-9024-9AB6D5BE2EC1}"/>
              </a:ext>
            </a:extLst>
          </p:cNvPr>
          <p:cNvSpPr txBox="1">
            <a:spLocks/>
          </p:cNvSpPr>
          <p:nvPr/>
        </p:nvSpPr>
        <p:spPr>
          <a:xfrm>
            <a:off x="160019" y="523220"/>
            <a:ext cx="11871961" cy="5451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    </a:t>
            </a:r>
            <a:r>
              <a:rPr lang="vi-VN" sz="2200" dirty="0">
                <a:solidFill>
                  <a:srgbClr val="FF0000"/>
                </a:solidFill>
                <a:latin typeface="+mj-lt"/>
              </a:rPr>
              <a:t>Voi em thích m</a:t>
            </a:r>
            <a:r>
              <a:rPr lang="en-US" sz="2200" dirty="0">
                <a:solidFill>
                  <a:srgbClr val="FF0000"/>
                </a:solidFill>
                <a:latin typeface="Times New Roman" panose="02020603050405020304" pitchFamily="18" charset="0"/>
                <a:cs typeface="Times New Roman" panose="02020603050405020304" pitchFamily="18" charset="0"/>
              </a:rPr>
              <a:t>ặ</a:t>
            </a:r>
            <a:r>
              <a:rPr lang="vi-VN" sz="2200" dirty="0">
                <a:solidFill>
                  <a:srgbClr val="FF0000"/>
                </a:solidFill>
                <a:latin typeface="+mj-lt"/>
              </a:rPr>
              <a:t>c đẹp và thích được khen xinh. Ở nhà, voi em luôn hỏi anh: "Em có xinh không?". Voi anh bao giờ cũng khen: </a:t>
            </a:r>
            <a:r>
              <a:rPr lang="en-US" sz="2200" dirty="0">
                <a:solidFill>
                  <a:srgbClr val="FF0000"/>
                </a:solidFill>
                <a:latin typeface="Times New Roman" panose="02020603050405020304" pitchFamily="18" charset="0"/>
                <a:cs typeface="Times New Roman" panose="02020603050405020304" pitchFamily="18" charset="0"/>
              </a:rPr>
              <a:t>“</a:t>
            </a:r>
            <a:r>
              <a:rPr lang="en-US" sz="2200" dirty="0" err="1">
                <a:solidFill>
                  <a:srgbClr val="FF0000"/>
                </a:solidFill>
                <a:latin typeface="Times New Roman" panose="02020603050405020304" pitchFamily="18" charset="0"/>
                <a:cs typeface="Times New Roman" panose="02020603050405020304" pitchFamily="18" charset="0"/>
              </a:rPr>
              <a:t>Em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xinh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lắm</a:t>
            </a:r>
            <a:r>
              <a:rPr lang="en-US" sz="2200" dirty="0">
                <a:solidFill>
                  <a:srgbClr val="FF0000"/>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Font typeface="Arial" panose="020B0604020202020204" pitchFamily="34" charset="0"/>
              <a:buNone/>
            </a:pPr>
            <a:r>
              <a:rPr lang="en-US" sz="2200" dirty="0">
                <a:solidFill>
                  <a:srgbClr val="FF0000"/>
                </a:solidFill>
                <a:latin typeface="Times New Roman" panose="02020603050405020304" pitchFamily="18" charset="0"/>
                <a:cs typeface="Times New Roman" panose="02020603050405020304" pitchFamily="18" charset="0"/>
              </a:rPr>
              <a:t>      </a:t>
            </a:r>
            <a:r>
              <a:rPr lang="vi-VN" sz="2200" dirty="0">
                <a:solidFill>
                  <a:srgbClr val="FF0000"/>
                </a:solidFill>
                <a:latin typeface="Times New Roman" panose="02020603050405020304" pitchFamily="18" charset="0"/>
                <a:cs typeface="Times New Roman" panose="02020603050405020304" pitchFamily="18" charset="0"/>
              </a:rPr>
              <a:t>Một hôm, gặp hươu, voi em</a:t>
            </a:r>
            <a:r>
              <a:rPr lang="vi-VN" sz="2200" dirty="0">
                <a:solidFill>
                  <a:srgbClr val="FF0000"/>
                </a:solidFill>
                <a:latin typeface="+mj-lt"/>
              </a:rPr>
              <a:t> hỏi:</a:t>
            </a: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 Em có xinh không?</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Hươu ngắm voi rồi lắc đầu:</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 Chưa xinh lắm vì em không có đôi sừng giống anh.</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en-US" sz="2200" dirty="0">
                <a:solidFill>
                  <a:srgbClr val="FF0000"/>
                </a:solidFill>
                <a:latin typeface="Times New Roman" panose="02020603050405020304" pitchFamily="18" charset="0"/>
                <a:cs typeface="Times New Roman" panose="02020603050405020304" pitchFamily="18" charset="0"/>
              </a:rPr>
              <a:t>Nghe </a:t>
            </a:r>
            <a:r>
              <a:rPr lang="en-US" sz="2200" dirty="0" err="1">
                <a:solidFill>
                  <a:srgbClr val="FF0000"/>
                </a:solidFill>
                <a:latin typeface="Times New Roman" panose="02020603050405020304" pitchFamily="18" charset="0"/>
                <a:cs typeface="Times New Roman" panose="02020603050405020304" pitchFamily="18" charset="0"/>
              </a:rPr>
              <a:t>vậy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voi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nhặt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vài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cành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cây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khô</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gài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lên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đầu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rồi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tiếp</a:t>
            </a:r>
            <a:r>
              <a:rPr lang="en-US" sz="2200" dirty="0">
                <a:solidFill>
                  <a:srgbClr val="FF0000"/>
                </a:solidFill>
                <a:latin typeface="Times New Roman" panose="02020603050405020304" pitchFamily="18" charset="0"/>
                <a:cs typeface="Times New Roman" panose="02020603050405020304" pitchFamily="18" charset="0"/>
              </a:rPr>
              <a:t>. </a:t>
            </a:r>
            <a:endParaRPr lang="vi-VN" sz="2200"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Gặp dê, voi hỏi:</a:t>
            </a: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 Em có xinh không?</a:t>
            </a: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 Không, vì cậu không có bộ râu giống tớ. </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Voi liền nhổ một khóm cỏ dại bên đường, g</a:t>
            </a:r>
            <a:r>
              <a:rPr lang="en-US" sz="2200" dirty="0">
                <a:solidFill>
                  <a:srgbClr val="FF0000"/>
                </a:solidFill>
                <a:latin typeface="Times New Roman" panose="02020603050405020304" pitchFamily="18" charset="0"/>
                <a:cs typeface="Times New Roman" panose="02020603050405020304" pitchFamily="18" charset="0"/>
              </a:rPr>
              <a:t>ắ</a:t>
            </a:r>
            <a:r>
              <a:rPr lang="vi-VN" sz="2200" dirty="0">
                <a:solidFill>
                  <a:srgbClr val="FF0000"/>
                </a:solidFill>
                <a:latin typeface="+mj-lt"/>
              </a:rPr>
              <a:t>n vào cằm rồi về nhà. </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solidFill>
                  <a:schemeClr val="accent1"/>
                </a:solidFill>
                <a:latin typeface="+mj-lt"/>
              </a:rPr>
              <a:t>Về nhà với đôi s</a:t>
            </a:r>
            <a:r>
              <a:rPr lang="en-US" sz="2200" dirty="0">
                <a:solidFill>
                  <a:schemeClr val="accent1"/>
                </a:solidFill>
                <a:latin typeface="Times New Roman" panose="02020603050405020304" pitchFamily="18" charset="0"/>
                <a:cs typeface="Times New Roman" panose="02020603050405020304" pitchFamily="18" charset="0"/>
              </a:rPr>
              <a:t>ừ</a:t>
            </a:r>
            <a:r>
              <a:rPr lang="vi-VN" sz="2200" dirty="0">
                <a:solidFill>
                  <a:schemeClr val="accent1"/>
                </a:solidFill>
                <a:latin typeface="+mj-lt"/>
              </a:rPr>
              <a:t>ng và bộ râu giả, voi em hớn hở hỏi anh:</a:t>
            </a:r>
          </a:p>
          <a:p>
            <a:pPr marL="0" indent="0" algn="just">
              <a:lnSpc>
                <a:spcPct val="100000"/>
              </a:lnSpc>
              <a:spcBef>
                <a:spcPts val="0"/>
              </a:spcBef>
              <a:buFont typeface="Arial" panose="020B0604020202020204" pitchFamily="34" charset="0"/>
              <a:buNone/>
            </a:pPr>
            <a:r>
              <a:rPr lang="en-US" sz="2200" dirty="0">
                <a:solidFill>
                  <a:schemeClr val="accent1"/>
                </a:solidFill>
                <a:latin typeface="+mj-lt"/>
              </a:rPr>
              <a:t>      </a:t>
            </a:r>
            <a:r>
              <a:rPr lang="vi-VN" sz="2200" dirty="0">
                <a:solidFill>
                  <a:schemeClr val="accent1"/>
                </a:solidFill>
                <a:latin typeface="+mj-lt"/>
              </a:rPr>
              <a:t>- Em có xinh hơn không?</a:t>
            </a:r>
            <a:endParaRPr lang="en-US" sz="2200" dirty="0">
              <a:solidFill>
                <a:schemeClr val="accent1"/>
              </a:solidFill>
              <a:latin typeface="+mj-lt"/>
            </a:endParaRPr>
          </a:p>
          <a:p>
            <a:pPr marL="0" indent="0" algn="just">
              <a:lnSpc>
                <a:spcPct val="100000"/>
              </a:lnSpc>
              <a:spcBef>
                <a:spcPts val="0"/>
              </a:spcBef>
              <a:buFont typeface="Arial" panose="020B0604020202020204" pitchFamily="34" charset="0"/>
              <a:buNone/>
            </a:pPr>
            <a:r>
              <a:rPr lang="en-US" sz="2200" dirty="0">
                <a:solidFill>
                  <a:schemeClr val="accent1"/>
                </a:solidFill>
                <a:latin typeface="+mj-lt"/>
              </a:rPr>
              <a:t>      </a:t>
            </a:r>
            <a:r>
              <a:rPr lang="vi-VN" sz="2200" dirty="0">
                <a:solidFill>
                  <a:schemeClr val="accent1"/>
                </a:solidFill>
                <a:latin typeface="+mj-lt"/>
              </a:rPr>
              <a:t>Voi anh nói:</a:t>
            </a:r>
          </a:p>
          <a:p>
            <a:pPr marL="0" indent="0" algn="just">
              <a:lnSpc>
                <a:spcPct val="100000"/>
              </a:lnSpc>
              <a:spcBef>
                <a:spcPts val="0"/>
              </a:spcBef>
              <a:buFont typeface="Arial" panose="020B0604020202020204" pitchFamily="34" charset="0"/>
              <a:buNone/>
            </a:pPr>
            <a:r>
              <a:rPr lang="en-US" sz="2200" dirty="0">
                <a:solidFill>
                  <a:schemeClr val="accent1"/>
                </a:solidFill>
                <a:latin typeface="+mj-lt"/>
              </a:rPr>
              <a:t>      </a:t>
            </a:r>
            <a:r>
              <a:rPr lang="vi-VN" sz="2200" dirty="0">
                <a:solidFill>
                  <a:schemeClr val="accent1"/>
                </a:solidFill>
                <a:latin typeface="+mj-lt"/>
              </a:rPr>
              <a:t>- Trời </a:t>
            </a:r>
            <a:r>
              <a:rPr lang="en-US" sz="2200" dirty="0">
                <a:solidFill>
                  <a:schemeClr val="accent1"/>
                </a:solidFill>
                <a:latin typeface="Times New Roman" panose="02020603050405020304" pitchFamily="18" charset="0"/>
                <a:cs typeface="Times New Roman" panose="02020603050405020304" pitchFamily="18" charset="0"/>
              </a:rPr>
              <a:t>ơ</a:t>
            </a:r>
            <a:r>
              <a:rPr lang="vi-VN" sz="2200" dirty="0">
                <a:solidFill>
                  <a:schemeClr val="accent1"/>
                </a:solidFill>
                <a:latin typeface="+mj-lt"/>
              </a:rPr>
              <a:t>i, sao em lại thêm sừng và râu thế n</a:t>
            </a:r>
            <a:r>
              <a:rPr lang="en-US" sz="2200" dirty="0">
                <a:solidFill>
                  <a:schemeClr val="accent1"/>
                </a:solidFill>
                <a:latin typeface="Times New Roman" panose="02020603050405020304" pitchFamily="18" charset="0"/>
                <a:cs typeface="Times New Roman" panose="02020603050405020304" pitchFamily="18" charset="0"/>
              </a:rPr>
              <a:t>à</a:t>
            </a:r>
            <a:r>
              <a:rPr lang="vi-VN" sz="2200" dirty="0">
                <a:solidFill>
                  <a:schemeClr val="accent1"/>
                </a:solidFill>
                <a:latin typeface="+mj-lt"/>
              </a:rPr>
              <a:t>y? Xấu lắm! </a:t>
            </a:r>
            <a:endParaRPr lang="en-US" sz="2200" dirty="0">
              <a:solidFill>
                <a:schemeClr val="accent1"/>
              </a:solidFill>
              <a:latin typeface="+mj-lt"/>
            </a:endParaRPr>
          </a:p>
          <a:p>
            <a:pPr marL="0" indent="0" algn="just">
              <a:lnSpc>
                <a:spcPct val="100000"/>
              </a:lnSpc>
              <a:spcBef>
                <a:spcPts val="0"/>
              </a:spcBef>
              <a:buFont typeface="Arial" panose="020B0604020202020204" pitchFamily="34" charset="0"/>
              <a:buNone/>
            </a:pPr>
            <a:r>
              <a:rPr lang="en-US" sz="2200" dirty="0">
                <a:solidFill>
                  <a:schemeClr val="accent1"/>
                </a:solidFill>
                <a:latin typeface="+mj-lt"/>
              </a:rPr>
              <a:t>      </a:t>
            </a:r>
            <a:r>
              <a:rPr lang="vi-VN" sz="2200" dirty="0">
                <a:solidFill>
                  <a:schemeClr val="accent1"/>
                </a:solidFill>
                <a:latin typeface="+mj-lt"/>
              </a:rPr>
              <a:t>Voi em ngắm mình trong gương và thấy xấu thật. Sau khi bỏ sừng và râu đi, voi em thấy mình xinh đẹp hẳn lên. Giờ đây, voi em hiểu rằng mình chỉ xinh đẹp khi đúng là voi.</a:t>
            </a:r>
            <a:endParaRPr lang="en-US" sz="2200" dirty="0">
              <a:solidFill>
                <a:schemeClr val="accent1"/>
              </a:solidFill>
              <a:latin typeface="+mj-lt"/>
            </a:endParaRPr>
          </a:p>
          <a:p>
            <a:pPr marL="0" indent="0" algn="just">
              <a:lnSpc>
                <a:spcPct val="100000"/>
              </a:lnSpc>
              <a:spcBef>
                <a:spcPts val="0"/>
              </a:spcBef>
              <a:buFont typeface="Arial" panose="020B0604020202020204" pitchFamily="34" charset="0"/>
              <a:buNone/>
            </a:pPr>
            <a:r>
              <a:rPr lang="en-US" sz="2200" i="1" dirty="0">
                <a:latin typeface="+mj-lt"/>
              </a:rPr>
              <a:t>									</a:t>
            </a:r>
            <a:r>
              <a:rPr lang="vi-VN" sz="2200" b="1" dirty="0">
                <a:latin typeface="+mj-lt"/>
              </a:rPr>
              <a:t>(Theo </a:t>
            </a:r>
            <a:r>
              <a:rPr lang="vi-VN" sz="2200" b="1" i="1" dirty="0">
                <a:latin typeface="+mj-lt"/>
              </a:rPr>
              <a:t>Voi em đi t</a:t>
            </a:r>
            <a:r>
              <a:rPr lang="en-US" sz="2200" b="1" i="1" dirty="0">
                <a:latin typeface="+mj-lt"/>
              </a:rPr>
              <a:t>ì</a:t>
            </a:r>
            <a:r>
              <a:rPr lang="vi-VN" sz="2200" b="1" i="1" dirty="0">
                <a:latin typeface="+mj-lt"/>
              </a:rPr>
              <a:t>m tự tin</a:t>
            </a:r>
            <a:r>
              <a:rPr lang="vi-VN" sz="2200" b="1" dirty="0">
                <a:latin typeface="+mj-lt"/>
              </a:rPr>
              <a:t>)</a:t>
            </a:r>
            <a:br>
              <a:rPr lang="vi-VN" sz="2200" b="1" dirty="0">
                <a:latin typeface="+mj-lt"/>
              </a:rPr>
            </a:br>
            <a:endParaRPr lang="en-US" sz="2200" b="1" dirty="0">
              <a:latin typeface="+mj-lt"/>
            </a:endParaRPr>
          </a:p>
        </p:txBody>
      </p:sp>
      <p:sp>
        <p:nvSpPr>
          <p:cNvPr id="5" name="TextBox 4">
            <a:extLst>
              <a:ext uri="{FF2B5EF4-FFF2-40B4-BE49-F238E27FC236}">
                <a16:creationId xmlns:a16="http://schemas.microsoft.com/office/drawing/2014/main" id="{B1317E62-D600-47A2-BD86-8EC12296810D}"/>
              </a:ext>
            </a:extLst>
          </p:cNvPr>
          <p:cNvSpPr txBox="1"/>
          <p:nvPr/>
        </p:nvSpPr>
        <p:spPr>
          <a:xfrm>
            <a:off x="3479311" y="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1805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DAE6C12-8638-42A1-B1E8-3FE867BACC17}"/>
              </a:ext>
            </a:extLst>
          </p:cNvPr>
          <p:cNvSpPr txBox="1">
            <a:spLocks/>
          </p:cNvSpPr>
          <p:nvPr/>
        </p:nvSpPr>
        <p:spPr>
          <a:xfrm>
            <a:off x="160019" y="523220"/>
            <a:ext cx="11871961" cy="5451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    </a:t>
            </a:r>
            <a:r>
              <a:rPr lang="vi-VN" sz="2200" dirty="0">
                <a:latin typeface="+mj-lt"/>
              </a:rPr>
              <a:t>Voi em thích m</a:t>
            </a:r>
            <a:r>
              <a:rPr lang="en-US" sz="2200" dirty="0">
                <a:latin typeface="Times New Roman" panose="02020603050405020304" pitchFamily="18" charset="0"/>
                <a:cs typeface="Times New Roman" panose="02020603050405020304" pitchFamily="18" charset="0"/>
              </a:rPr>
              <a:t>ặ</a:t>
            </a:r>
            <a:r>
              <a:rPr lang="vi-VN" sz="2200" dirty="0">
                <a:latin typeface="+mj-lt"/>
              </a:rPr>
              <a:t>c đẹp và thích được khen xinh. Ở nhà, voi em luôn hỏi anh: "Em có xinh không?". Voi anh bao giờ cũng khen: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lắm</a:t>
            </a:r>
            <a:r>
              <a:rPr lang="en-US" sz="2200" dirty="0">
                <a:latin typeface="Times New Roman" panose="02020603050405020304" pitchFamily="18" charset="0"/>
                <a:cs typeface="Times New Roman" panose="02020603050405020304" pitchFamily="18" charset="0"/>
              </a:rPr>
              <a:t>”.</a:t>
            </a:r>
          </a:p>
          <a:p>
            <a:pPr marL="0" indent="0" algn="just">
              <a:lnSpc>
                <a:spcPct val="100000"/>
              </a:lnSpc>
              <a:spcBef>
                <a:spcPts val="0"/>
              </a:spcBef>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Một hôm, gặp hươu, voi em</a:t>
            </a:r>
            <a:r>
              <a:rPr lang="vi-VN" sz="2200" dirty="0">
                <a:latin typeface="+mj-lt"/>
              </a:rPr>
              <a:t> hỏi:</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Em có xinh không?</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Hươu ngắm voi rồi lắc đầu:</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Chưa xinh lắm vì em không có đôi sừng giống anh.</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en-US" sz="2200" dirty="0">
                <a:latin typeface="Times New Roman" panose="02020603050405020304" pitchFamily="18" charset="0"/>
                <a:cs typeface="Times New Roman" panose="02020603050405020304" pitchFamily="18" charset="0"/>
              </a:rPr>
              <a:t>Nghe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Gặp dê, voi hỏi:</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Em có xinh không?</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Không, vì cậu không có bộ râu giống tớ. </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Voi liền nhổ một khóm cỏ dại bên đường, g</a:t>
            </a:r>
            <a:r>
              <a:rPr lang="en-US" sz="2200" dirty="0">
                <a:latin typeface="Times New Roman" panose="02020603050405020304" pitchFamily="18" charset="0"/>
                <a:cs typeface="Times New Roman" panose="02020603050405020304" pitchFamily="18" charset="0"/>
              </a:rPr>
              <a:t>ắ</a:t>
            </a:r>
            <a:r>
              <a:rPr lang="vi-VN" sz="2200" dirty="0">
                <a:latin typeface="+mj-lt"/>
              </a:rPr>
              <a:t>n vào cằm rồi về nhà. </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Về nhà với đôi s</a:t>
            </a:r>
            <a:r>
              <a:rPr lang="en-US" sz="2200" dirty="0">
                <a:latin typeface="Times New Roman" panose="02020603050405020304" pitchFamily="18" charset="0"/>
                <a:cs typeface="Times New Roman" panose="02020603050405020304" pitchFamily="18" charset="0"/>
              </a:rPr>
              <a:t>ừ</a:t>
            </a:r>
            <a:r>
              <a:rPr lang="vi-VN" sz="2200" dirty="0">
                <a:latin typeface="+mj-lt"/>
              </a:rPr>
              <a:t>ng và bộ râu giả, voi em hớn hở hỏi anh:</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Em có xinh hơn không?</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Voi anh nói:</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Trời </a:t>
            </a:r>
            <a:r>
              <a:rPr lang="en-US" sz="2200" dirty="0">
                <a:latin typeface="Times New Roman" panose="02020603050405020304" pitchFamily="18" charset="0"/>
                <a:cs typeface="Times New Roman" panose="02020603050405020304" pitchFamily="18" charset="0"/>
              </a:rPr>
              <a:t>ơ</a:t>
            </a:r>
            <a:r>
              <a:rPr lang="vi-VN" sz="2200" dirty="0">
                <a:latin typeface="+mj-lt"/>
              </a:rPr>
              <a:t>i, sao em lại thêm sừng và râu thế n</a:t>
            </a:r>
            <a:r>
              <a:rPr lang="en-US" sz="2200" dirty="0">
                <a:latin typeface="Times New Roman" panose="02020603050405020304" pitchFamily="18" charset="0"/>
                <a:cs typeface="Times New Roman" panose="02020603050405020304" pitchFamily="18" charset="0"/>
              </a:rPr>
              <a:t>à</a:t>
            </a:r>
            <a:r>
              <a:rPr lang="vi-VN" sz="2200" dirty="0">
                <a:latin typeface="+mj-lt"/>
              </a:rPr>
              <a:t>y? Xấu lắm! </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Voi em ngắm mình trong gương và thấy xấu thật. Sau khi bỏ sừng và râu đi, voi em thấy mình xinh đẹp hẳn lên. Giờ đây, voi em hiểu rằng mình chỉ xinh đẹp khi đúng là voi.</a:t>
            </a:r>
            <a:endParaRPr lang="en-US" sz="2200" dirty="0">
              <a:latin typeface="+mj-lt"/>
            </a:endParaRPr>
          </a:p>
          <a:p>
            <a:pPr marL="0" indent="0" algn="just">
              <a:lnSpc>
                <a:spcPct val="100000"/>
              </a:lnSpc>
              <a:spcBef>
                <a:spcPts val="0"/>
              </a:spcBef>
              <a:buFont typeface="Arial" panose="020B0604020202020204" pitchFamily="34" charset="0"/>
              <a:buNone/>
            </a:pPr>
            <a:r>
              <a:rPr lang="en-US" sz="2200" i="1" dirty="0">
                <a:latin typeface="+mj-lt"/>
              </a:rPr>
              <a:t>									</a:t>
            </a:r>
            <a:r>
              <a:rPr lang="vi-VN" sz="2200" b="1" dirty="0">
                <a:latin typeface="+mj-lt"/>
              </a:rPr>
              <a:t>(Theo </a:t>
            </a:r>
            <a:r>
              <a:rPr lang="vi-VN" sz="2200" b="1" i="1" dirty="0">
                <a:latin typeface="+mj-lt"/>
              </a:rPr>
              <a:t>Voi em đi t</a:t>
            </a:r>
            <a:r>
              <a:rPr lang="en-US" sz="2200" b="1" i="1" dirty="0">
                <a:latin typeface="+mj-lt"/>
              </a:rPr>
              <a:t>ì</a:t>
            </a:r>
            <a:r>
              <a:rPr lang="vi-VN" sz="2200" b="1" i="1" dirty="0">
                <a:latin typeface="+mj-lt"/>
              </a:rPr>
              <a:t>m tự tin</a:t>
            </a:r>
            <a:r>
              <a:rPr lang="vi-VN" sz="2200" b="1" dirty="0">
                <a:latin typeface="+mj-lt"/>
              </a:rPr>
              <a:t>)</a:t>
            </a:r>
            <a:br>
              <a:rPr lang="vi-VN" sz="2200" b="1" dirty="0">
                <a:latin typeface="+mj-lt"/>
              </a:rPr>
            </a:br>
            <a:endParaRPr lang="en-US" sz="2200" b="1" dirty="0">
              <a:latin typeface="+mj-lt"/>
            </a:endParaRPr>
          </a:p>
        </p:txBody>
      </p:sp>
      <p:sp>
        <p:nvSpPr>
          <p:cNvPr id="5" name="TextBox 4">
            <a:extLst>
              <a:ext uri="{FF2B5EF4-FFF2-40B4-BE49-F238E27FC236}">
                <a16:creationId xmlns:a16="http://schemas.microsoft.com/office/drawing/2014/main" id="{E4D22BC5-F2F9-4243-AD98-84A1922AFB36}"/>
              </a:ext>
            </a:extLst>
          </p:cNvPr>
          <p:cNvSpPr txBox="1"/>
          <p:nvPr/>
        </p:nvSpPr>
        <p:spPr>
          <a:xfrm>
            <a:off x="3479311" y="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0345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vi-VN" sz="6000" b="1" kern="0" smtClean="0">
                <a:ln/>
                <a:solidFill>
                  <a:srgbClr val="C00000"/>
                </a:solidFill>
                <a:latin typeface="Times New Roman" panose="02020603050405020304" pitchFamily="18" charset="0"/>
                <a:cs typeface="Times New Roman" panose="02020603050405020304" pitchFamily="18" charset="0"/>
                <a:sym typeface="+mn-ea"/>
              </a:rPr>
              <a:t>Trả lời câu hỏi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178" y="228868"/>
            <a:ext cx="5919354" cy="6247864"/>
          </a:xfrm>
          <a:prstGeom prst="rect">
            <a:avLst/>
          </a:prstGeom>
        </p:spPr>
        <p:txBody>
          <a:bodyPr wrap="square">
            <a:spAutoFit/>
          </a:bodyPr>
          <a:lstStyle/>
          <a:p>
            <a:pPr marL="0" indent="0" algn="just">
              <a:lnSpc>
                <a:spcPct val="100000"/>
              </a:lnSpc>
              <a:spcBef>
                <a:spcPts val="0"/>
              </a:spcBef>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a:t>
            </a:r>
            <a:r>
              <a:rPr lang="vi-VN" sz="2400" dirty="0">
                <a:latin typeface="+mj-lt"/>
              </a:rPr>
              <a:t>Voi em thích m</a:t>
            </a:r>
            <a:r>
              <a:rPr lang="en-US" sz="2400" dirty="0">
                <a:latin typeface="Times New Roman" panose="02020603050405020304" pitchFamily="18" charset="0"/>
                <a:cs typeface="Times New Roman" panose="02020603050405020304" pitchFamily="18" charset="0"/>
              </a:rPr>
              <a:t>ặ</a:t>
            </a:r>
            <a:r>
              <a:rPr lang="vi-VN" sz="2400" dirty="0">
                <a:latin typeface="+mj-lt"/>
              </a:rPr>
              <a:t>c đẹp và thích được khen xinh. Ở nhà, voi em luôn hỏi anh: "Em có xinh không?". Voi anh bao giờ cũng khen: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a:t>
            </a:r>
          </a:p>
          <a:p>
            <a:pPr marL="0" indent="0" algn="just">
              <a:lnSpc>
                <a:spcPct val="100000"/>
              </a:lnSpc>
              <a:spcBef>
                <a:spcPts val="0"/>
              </a:spcBef>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Một hôm, gặp hươu, voi em</a:t>
            </a:r>
            <a:r>
              <a:rPr lang="vi-VN" sz="2400" dirty="0">
                <a:latin typeface="+mj-lt"/>
              </a:rPr>
              <a:t> hỏi:</a:t>
            </a:r>
          </a:p>
          <a:p>
            <a:pPr marL="0" indent="0" algn="just">
              <a:lnSpc>
                <a:spcPct val="100000"/>
              </a:lnSpc>
              <a:spcBef>
                <a:spcPts val="0"/>
              </a:spcBef>
              <a:buFont typeface="Arial" panose="020B0604020202020204" pitchFamily="34" charset="0"/>
              <a:buNone/>
            </a:pPr>
            <a:r>
              <a:rPr lang="en-US" sz="2400" dirty="0">
                <a:latin typeface="+mj-lt"/>
              </a:rPr>
              <a:t>      </a:t>
            </a:r>
            <a:r>
              <a:rPr lang="vi-VN" sz="2400" dirty="0">
                <a:latin typeface="+mj-lt"/>
              </a:rPr>
              <a:t>- Em có xinh không?</a:t>
            </a:r>
            <a:endParaRPr lang="en-US" sz="2400" dirty="0">
              <a:latin typeface="+mj-lt"/>
            </a:endParaRPr>
          </a:p>
          <a:p>
            <a:pPr marL="0" indent="0" algn="just">
              <a:lnSpc>
                <a:spcPct val="100000"/>
              </a:lnSpc>
              <a:spcBef>
                <a:spcPts val="0"/>
              </a:spcBef>
              <a:buFont typeface="Arial" panose="020B0604020202020204" pitchFamily="34" charset="0"/>
              <a:buNone/>
            </a:pPr>
            <a:r>
              <a:rPr lang="en-US" sz="2400" dirty="0">
                <a:latin typeface="+mj-lt"/>
              </a:rPr>
              <a:t>      </a:t>
            </a:r>
            <a:r>
              <a:rPr lang="vi-VN" sz="2400" dirty="0">
                <a:latin typeface="+mj-lt"/>
              </a:rPr>
              <a:t>Hươu ngắm voi rồi lắc đầu:</a:t>
            </a:r>
            <a:endParaRPr lang="en-US" sz="2400" dirty="0">
              <a:latin typeface="+mj-lt"/>
            </a:endParaRPr>
          </a:p>
          <a:p>
            <a:pPr marL="0" indent="0" algn="just">
              <a:lnSpc>
                <a:spcPct val="100000"/>
              </a:lnSpc>
              <a:spcBef>
                <a:spcPts val="0"/>
              </a:spcBef>
              <a:buFont typeface="Arial" panose="020B0604020202020204" pitchFamily="34" charset="0"/>
              <a:buNone/>
            </a:pPr>
            <a:r>
              <a:rPr lang="en-US" sz="2400" dirty="0">
                <a:latin typeface="+mj-lt"/>
              </a:rPr>
              <a:t>      </a:t>
            </a:r>
            <a:r>
              <a:rPr lang="vi-VN" sz="2400" dirty="0">
                <a:latin typeface="+mj-lt"/>
              </a:rPr>
              <a:t>- Chưa xinh lắm vì em không có đôi sừng giống anh.</a:t>
            </a:r>
            <a:endParaRPr lang="en-US" sz="2400" dirty="0">
              <a:latin typeface="+mj-lt"/>
            </a:endParaRPr>
          </a:p>
          <a:p>
            <a:pPr marL="0" indent="0" algn="just">
              <a:lnSpc>
                <a:spcPct val="100000"/>
              </a:lnSpc>
              <a:spcBef>
                <a:spcPts val="0"/>
              </a:spcBef>
              <a:buFont typeface="Arial" panose="020B0604020202020204" pitchFamily="34" charset="0"/>
              <a:buNone/>
            </a:pPr>
            <a:r>
              <a:rPr lang="en-US" sz="2400" dirty="0">
                <a:latin typeface="+mj-lt"/>
              </a:rPr>
              <a:t>      </a:t>
            </a:r>
            <a:r>
              <a:rPr lang="en-US" sz="2400" dirty="0">
                <a:latin typeface="Times New Roman" panose="02020603050405020304" pitchFamily="18" charset="0"/>
                <a:cs typeface="Times New Roman" panose="02020603050405020304" pitchFamily="18" charset="0"/>
              </a:rPr>
              <a:t>Nghe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Font typeface="Arial" panose="020B0604020202020204" pitchFamily="34" charset="0"/>
              <a:buNone/>
            </a:pPr>
            <a:r>
              <a:rPr lang="en-US" sz="2400" dirty="0">
                <a:latin typeface="+mj-lt"/>
              </a:rPr>
              <a:t>      </a:t>
            </a:r>
            <a:r>
              <a:rPr lang="vi-VN" sz="2400" dirty="0">
                <a:latin typeface="+mj-lt"/>
              </a:rPr>
              <a:t>Gặp dê, voi hỏi:</a:t>
            </a:r>
          </a:p>
          <a:p>
            <a:pPr marL="0" indent="0" algn="just">
              <a:lnSpc>
                <a:spcPct val="100000"/>
              </a:lnSpc>
              <a:spcBef>
                <a:spcPts val="0"/>
              </a:spcBef>
              <a:buFont typeface="Arial" panose="020B0604020202020204" pitchFamily="34" charset="0"/>
              <a:buNone/>
            </a:pPr>
            <a:r>
              <a:rPr lang="en-US" sz="2400" dirty="0">
                <a:latin typeface="+mj-lt"/>
              </a:rPr>
              <a:t>      </a:t>
            </a:r>
            <a:r>
              <a:rPr lang="vi-VN" sz="2400" dirty="0">
                <a:latin typeface="+mj-lt"/>
              </a:rPr>
              <a:t>- Em có xinh không?</a:t>
            </a:r>
          </a:p>
          <a:p>
            <a:pPr marL="0" indent="0" algn="just">
              <a:lnSpc>
                <a:spcPct val="100000"/>
              </a:lnSpc>
              <a:spcBef>
                <a:spcPts val="0"/>
              </a:spcBef>
              <a:buFont typeface="Arial" panose="020B0604020202020204" pitchFamily="34" charset="0"/>
              <a:buNone/>
            </a:pPr>
            <a:r>
              <a:rPr lang="en-US" sz="2400" dirty="0">
                <a:latin typeface="+mj-lt"/>
              </a:rPr>
              <a:t>      </a:t>
            </a:r>
            <a:r>
              <a:rPr lang="vi-VN" sz="2400" dirty="0">
                <a:latin typeface="+mj-lt"/>
              </a:rPr>
              <a:t>- Không, vì cậu không có bộ râu giống tớ. </a:t>
            </a:r>
            <a:endParaRPr lang="en-US" sz="2400" dirty="0">
              <a:latin typeface="+mj-lt"/>
            </a:endParaRPr>
          </a:p>
          <a:p>
            <a:pPr marL="0" indent="0" algn="just">
              <a:lnSpc>
                <a:spcPct val="100000"/>
              </a:lnSpc>
              <a:spcBef>
                <a:spcPts val="0"/>
              </a:spcBef>
              <a:buFont typeface="Arial" panose="020B0604020202020204" pitchFamily="34" charset="0"/>
              <a:buNone/>
            </a:pPr>
            <a:r>
              <a:rPr lang="en-US" sz="2400" dirty="0">
                <a:latin typeface="+mj-lt"/>
              </a:rPr>
              <a:t>      </a:t>
            </a:r>
            <a:r>
              <a:rPr lang="vi-VN" sz="2400" dirty="0">
                <a:latin typeface="+mj-lt"/>
              </a:rPr>
              <a:t>Voi liền nhổ một khóm cỏ dại bên đường, g</a:t>
            </a:r>
            <a:r>
              <a:rPr lang="en-US" sz="2400" dirty="0">
                <a:latin typeface="Times New Roman" panose="02020603050405020304" pitchFamily="18" charset="0"/>
                <a:cs typeface="Times New Roman" panose="02020603050405020304" pitchFamily="18" charset="0"/>
              </a:rPr>
              <a:t>ắ</a:t>
            </a:r>
            <a:r>
              <a:rPr lang="vi-VN" sz="2400" dirty="0">
                <a:latin typeface="+mj-lt"/>
              </a:rPr>
              <a:t>n vào cằm rồi về nhà.</a:t>
            </a:r>
            <a:endParaRPr lang="en-US" sz="24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2"/>
          <p:cNvCxnSpPr>
            <a:cxnSpLocks noChangeShapeType="1"/>
          </p:cNvCxnSpPr>
          <p:nvPr/>
        </p:nvCxnSpPr>
        <p:spPr bwMode="auto">
          <a:xfrm>
            <a:off x="6094413" y="762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0815F86-D1C6-4FAD-8417-45620981B463}"/>
              </a:ext>
            </a:extLst>
          </p:cNvPr>
          <p:cNvSpPr/>
          <p:nvPr/>
        </p:nvSpPr>
        <p:spPr>
          <a:xfrm>
            <a:off x="6123363" y="954679"/>
            <a:ext cx="5919354"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hươu</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dê</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C36B5258-5E2D-479B-B021-141C141D6F1B}"/>
              </a:ext>
            </a:extLst>
          </p:cNvPr>
          <p:cNvCxnSpPr>
            <a:cxnSpLocks/>
          </p:cNvCxnSpPr>
          <p:nvPr/>
        </p:nvCxnSpPr>
        <p:spPr>
          <a:xfrm>
            <a:off x="4505325" y="1238250"/>
            <a:ext cx="13878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78A03A-2B69-4DD0-BA8F-A90930F4E505}"/>
              </a:ext>
            </a:extLst>
          </p:cNvPr>
          <p:cNvCxnSpPr>
            <a:cxnSpLocks/>
          </p:cNvCxnSpPr>
          <p:nvPr/>
        </p:nvCxnSpPr>
        <p:spPr>
          <a:xfrm>
            <a:off x="149283" y="1581061"/>
            <a:ext cx="7949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86AB9FE-913B-4AE4-ABE8-BD543AC6DA58}"/>
              </a:ext>
            </a:extLst>
          </p:cNvPr>
          <p:cNvCxnSpPr>
            <a:cxnSpLocks/>
          </p:cNvCxnSpPr>
          <p:nvPr/>
        </p:nvCxnSpPr>
        <p:spPr>
          <a:xfrm>
            <a:off x="762000" y="2690812"/>
            <a:ext cx="2266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771AB0-94FA-4A1C-907F-6949CAF98FA7}"/>
              </a:ext>
            </a:extLst>
          </p:cNvPr>
          <p:cNvCxnSpPr>
            <a:cxnSpLocks/>
          </p:cNvCxnSpPr>
          <p:nvPr/>
        </p:nvCxnSpPr>
        <p:spPr>
          <a:xfrm>
            <a:off x="760788" y="5267236"/>
            <a:ext cx="22681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4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par>
                                <p:cTn id="21" presetID="2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E2CED6-41A0-4930-A174-CB02F58C977D}"/>
              </a:ext>
            </a:extLst>
          </p:cNvPr>
          <p:cNvSpPr/>
          <p:nvPr/>
        </p:nvSpPr>
        <p:spPr>
          <a:xfrm>
            <a:off x="94683" y="-160015"/>
            <a:ext cx="5919354" cy="6863417"/>
          </a:xfrm>
          <a:prstGeom prst="rect">
            <a:avLst/>
          </a:prstGeom>
        </p:spPr>
        <p:txBody>
          <a:bodyPr wrap="square">
            <a:spAutoFit/>
          </a:bodyPr>
          <a:lstStyle/>
          <a:p>
            <a:pPr marL="0" indent="0" algn="just">
              <a:lnSpc>
                <a:spcPct val="100000"/>
              </a:lnSpc>
              <a:spcBef>
                <a:spcPts val="0"/>
              </a:spcBef>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a:t>
            </a:r>
            <a:r>
              <a:rPr lang="vi-VN" sz="2500" dirty="0">
                <a:latin typeface="+mj-lt"/>
              </a:rPr>
              <a:t>Voi em thích m</a:t>
            </a:r>
            <a:r>
              <a:rPr lang="en-US" sz="2500" dirty="0">
                <a:latin typeface="Times New Roman" panose="02020603050405020304" pitchFamily="18" charset="0"/>
                <a:cs typeface="Times New Roman" panose="02020603050405020304" pitchFamily="18" charset="0"/>
              </a:rPr>
              <a:t>ặ</a:t>
            </a:r>
            <a:r>
              <a:rPr lang="vi-VN" sz="2500" dirty="0">
                <a:latin typeface="+mj-lt"/>
              </a:rPr>
              <a:t>c đẹp và thích được khen xinh. Ở nhà, voi em luôn hỏi anh: "Em có xinh không?". Voi anh bao giờ cũng khen: </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lắm</a:t>
            </a:r>
            <a:r>
              <a:rPr lang="en-US" sz="2500" dirty="0">
                <a:latin typeface="Times New Roman" panose="02020603050405020304" pitchFamily="18" charset="0"/>
                <a:cs typeface="Times New Roman" panose="02020603050405020304" pitchFamily="18" charset="0"/>
              </a:rPr>
              <a:t>”</a:t>
            </a:r>
          </a:p>
          <a:p>
            <a:pPr marL="0" indent="0" algn="just">
              <a:lnSpc>
                <a:spcPct val="100000"/>
              </a:lnSpc>
              <a:spcBef>
                <a:spcPts val="0"/>
              </a:spcBef>
              <a:buFont typeface="Arial" panose="020B0604020202020204" pitchFamily="34" charset="0"/>
              <a:buNone/>
            </a:pP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Một hôm, gặp hươu, voi em</a:t>
            </a:r>
            <a:r>
              <a:rPr lang="vi-VN" sz="2500" dirty="0">
                <a:latin typeface="+mj-lt"/>
              </a:rPr>
              <a:t> hỏi:</a:t>
            </a: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 Em có xinh không?</a:t>
            </a:r>
            <a:endParaRPr lang="en-US" sz="2500" dirty="0">
              <a:latin typeface="+mj-lt"/>
            </a:endParaRP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Hươu ngắm voi rồi lắc đầu:</a:t>
            </a:r>
            <a:endParaRPr lang="en-US" sz="2500" dirty="0">
              <a:latin typeface="+mj-lt"/>
            </a:endParaRP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 Chưa xinh lắm vì em không có đôi sừng giống anh.</a:t>
            </a:r>
            <a:endParaRPr lang="en-US" sz="2500" dirty="0">
              <a:latin typeface="+mj-lt"/>
            </a:endParaRPr>
          </a:p>
          <a:p>
            <a:pPr marL="0" indent="0" algn="just">
              <a:lnSpc>
                <a:spcPct val="100000"/>
              </a:lnSpc>
              <a:spcBef>
                <a:spcPts val="0"/>
              </a:spcBef>
              <a:buFont typeface="Arial" panose="020B0604020202020204" pitchFamily="34" charset="0"/>
              <a:buNone/>
            </a:pPr>
            <a:r>
              <a:rPr lang="en-US" sz="2500" dirty="0">
                <a:latin typeface="+mj-lt"/>
              </a:rPr>
              <a:t>      </a:t>
            </a:r>
            <a:r>
              <a:rPr lang="en-US" sz="2500" dirty="0">
                <a:latin typeface="Times New Roman" panose="02020603050405020304" pitchFamily="18" charset="0"/>
                <a:cs typeface="Times New Roman" panose="02020603050405020304" pitchFamily="18" charset="0"/>
              </a:rPr>
              <a:t>Nghe </a:t>
            </a:r>
            <a:r>
              <a:rPr lang="en-US" sz="2500" dirty="0" err="1">
                <a:latin typeface="Times New Roman" panose="02020603050405020304" pitchFamily="18" charset="0"/>
                <a:cs typeface="Times New Roman" panose="02020603050405020304" pitchFamily="18" charset="0"/>
              </a:rPr>
              <a:t>vậy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voi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nhặt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rồi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Gặp dê, voi hỏi:</a:t>
            </a: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 Em có xinh không?</a:t>
            </a: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 Không, vì cậu không có bộ râu giống tớ. </a:t>
            </a:r>
            <a:endParaRPr lang="en-US" sz="2500" dirty="0">
              <a:latin typeface="+mj-lt"/>
            </a:endParaRP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Voi liền nhổ một khóm cỏ dại bên đường, g</a:t>
            </a:r>
            <a:r>
              <a:rPr lang="en-US" sz="2500" dirty="0">
                <a:latin typeface="Times New Roman" panose="02020603050405020304" pitchFamily="18" charset="0"/>
                <a:cs typeface="Times New Roman" panose="02020603050405020304" pitchFamily="18" charset="0"/>
              </a:rPr>
              <a:t>ắ</a:t>
            </a:r>
            <a:r>
              <a:rPr lang="vi-VN" sz="2500" dirty="0">
                <a:latin typeface="+mj-lt"/>
              </a:rPr>
              <a:t>n vào cằm rồi về nhà.</a:t>
            </a:r>
            <a:endParaRPr lang="en-US" sz="25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2">
            <a:extLst>
              <a:ext uri="{FF2B5EF4-FFF2-40B4-BE49-F238E27FC236}">
                <a16:creationId xmlns:a16="http://schemas.microsoft.com/office/drawing/2014/main" id="{BC09C1A4-ECB0-4D1C-A775-9E83A243C4D5}"/>
              </a:ext>
            </a:extLst>
          </p:cNvPr>
          <p:cNvCxnSpPr>
            <a:cxnSpLocks noChangeShapeType="1"/>
          </p:cNvCxnSpPr>
          <p:nvPr/>
        </p:nvCxnSpPr>
        <p:spPr bwMode="auto">
          <a:xfrm>
            <a:off x="6094413" y="762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5">
            <a:extLst>
              <a:ext uri="{FF2B5EF4-FFF2-40B4-BE49-F238E27FC236}">
                <a16:creationId xmlns:a16="http://schemas.microsoft.com/office/drawing/2014/main" id="{9E6D80FC-A7AD-4E4C-8A2E-5733327A70C8}"/>
              </a:ext>
            </a:extLst>
          </p:cNvPr>
          <p:cNvSpPr/>
          <p:nvPr/>
        </p:nvSpPr>
        <p:spPr>
          <a:xfrm>
            <a:off x="6123363" y="954679"/>
            <a:ext cx="5919354"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dê</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hươu</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xinh</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cxnSp>
        <p:nvCxnSpPr>
          <p:cNvPr id="11" name="Straight Connector 10">
            <a:extLst>
              <a:ext uri="{FF2B5EF4-FFF2-40B4-BE49-F238E27FC236}">
                <a16:creationId xmlns:a16="http://schemas.microsoft.com/office/drawing/2014/main" id="{2616C554-3433-4C1F-9A5F-19227E52F2B1}"/>
              </a:ext>
            </a:extLst>
          </p:cNvPr>
          <p:cNvCxnSpPr>
            <a:cxnSpLocks/>
          </p:cNvCxnSpPr>
          <p:nvPr/>
        </p:nvCxnSpPr>
        <p:spPr>
          <a:xfrm>
            <a:off x="2463370" y="3898483"/>
            <a:ext cx="33863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6ECE3A-6ABD-4EC4-9336-06E47E2E1A6E}"/>
              </a:ext>
            </a:extLst>
          </p:cNvPr>
          <p:cNvCxnSpPr>
            <a:cxnSpLocks/>
          </p:cNvCxnSpPr>
          <p:nvPr/>
        </p:nvCxnSpPr>
        <p:spPr>
          <a:xfrm>
            <a:off x="234812" y="4299046"/>
            <a:ext cx="8187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1E50BA-C91F-45F1-9C53-33F65DEC0083}"/>
              </a:ext>
            </a:extLst>
          </p:cNvPr>
          <p:cNvCxnSpPr>
            <a:cxnSpLocks/>
          </p:cNvCxnSpPr>
          <p:nvPr/>
        </p:nvCxnSpPr>
        <p:spPr>
          <a:xfrm>
            <a:off x="1728580" y="6207129"/>
            <a:ext cx="41314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8540EA-DFBC-4CD8-AF6D-9BB1FE5527F8}"/>
              </a:ext>
            </a:extLst>
          </p:cNvPr>
          <p:cNvCxnSpPr>
            <a:cxnSpLocks/>
          </p:cNvCxnSpPr>
          <p:nvPr/>
        </p:nvCxnSpPr>
        <p:spPr>
          <a:xfrm>
            <a:off x="234812" y="6629400"/>
            <a:ext cx="14937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1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C5E012-0D92-4D9F-B4D1-2DD2D4CC027C}"/>
              </a:ext>
            </a:extLst>
          </p:cNvPr>
          <p:cNvSpPr/>
          <p:nvPr/>
        </p:nvSpPr>
        <p:spPr>
          <a:xfrm>
            <a:off x="70625" y="882097"/>
            <a:ext cx="5919354" cy="4832092"/>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mj-lt"/>
              </a:rPr>
              <a:t>Về nhà với đôi s</a:t>
            </a:r>
            <a:r>
              <a:rPr lang="en-US" sz="2800" dirty="0">
                <a:latin typeface="+mj-lt"/>
                <a:cs typeface="Times New Roman" panose="02020603050405020304" pitchFamily="18" charset="0"/>
              </a:rPr>
              <a:t>ừ</a:t>
            </a:r>
            <a:r>
              <a:rPr lang="vi-VN" sz="2800" dirty="0">
                <a:latin typeface="+mj-lt"/>
              </a:rPr>
              <a:t>ng và bộ râu giả, voi em hớn hở hỏi anh:</a:t>
            </a:r>
          </a:p>
          <a:p>
            <a:pPr algn="just"/>
            <a:r>
              <a:rPr lang="en-US" sz="2800" dirty="0">
                <a:latin typeface="+mj-lt"/>
              </a:rPr>
              <a:t>      </a:t>
            </a:r>
            <a:r>
              <a:rPr lang="vi-VN" sz="2800" dirty="0">
                <a:latin typeface="+mj-lt"/>
              </a:rPr>
              <a:t>- Em có xinh hơn không?</a:t>
            </a:r>
            <a:endParaRPr lang="en-US" sz="2800" dirty="0">
              <a:latin typeface="+mj-lt"/>
            </a:endParaRPr>
          </a:p>
          <a:p>
            <a:pPr algn="just"/>
            <a:r>
              <a:rPr lang="en-US" sz="2800" dirty="0">
                <a:latin typeface="+mj-lt"/>
              </a:rPr>
              <a:t>      </a:t>
            </a:r>
            <a:r>
              <a:rPr lang="vi-VN" sz="2800" dirty="0">
                <a:latin typeface="+mj-lt"/>
              </a:rPr>
              <a:t>Voi anh nói:</a:t>
            </a:r>
          </a:p>
          <a:p>
            <a:pPr algn="just"/>
            <a:r>
              <a:rPr lang="en-US" sz="2800" dirty="0">
                <a:latin typeface="+mj-lt"/>
              </a:rPr>
              <a:t>      </a:t>
            </a:r>
            <a:r>
              <a:rPr lang="vi-VN" sz="2800" dirty="0">
                <a:latin typeface="+mj-lt"/>
              </a:rPr>
              <a:t>- Trời </a:t>
            </a:r>
            <a:r>
              <a:rPr lang="en-US" sz="2800" dirty="0">
                <a:latin typeface="Times New Roman" panose="02020603050405020304" pitchFamily="18" charset="0"/>
                <a:cs typeface="Times New Roman" panose="02020603050405020304" pitchFamily="18" charset="0"/>
              </a:rPr>
              <a:t>ơ</a:t>
            </a:r>
            <a:r>
              <a:rPr lang="vi-VN" sz="2800" dirty="0">
                <a:latin typeface="+mj-lt"/>
              </a:rPr>
              <a:t>i, sao em lại thêm sừng và râu thế n</a:t>
            </a:r>
            <a:r>
              <a:rPr lang="en-US" sz="2800" dirty="0">
                <a:latin typeface="Times New Roman" panose="02020603050405020304" pitchFamily="18" charset="0"/>
                <a:cs typeface="Times New Roman" panose="02020603050405020304" pitchFamily="18" charset="0"/>
              </a:rPr>
              <a:t>à</a:t>
            </a:r>
            <a:r>
              <a:rPr lang="vi-VN" sz="2800" dirty="0">
                <a:latin typeface="+mj-lt"/>
              </a:rPr>
              <a:t>y? Xấu lắm! </a:t>
            </a:r>
            <a:endParaRPr lang="en-US" sz="2800" dirty="0">
              <a:latin typeface="+mj-lt"/>
            </a:endParaRPr>
          </a:p>
          <a:p>
            <a:pPr algn="just"/>
            <a:r>
              <a:rPr lang="en-US" sz="2800" dirty="0">
                <a:latin typeface="+mj-lt"/>
              </a:rPr>
              <a:t>      </a:t>
            </a:r>
            <a:r>
              <a:rPr lang="vi-VN" sz="2800" dirty="0">
                <a:latin typeface="+mj-lt"/>
              </a:rPr>
              <a:t>Voi em ngắm mình trong gương và thấy xấu thật. Sau khi bỏ sừng và râu đi, voi em thấy mình xinh đẹp hẳn lên. Giờ đây, voi em hiểu rằng mình chỉ xinh đẹp khi đúng là voi.</a:t>
            </a:r>
            <a:endParaRPr lang="en-US" sz="2800" dirty="0">
              <a:latin typeface="+mj-lt"/>
            </a:endParaRPr>
          </a:p>
        </p:txBody>
      </p:sp>
      <p:cxnSp>
        <p:nvCxnSpPr>
          <p:cNvPr id="6" name="Straight Connector 2">
            <a:extLst>
              <a:ext uri="{FF2B5EF4-FFF2-40B4-BE49-F238E27FC236}">
                <a16:creationId xmlns:a16="http://schemas.microsoft.com/office/drawing/2014/main" id="{5E0E4819-9699-4D71-AE84-0E29C9EB4010}"/>
              </a:ext>
            </a:extLst>
          </p:cNvPr>
          <p:cNvCxnSpPr>
            <a:cxnSpLocks noChangeShapeType="1"/>
          </p:cNvCxnSpPr>
          <p:nvPr/>
        </p:nvCxnSpPr>
        <p:spPr bwMode="auto">
          <a:xfrm>
            <a:off x="6094413" y="762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 name="Rectangle 6">
            <a:extLst>
              <a:ext uri="{FF2B5EF4-FFF2-40B4-BE49-F238E27FC236}">
                <a16:creationId xmlns:a16="http://schemas.microsoft.com/office/drawing/2014/main" id="{D80B0D15-B7C7-4896-BA0C-4BE026C78DE9}"/>
              </a:ext>
            </a:extLst>
          </p:cNvPr>
          <p:cNvSpPr/>
          <p:nvPr/>
        </p:nvSpPr>
        <p:spPr>
          <a:xfrm>
            <a:off x="6198848" y="1428124"/>
            <a:ext cx="5919354" cy="1077218"/>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id="{BBB08AAF-A4B9-4C75-A89C-105B9F7664A3}"/>
              </a:ext>
            </a:extLst>
          </p:cNvPr>
          <p:cNvCxnSpPr>
            <a:cxnSpLocks/>
          </p:cNvCxnSpPr>
          <p:nvPr/>
        </p:nvCxnSpPr>
        <p:spPr>
          <a:xfrm>
            <a:off x="948191" y="3007416"/>
            <a:ext cx="4911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191124-A0A6-4030-863D-C48DA7D89262}"/>
              </a:ext>
            </a:extLst>
          </p:cNvPr>
          <p:cNvCxnSpPr>
            <a:cxnSpLocks/>
          </p:cNvCxnSpPr>
          <p:nvPr/>
        </p:nvCxnSpPr>
        <p:spPr>
          <a:xfrm>
            <a:off x="129455" y="3429000"/>
            <a:ext cx="3110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21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2154-423F-408E-8803-DEEBEB995F10}"/>
              </a:ext>
            </a:extLst>
          </p:cNvPr>
          <p:cNvSpPr>
            <a:spLocks noGrp="1"/>
          </p:cNvSpPr>
          <p:nvPr>
            <p:ph type="title"/>
          </p:nvPr>
        </p:nvSpPr>
        <p:spPr>
          <a:xfrm>
            <a:off x="1615440" y="1909127"/>
            <a:ext cx="9883140" cy="1325563"/>
          </a:xfrm>
        </p:spPr>
        <p:txBody>
          <a:bodyPr>
            <a:normAutofit/>
          </a:bodyPr>
          <a:lstStyle/>
          <a:p>
            <a:pPr marL="0" marR="0">
              <a:lnSpc>
                <a:spcPct val="115000"/>
              </a:lnSpc>
              <a:spcBef>
                <a:spcPts val="0"/>
              </a:spcBef>
              <a:spcAft>
                <a:spcPts val="800"/>
              </a:spcAft>
            </a:pP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b="1" dirty="0">
              <a:solidFill>
                <a:srgbClr val="0070C0"/>
              </a:solidFill>
            </a:endParaRPr>
          </a:p>
        </p:txBody>
      </p:sp>
    </p:spTree>
    <p:extLst>
      <p:ext uri="{BB962C8B-B14F-4D97-AF65-F5344CB8AC3E}">
        <p14:creationId xmlns:p14="http://schemas.microsoft.com/office/powerpoint/2010/main" val="296291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ildren'S Background Colored - Free image on Pixabay">
            <a:extLst>
              <a:ext uri="{FF2B5EF4-FFF2-40B4-BE49-F238E27FC236}">
                <a16:creationId xmlns:a16="http://schemas.microsoft.com/office/drawing/2014/main" id="{DF21E93E-4952-4D67-A553-0D776D2B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E2078E-5D2C-4A8F-BF18-327F618A334C}"/>
              </a:ext>
            </a:extLst>
          </p:cNvPr>
          <p:cNvSpPr txBox="1"/>
          <p:nvPr/>
        </p:nvSpPr>
        <p:spPr>
          <a:xfrm>
            <a:off x="130426" y="2067925"/>
            <a:ext cx="11592190" cy="3170099"/>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gắng</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xinh</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a16="http://schemas.microsoft.com/office/drawing/2014/main" id="{42BAB786-6317-4A62-9B09-E5ECA6C33C12}"/>
              </a:ext>
            </a:extLst>
          </p:cNvPr>
          <p:cNvSpPr txBox="1">
            <a:spLocks noChangeArrowheads="1"/>
          </p:cNvSpPr>
          <p:nvPr/>
        </p:nvSpPr>
        <p:spPr bwMode="auto">
          <a:xfrm>
            <a:off x="3419804" y="1360039"/>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45028613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520" y="5654040"/>
            <a:ext cx="11380470" cy="120396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b="1" kern="1200" dirty="0" err="1">
                <a:solidFill>
                  <a:schemeClr val="tx1"/>
                </a:solidFill>
                <a:latin typeface="Times New Roman" panose="02020603050405020304" pitchFamily="18" charset="0"/>
                <a:ea typeface="+mj-ea"/>
                <a:cs typeface="Times New Roman" panose="02020603050405020304" pitchFamily="18" charset="0"/>
              </a:rPr>
              <a:t>Em</a:t>
            </a:r>
            <a:r>
              <a:rPr lang="en-US" sz="4100" b="1" kern="1200" dirty="0">
                <a:solidFill>
                  <a:schemeClr val="tx1"/>
                </a:solidFill>
                <a:latin typeface="Times New Roman" panose="02020603050405020304" pitchFamily="18" charset="0"/>
                <a:ea typeface="+mj-ea"/>
                <a:cs typeface="Times New Roman" panose="02020603050405020304" pitchFamily="18" charset="0"/>
              </a:rPr>
              <a:t> </a:t>
            </a:r>
            <a:r>
              <a:rPr lang="en-US" sz="4100" b="1" kern="1200" dirty="0" err="1">
                <a:solidFill>
                  <a:schemeClr val="tx1"/>
                </a:solidFill>
                <a:latin typeface="Times New Roman" panose="02020603050405020304" pitchFamily="18" charset="0"/>
                <a:ea typeface="+mj-ea"/>
                <a:cs typeface="Times New Roman" panose="02020603050405020304" pitchFamily="18" charset="0"/>
              </a:rPr>
              <a:t>thích</a:t>
            </a:r>
            <a:r>
              <a:rPr lang="en-US" sz="4100" b="1" kern="1200" dirty="0">
                <a:solidFill>
                  <a:schemeClr val="tx1"/>
                </a:solidFill>
                <a:latin typeface="Times New Roman" panose="02020603050405020304" pitchFamily="18" charset="0"/>
                <a:ea typeface="+mj-ea"/>
                <a:cs typeface="Times New Roman" panose="02020603050405020304" pitchFamily="18" charset="0"/>
              </a:rPr>
              <a:t> </a:t>
            </a:r>
            <a:r>
              <a:rPr lang="en-US" sz="4100" b="1" kern="1200" dirty="0" err="1">
                <a:solidFill>
                  <a:schemeClr val="tx1"/>
                </a:solidFill>
                <a:latin typeface="Times New Roman" panose="02020603050405020304" pitchFamily="18" charset="0"/>
                <a:ea typeface="+mj-ea"/>
                <a:cs typeface="Times New Roman" panose="02020603050405020304" pitchFamily="18" charset="0"/>
              </a:rPr>
              <a:t>được</a:t>
            </a:r>
            <a:r>
              <a:rPr lang="en-US" sz="4100" b="1" kern="1200" dirty="0">
                <a:solidFill>
                  <a:schemeClr val="tx1"/>
                </a:solidFill>
                <a:latin typeface="Times New Roman" panose="02020603050405020304" pitchFamily="18" charset="0"/>
                <a:ea typeface="+mj-ea"/>
                <a:cs typeface="Times New Roman" panose="02020603050405020304" pitchFamily="18" charset="0"/>
              </a:rPr>
              <a:t> </a:t>
            </a:r>
            <a:r>
              <a:rPr lang="en-US" sz="4100" b="1" kern="1200" dirty="0" err="1">
                <a:solidFill>
                  <a:schemeClr val="tx1"/>
                </a:solidFill>
                <a:latin typeface="Times New Roman" panose="02020603050405020304" pitchFamily="18" charset="0"/>
                <a:ea typeface="+mj-ea"/>
                <a:cs typeface="Times New Roman" panose="02020603050405020304" pitchFamily="18" charset="0"/>
              </a:rPr>
              <a:t>khen</a:t>
            </a:r>
            <a:r>
              <a:rPr lang="en-US" sz="4100" b="1" kern="1200" dirty="0">
                <a:solidFill>
                  <a:schemeClr val="tx1"/>
                </a:solidFill>
                <a:latin typeface="Times New Roman" panose="02020603050405020304" pitchFamily="18" charset="0"/>
                <a:ea typeface="+mj-ea"/>
                <a:cs typeface="Times New Roman" panose="02020603050405020304" pitchFamily="18" charset="0"/>
              </a:rPr>
              <a:t> </a:t>
            </a:r>
            <a:r>
              <a:rPr lang="en-US" sz="4100" b="1" kern="1200" dirty="0" err="1">
                <a:solidFill>
                  <a:schemeClr val="tx1"/>
                </a:solidFill>
                <a:latin typeface="Times New Roman" panose="02020603050405020304" pitchFamily="18" charset="0"/>
                <a:ea typeface="+mj-ea"/>
                <a:cs typeface="Times New Roman" panose="02020603050405020304" pitchFamily="18" charset="0"/>
              </a:rPr>
              <a:t>về</a:t>
            </a:r>
            <a:r>
              <a:rPr lang="en-US" sz="4100" b="1" kern="1200" dirty="0">
                <a:solidFill>
                  <a:schemeClr val="tx1"/>
                </a:solidFill>
                <a:latin typeface="Times New Roman" panose="02020603050405020304" pitchFamily="18" charset="0"/>
                <a:ea typeface="+mj-ea"/>
                <a:cs typeface="Times New Roman" panose="02020603050405020304" pitchFamily="18" charset="0"/>
              </a:rPr>
              <a:t> </a:t>
            </a:r>
            <a:r>
              <a:rPr lang="en-US" sz="4100" b="1" kern="1200" dirty="0" err="1">
                <a:solidFill>
                  <a:schemeClr val="tx1"/>
                </a:solidFill>
                <a:latin typeface="Times New Roman" panose="02020603050405020304" pitchFamily="18" charset="0"/>
                <a:ea typeface="+mj-ea"/>
                <a:cs typeface="Times New Roman" panose="02020603050405020304" pitchFamily="18" charset="0"/>
              </a:rPr>
              <a:t>điều</a:t>
            </a:r>
            <a:r>
              <a:rPr lang="en-US" sz="4100" b="1" kern="1200" dirty="0">
                <a:solidFill>
                  <a:schemeClr val="tx1"/>
                </a:solidFill>
                <a:latin typeface="Times New Roman" panose="02020603050405020304" pitchFamily="18" charset="0"/>
                <a:ea typeface="+mj-ea"/>
                <a:cs typeface="Times New Roman" panose="02020603050405020304" pitchFamily="18" charset="0"/>
              </a:rPr>
              <a:t> </a:t>
            </a:r>
            <a:r>
              <a:rPr lang="en-US" sz="4100" b="1" kern="1200" dirty="0" err="1">
                <a:solidFill>
                  <a:schemeClr val="tx1"/>
                </a:solidFill>
                <a:latin typeface="Times New Roman" panose="02020603050405020304" pitchFamily="18" charset="0"/>
                <a:ea typeface="+mj-ea"/>
                <a:cs typeface="Times New Roman" panose="02020603050405020304" pitchFamily="18" charset="0"/>
              </a:rPr>
              <a:t>gì</a:t>
            </a:r>
            <a:r>
              <a:rPr lang="en-US" sz="4100" b="1" kern="1200" dirty="0">
                <a:solidFill>
                  <a:schemeClr val="tx1"/>
                </a:solidFill>
                <a:latin typeface="Times New Roman" panose="02020603050405020304" pitchFamily="18" charset="0"/>
                <a:ea typeface="+mj-ea"/>
                <a:cs typeface="Times New Roman" panose="02020603050405020304" pitchFamily="18" charset="0"/>
              </a:rPr>
              <a:t>?</a:t>
            </a:r>
          </a:p>
        </p:txBody>
      </p:sp>
      <p:pic>
        <p:nvPicPr>
          <p:cNvPr id="3" name="Picture 2" descr="Diagram&#10;&#10;Description automatically generated">
            <a:extLst>
              <a:ext uri="{FF2B5EF4-FFF2-40B4-BE49-F238E27FC236}">
                <a16:creationId xmlns:a16="http://schemas.microsoft.com/office/drawing/2014/main" id="{37E0DB48-3653-4FC5-B967-6022C140E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171" y="0"/>
            <a:ext cx="9695657" cy="5903486"/>
          </a:xfrm>
          <a:prstGeom prst="rect">
            <a:avLst/>
          </a:prstGeom>
        </p:spPr>
      </p:pic>
    </p:spTree>
    <p:extLst>
      <p:ext uri="{BB962C8B-B14F-4D97-AF65-F5344CB8AC3E}">
        <p14:creationId xmlns:p14="http://schemas.microsoft.com/office/powerpoint/2010/main" val="222126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8900D52-947A-44F3-AFEC-8453468060CA}"/>
              </a:ext>
            </a:extLst>
          </p:cNvPr>
          <p:cNvSpPr txBox="1">
            <a:spLocks/>
          </p:cNvSpPr>
          <p:nvPr/>
        </p:nvSpPr>
        <p:spPr>
          <a:xfrm>
            <a:off x="160019" y="523220"/>
            <a:ext cx="11871961" cy="5451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    </a:t>
            </a:r>
            <a:r>
              <a:rPr lang="vi-VN" sz="2200" dirty="0">
                <a:latin typeface="+mj-lt"/>
              </a:rPr>
              <a:t>Voi em thích m</a:t>
            </a:r>
            <a:r>
              <a:rPr lang="en-US" sz="2200" dirty="0">
                <a:latin typeface="Times New Roman" panose="02020603050405020304" pitchFamily="18" charset="0"/>
                <a:cs typeface="Times New Roman" panose="02020603050405020304" pitchFamily="18" charset="0"/>
              </a:rPr>
              <a:t>ặ</a:t>
            </a:r>
            <a:r>
              <a:rPr lang="vi-VN" sz="2200" dirty="0">
                <a:latin typeface="+mj-lt"/>
              </a:rPr>
              <a:t>c đẹp và thích được khen xinh. Ở nhà, voi em luôn hỏi anh: "Em có xinh không?". Voi anh bao giờ cũng khen: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lắm</a:t>
            </a:r>
            <a:r>
              <a:rPr lang="en-US" sz="2200" dirty="0">
                <a:latin typeface="Times New Roman" panose="02020603050405020304" pitchFamily="18" charset="0"/>
                <a:cs typeface="Times New Roman" panose="02020603050405020304" pitchFamily="18" charset="0"/>
              </a:rPr>
              <a:t>”.</a:t>
            </a:r>
          </a:p>
          <a:p>
            <a:pPr marL="0" indent="0" algn="just">
              <a:lnSpc>
                <a:spcPct val="100000"/>
              </a:lnSpc>
              <a:spcBef>
                <a:spcPts val="0"/>
              </a:spcBef>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Một hôm, gặp hươu, voi em</a:t>
            </a:r>
            <a:r>
              <a:rPr lang="vi-VN" sz="2200" dirty="0">
                <a:latin typeface="+mj-lt"/>
              </a:rPr>
              <a:t> hỏi:</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Em có xinh không?</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Hươu ngắm voi rồi lắc đầu:</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Chưa xinh lắm vì em không có đôi sừng giống anh.</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en-US" sz="2200" dirty="0">
                <a:latin typeface="Times New Roman" panose="02020603050405020304" pitchFamily="18" charset="0"/>
                <a:cs typeface="Times New Roman" panose="02020603050405020304" pitchFamily="18" charset="0"/>
              </a:rPr>
              <a:t>Nghe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Gặp dê, voi hỏi:</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Em có xinh không?</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Không, vì cậu không có bộ râu giống tớ. </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Voi liền nhổ một khóm cỏ dại bên đường, g</a:t>
            </a:r>
            <a:r>
              <a:rPr lang="en-US" sz="2200" dirty="0">
                <a:latin typeface="Times New Roman" panose="02020603050405020304" pitchFamily="18" charset="0"/>
                <a:cs typeface="Times New Roman" panose="02020603050405020304" pitchFamily="18" charset="0"/>
              </a:rPr>
              <a:t>ắ</a:t>
            </a:r>
            <a:r>
              <a:rPr lang="vi-VN" sz="2200" dirty="0">
                <a:latin typeface="+mj-lt"/>
              </a:rPr>
              <a:t>n vào cằm rồi về nhà. </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Về nhà với đôi s</a:t>
            </a:r>
            <a:r>
              <a:rPr lang="en-US" sz="2200" dirty="0">
                <a:latin typeface="Times New Roman" panose="02020603050405020304" pitchFamily="18" charset="0"/>
                <a:cs typeface="Times New Roman" panose="02020603050405020304" pitchFamily="18" charset="0"/>
              </a:rPr>
              <a:t>ừ</a:t>
            </a:r>
            <a:r>
              <a:rPr lang="vi-VN" sz="2200" dirty="0">
                <a:latin typeface="+mj-lt"/>
              </a:rPr>
              <a:t>ng và bộ râu giả, voi em hớn hở hỏi anh:</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Em có xinh hơn không?</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Voi anh nói:</a:t>
            </a: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 Trời </a:t>
            </a:r>
            <a:r>
              <a:rPr lang="en-US" sz="2200" dirty="0">
                <a:latin typeface="Times New Roman" panose="02020603050405020304" pitchFamily="18" charset="0"/>
                <a:cs typeface="Times New Roman" panose="02020603050405020304" pitchFamily="18" charset="0"/>
              </a:rPr>
              <a:t>ơ</a:t>
            </a:r>
            <a:r>
              <a:rPr lang="vi-VN" sz="2200" dirty="0">
                <a:latin typeface="+mj-lt"/>
              </a:rPr>
              <a:t>i, sao em lại thêm sừng và râu thế n</a:t>
            </a:r>
            <a:r>
              <a:rPr lang="en-US" sz="2200" dirty="0">
                <a:latin typeface="Times New Roman" panose="02020603050405020304" pitchFamily="18" charset="0"/>
                <a:cs typeface="Times New Roman" panose="02020603050405020304" pitchFamily="18" charset="0"/>
              </a:rPr>
              <a:t>à</a:t>
            </a:r>
            <a:r>
              <a:rPr lang="vi-VN" sz="2200" dirty="0">
                <a:latin typeface="+mj-lt"/>
              </a:rPr>
              <a:t>y? Xấu lắm! </a:t>
            </a:r>
            <a:endParaRPr lang="en-US" sz="2200" dirty="0">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latin typeface="+mj-lt"/>
              </a:rPr>
              <a:t>Voi em ngắm mình trong gương và thấy xấu thật. Sau khi bỏ sừng và râu đi, voi em thấy mình xinh đẹp hẳn lên. Giờ đây, voi em hiểu rằng mình chỉ xinh đẹp khi đúng là voi.</a:t>
            </a:r>
            <a:endParaRPr lang="en-US" sz="2200" dirty="0">
              <a:latin typeface="+mj-lt"/>
            </a:endParaRPr>
          </a:p>
          <a:p>
            <a:pPr marL="0" indent="0" algn="just">
              <a:lnSpc>
                <a:spcPct val="100000"/>
              </a:lnSpc>
              <a:spcBef>
                <a:spcPts val="0"/>
              </a:spcBef>
              <a:buFont typeface="Arial" panose="020B0604020202020204" pitchFamily="34" charset="0"/>
              <a:buNone/>
            </a:pPr>
            <a:r>
              <a:rPr lang="en-US" sz="2200" i="1" dirty="0">
                <a:latin typeface="+mj-lt"/>
              </a:rPr>
              <a:t>									</a:t>
            </a:r>
            <a:r>
              <a:rPr lang="vi-VN" sz="2200" b="1" dirty="0">
                <a:latin typeface="+mj-lt"/>
              </a:rPr>
              <a:t>(Theo </a:t>
            </a:r>
            <a:r>
              <a:rPr lang="vi-VN" sz="2200" b="1" i="1" dirty="0">
                <a:latin typeface="+mj-lt"/>
              </a:rPr>
              <a:t>Voi em đi t</a:t>
            </a:r>
            <a:r>
              <a:rPr lang="en-US" sz="2200" b="1" i="1" dirty="0">
                <a:latin typeface="+mj-lt"/>
              </a:rPr>
              <a:t>ì</a:t>
            </a:r>
            <a:r>
              <a:rPr lang="vi-VN" sz="2200" b="1" i="1" dirty="0">
                <a:latin typeface="+mj-lt"/>
              </a:rPr>
              <a:t>m tự tin</a:t>
            </a:r>
            <a:r>
              <a:rPr lang="vi-VN" sz="2200" b="1" dirty="0">
                <a:latin typeface="+mj-lt"/>
              </a:rPr>
              <a:t>)</a:t>
            </a:r>
            <a:br>
              <a:rPr lang="vi-VN" sz="2200" b="1" dirty="0">
                <a:latin typeface="+mj-lt"/>
              </a:rPr>
            </a:br>
            <a:endParaRPr lang="en-US" sz="2200" b="1" dirty="0">
              <a:latin typeface="+mj-lt"/>
            </a:endParaRPr>
          </a:p>
        </p:txBody>
      </p:sp>
      <p:sp>
        <p:nvSpPr>
          <p:cNvPr id="5" name="TextBox 4">
            <a:extLst>
              <a:ext uri="{FF2B5EF4-FFF2-40B4-BE49-F238E27FC236}">
                <a16:creationId xmlns:a16="http://schemas.microsoft.com/office/drawing/2014/main" id="{D9EF1B97-E970-43D0-BC1D-70D8E130F343}"/>
              </a:ext>
            </a:extLst>
          </p:cNvPr>
          <p:cNvSpPr txBox="1"/>
          <p:nvPr/>
        </p:nvSpPr>
        <p:spPr>
          <a:xfrm>
            <a:off x="3479311" y="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745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215" y="573256"/>
            <a:ext cx="5919354" cy="677108"/>
          </a:xfrm>
          <a:prstGeom prst="rect">
            <a:avLst/>
          </a:prstGeom>
        </p:spPr>
        <p:txBody>
          <a:bodyPr wrap="square">
            <a:spAutoFit/>
          </a:bodyPr>
          <a:lstStyle/>
          <a:p>
            <a:pPr algn="just"/>
            <a:r>
              <a:rPr lang="en-US" sz="3800" dirty="0">
                <a:solidFill>
                  <a:prstClr val="black"/>
                </a:solidFill>
                <a:latin typeface="Times New Roman" panose="02020603050405020304" pitchFamily="18" charset="0"/>
                <a:cs typeface="Times New Roman" panose="02020603050405020304" pitchFamily="18" charset="0"/>
              </a:rPr>
              <a:t>     </a:t>
            </a:r>
            <a:endParaRPr lang="en-US" sz="3800" dirty="0">
              <a:solidFill>
                <a:srgbClr val="0070C0"/>
              </a:solidFill>
              <a:latin typeface="Times New Roman" panose="02020603050405020304" pitchFamily="18" charset="0"/>
              <a:cs typeface="Times New Roman" panose="02020603050405020304" pitchFamily="18" charset="0"/>
            </a:endParaRPr>
          </a:p>
        </p:txBody>
      </p:sp>
      <p:cxnSp>
        <p:nvCxnSpPr>
          <p:cNvPr id="5" name="Straight Connector 2"/>
          <p:cNvCxnSpPr>
            <a:cxnSpLocks noChangeShapeType="1"/>
          </p:cNvCxnSpPr>
          <p:nvPr/>
        </p:nvCxnSpPr>
        <p:spPr bwMode="auto">
          <a:xfrm>
            <a:off x="6094413" y="762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0815F86-D1C6-4FAD-8417-45620981B463}"/>
              </a:ext>
            </a:extLst>
          </p:cNvPr>
          <p:cNvSpPr/>
          <p:nvPr/>
        </p:nvSpPr>
        <p:spPr>
          <a:xfrm>
            <a:off x="6476793" y="1162080"/>
            <a:ext cx="5432772" cy="3539430"/>
          </a:xfrm>
          <a:prstGeom prst="rect">
            <a:avLst/>
          </a:prstGeom>
        </p:spPr>
        <p:txBody>
          <a:bodyPr wrap="square">
            <a:spAutoFit/>
          </a:bodyPr>
          <a:lstStyle/>
          <a:p>
            <a:pPr algn="just"/>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1.</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dưới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đây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chỉ</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động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voi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a:t>
            </a: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nhặt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cây</a:t>
            </a:r>
            <a:endParaRPr lang="en-US" sz="3200" dirty="0">
              <a:solidFill>
                <a:srgbClr val="0070C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nhổ</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khóm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cỏ</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dại</a:t>
            </a:r>
            <a:endParaRPr lang="en-US" sz="3200" dirty="0">
              <a:solidFill>
                <a:srgbClr val="0070C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lắc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đầu</a:t>
            </a:r>
            <a:endParaRPr lang="en-US" sz="3200" dirty="0">
              <a:solidFill>
                <a:srgbClr val="0070C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ngắm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gương</a:t>
            </a:r>
            <a:endParaRPr lang="en-US" sz="3200" dirty="0">
              <a:solidFill>
                <a:srgbClr val="0070C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khen</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AC1A7E5D-EDC1-4C0D-BA5E-361B1F713CD7}"/>
              </a:ext>
            </a:extLst>
          </p:cNvPr>
          <p:cNvSpPr/>
          <p:nvPr/>
        </p:nvSpPr>
        <p:spPr>
          <a:xfrm>
            <a:off x="6476793" y="2231247"/>
            <a:ext cx="386122" cy="409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044FB4-D729-4F10-8021-CEE0B5BCBEB0}"/>
              </a:ext>
            </a:extLst>
          </p:cNvPr>
          <p:cNvSpPr/>
          <p:nvPr/>
        </p:nvSpPr>
        <p:spPr>
          <a:xfrm>
            <a:off x="6476793" y="2727113"/>
            <a:ext cx="386122" cy="409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3F7925-87B7-4536-9FF4-CEA488B5C972}"/>
              </a:ext>
            </a:extLst>
          </p:cNvPr>
          <p:cNvSpPr/>
          <p:nvPr/>
        </p:nvSpPr>
        <p:spPr>
          <a:xfrm>
            <a:off x="138188" y="0"/>
            <a:ext cx="5919354" cy="7109639"/>
          </a:xfrm>
          <a:prstGeom prst="rect">
            <a:avLst/>
          </a:prstGeom>
        </p:spPr>
        <p:txBody>
          <a:bodyPr wrap="square">
            <a:spAutoFit/>
          </a:bodyPr>
          <a:lstStyle/>
          <a:p>
            <a:pPr marL="0" indent="0" algn="just">
              <a:lnSpc>
                <a:spcPct val="100000"/>
              </a:lnSpc>
              <a:spcBef>
                <a:spcPts val="0"/>
              </a:spcBef>
              <a:buFont typeface="Arial" panose="020B0604020202020204" pitchFamily="34" charset="0"/>
              <a:buNone/>
            </a:pPr>
            <a:r>
              <a:rPr lang="en-US" sz="4000" dirty="0">
                <a:latin typeface="Times New Roman" panose="02020603050405020304" pitchFamily="18" charset="0"/>
                <a:cs typeface="Times New Roman" panose="02020603050405020304" pitchFamily="18" charset="0"/>
              </a:rPr>
              <a:t> </a:t>
            </a:r>
            <a:r>
              <a:rPr lang="vi-VN" sz="2500" dirty="0">
                <a:latin typeface="+mj-lt"/>
              </a:rPr>
              <a:t>Voi em thích m</a:t>
            </a:r>
            <a:r>
              <a:rPr lang="en-US" sz="2500" dirty="0">
                <a:latin typeface="Times New Roman" panose="02020603050405020304" pitchFamily="18" charset="0"/>
                <a:cs typeface="Times New Roman" panose="02020603050405020304" pitchFamily="18" charset="0"/>
              </a:rPr>
              <a:t>ặ</a:t>
            </a:r>
            <a:r>
              <a:rPr lang="vi-VN" sz="2500" dirty="0">
                <a:latin typeface="+mj-lt"/>
              </a:rPr>
              <a:t>c đẹp và thích được khen xinh. Ở nhà, voi em luôn hỏi anh: "Em có xinh không?". Voi anh bao giờ cũng khen: </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lắm</a:t>
            </a:r>
            <a:r>
              <a:rPr lang="en-US" sz="2500" dirty="0">
                <a:latin typeface="Times New Roman" panose="02020603050405020304" pitchFamily="18" charset="0"/>
                <a:cs typeface="Times New Roman" panose="02020603050405020304" pitchFamily="18" charset="0"/>
              </a:rPr>
              <a:t>”.</a:t>
            </a:r>
          </a:p>
          <a:p>
            <a:pPr marL="0" indent="0" algn="just">
              <a:lnSpc>
                <a:spcPct val="100000"/>
              </a:lnSpc>
              <a:spcBef>
                <a:spcPts val="0"/>
              </a:spcBef>
              <a:buFont typeface="Arial" panose="020B0604020202020204" pitchFamily="34" charset="0"/>
              <a:buNone/>
            </a:pP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Một hôm, gặp hươu, voi em</a:t>
            </a:r>
            <a:r>
              <a:rPr lang="vi-VN" sz="2500" dirty="0">
                <a:latin typeface="+mj-lt"/>
              </a:rPr>
              <a:t> hỏi:</a:t>
            </a: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 Em có xinh không?</a:t>
            </a:r>
            <a:endParaRPr lang="en-US" sz="2500" dirty="0">
              <a:latin typeface="+mj-lt"/>
            </a:endParaRP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Hươu ngắm voi rồi lắc đầu:</a:t>
            </a:r>
            <a:endParaRPr lang="en-US" sz="2500" dirty="0">
              <a:latin typeface="+mj-lt"/>
            </a:endParaRP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 Chưa xinh lắm vì em không có đôi sừng giống anh.</a:t>
            </a:r>
            <a:endParaRPr lang="en-US" sz="2500" dirty="0">
              <a:latin typeface="+mj-lt"/>
            </a:endParaRPr>
          </a:p>
          <a:p>
            <a:pPr marL="0" indent="0" algn="just">
              <a:lnSpc>
                <a:spcPct val="100000"/>
              </a:lnSpc>
              <a:spcBef>
                <a:spcPts val="0"/>
              </a:spcBef>
              <a:buFont typeface="Arial" panose="020B0604020202020204" pitchFamily="34" charset="0"/>
              <a:buNone/>
            </a:pPr>
            <a:r>
              <a:rPr lang="en-US" sz="2500" dirty="0">
                <a:latin typeface="+mj-lt"/>
              </a:rPr>
              <a:t>      </a:t>
            </a:r>
            <a:r>
              <a:rPr lang="en-US" sz="2500" dirty="0">
                <a:latin typeface="Times New Roman" panose="02020603050405020304" pitchFamily="18" charset="0"/>
                <a:cs typeface="Times New Roman" panose="02020603050405020304" pitchFamily="18" charset="0"/>
              </a:rPr>
              <a:t>Nghe </a:t>
            </a:r>
            <a:r>
              <a:rPr lang="en-US" sz="2500" dirty="0" err="1">
                <a:latin typeface="Times New Roman" panose="02020603050405020304" pitchFamily="18" charset="0"/>
                <a:cs typeface="Times New Roman" panose="02020603050405020304" pitchFamily="18" charset="0"/>
              </a:rPr>
              <a:t>vậy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voi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nhặt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rồi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Gặp dê, voi hỏi:</a:t>
            </a: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 Em có xinh không?</a:t>
            </a: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 Không, vì cậu không có bộ râu giống tớ. </a:t>
            </a:r>
            <a:endParaRPr lang="en-US" sz="2500" dirty="0">
              <a:latin typeface="+mj-lt"/>
            </a:endParaRPr>
          </a:p>
          <a:p>
            <a:pPr marL="0" indent="0" algn="just">
              <a:lnSpc>
                <a:spcPct val="100000"/>
              </a:lnSpc>
              <a:spcBef>
                <a:spcPts val="0"/>
              </a:spcBef>
              <a:buFont typeface="Arial" panose="020B0604020202020204" pitchFamily="34" charset="0"/>
              <a:buNone/>
            </a:pPr>
            <a:r>
              <a:rPr lang="en-US" sz="2500" dirty="0">
                <a:latin typeface="+mj-lt"/>
              </a:rPr>
              <a:t>      </a:t>
            </a:r>
            <a:r>
              <a:rPr lang="vi-VN" sz="2500" dirty="0">
                <a:latin typeface="+mj-lt"/>
              </a:rPr>
              <a:t>Voi liền nhổ một khóm cỏ dại bên đường, g</a:t>
            </a:r>
            <a:r>
              <a:rPr lang="en-US" sz="2500" dirty="0">
                <a:latin typeface="Times New Roman" panose="02020603050405020304" pitchFamily="18" charset="0"/>
                <a:cs typeface="Times New Roman" panose="02020603050405020304" pitchFamily="18" charset="0"/>
              </a:rPr>
              <a:t>ắ</a:t>
            </a:r>
            <a:r>
              <a:rPr lang="vi-VN" sz="2500" dirty="0">
                <a:latin typeface="+mj-lt"/>
              </a:rPr>
              <a:t>n vào cằm rồi về nhà.</a:t>
            </a:r>
            <a:endParaRPr lang="en-US" sz="2500"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0C7AC91D-F541-4DD4-A1CE-C7030E62BE6E}"/>
              </a:ext>
            </a:extLst>
          </p:cNvPr>
          <p:cNvCxnSpPr>
            <a:cxnSpLocks/>
          </p:cNvCxnSpPr>
          <p:nvPr/>
        </p:nvCxnSpPr>
        <p:spPr>
          <a:xfrm>
            <a:off x="2576052" y="4032429"/>
            <a:ext cx="2163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CE169F-D422-4FA4-B3F7-BC0F1EAD5887}"/>
              </a:ext>
            </a:extLst>
          </p:cNvPr>
          <p:cNvCxnSpPr>
            <a:cxnSpLocks/>
          </p:cNvCxnSpPr>
          <p:nvPr/>
        </p:nvCxnSpPr>
        <p:spPr>
          <a:xfrm>
            <a:off x="1740310" y="6318429"/>
            <a:ext cx="2684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87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215" y="573256"/>
            <a:ext cx="5919354" cy="677108"/>
          </a:xfrm>
          <a:prstGeom prst="rect">
            <a:avLst/>
          </a:prstGeom>
        </p:spPr>
        <p:txBody>
          <a:bodyPr wrap="square">
            <a:spAutoFit/>
          </a:bodyPr>
          <a:lstStyle/>
          <a:p>
            <a:pPr algn="just"/>
            <a:r>
              <a:rPr lang="en-US" sz="3800" dirty="0">
                <a:solidFill>
                  <a:prstClr val="black"/>
                </a:solidFill>
                <a:latin typeface="Times New Roman" panose="02020603050405020304" pitchFamily="18" charset="0"/>
                <a:cs typeface="Times New Roman" panose="02020603050405020304" pitchFamily="18" charset="0"/>
              </a:rPr>
              <a:t>     </a:t>
            </a:r>
            <a:endParaRPr lang="en-US" sz="3800" dirty="0">
              <a:solidFill>
                <a:srgbClr val="0070C0"/>
              </a:solidFill>
              <a:latin typeface="Times New Roman" panose="02020603050405020304" pitchFamily="18" charset="0"/>
              <a:cs typeface="Times New Roman" panose="02020603050405020304" pitchFamily="18" charset="0"/>
            </a:endParaRPr>
          </a:p>
        </p:txBody>
      </p:sp>
      <p:cxnSp>
        <p:nvCxnSpPr>
          <p:cNvPr id="5" name="Straight Connector 2"/>
          <p:cNvCxnSpPr>
            <a:cxnSpLocks noChangeShapeType="1"/>
          </p:cNvCxnSpPr>
          <p:nvPr/>
        </p:nvCxnSpPr>
        <p:spPr bwMode="auto">
          <a:xfrm>
            <a:off x="6094413" y="762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0815F86-D1C6-4FAD-8417-45620981B463}"/>
              </a:ext>
            </a:extLst>
          </p:cNvPr>
          <p:cNvSpPr/>
          <p:nvPr/>
        </p:nvSpPr>
        <p:spPr>
          <a:xfrm>
            <a:off x="6476793" y="1162080"/>
            <a:ext cx="5432772" cy="3539430"/>
          </a:xfrm>
          <a:prstGeom prst="rect">
            <a:avLst/>
          </a:prstGeom>
        </p:spPr>
        <p:txBody>
          <a:bodyPr wrap="square">
            <a:spAutoFit/>
          </a:bodyPr>
          <a:lstStyle/>
          <a:p>
            <a:pPr algn="just"/>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1.</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dưới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đây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chỉ</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động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voi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a:t>
            </a: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nhặt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cây</a:t>
            </a:r>
            <a:endParaRPr lang="en-US" sz="3200" dirty="0">
              <a:solidFill>
                <a:srgbClr val="0070C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nhổ</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khóm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cỏ</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dại</a:t>
            </a:r>
            <a:endParaRPr lang="en-US" sz="3200" dirty="0">
              <a:solidFill>
                <a:srgbClr val="0070C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lắc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đầu</a:t>
            </a:r>
            <a:endParaRPr lang="en-US" sz="3200" dirty="0">
              <a:solidFill>
                <a:srgbClr val="0070C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ngắm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gương</a:t>
            </a:r>
            <a:endParaRPr lang="en-US" sz="3200" dirty="0">
              <a:solidFill>
                <a:srgbClr val="0070C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err="1">
                <a:solidFill>
                  <a:srgbClr val="0070C0"/>
                </a:solidFill>
                <a:latin typeface="Times New Roman" panose="02020603050405020304" pitchFamily="18" charset="0"/>
                <a:cs typeface="Times New Roman" panose="02020603050405020304" pitchFamily="18" charset="0"/>
              </a:rPr>
              <a:t>khen</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AC1A7E5D-EDC1-4C0D-BA5E-361B1F713CD7}"/>
              </a:ext>
            </a:extLst>
          </p:cNvPr>
          <p:cNvSpPr/>
          <p:nvPr/>
        </p:nvSpPr>
        <p:spPr>
          <a:xfrm>
            <a:off x="6476793" y="2231247"/>
            <a:ext cx="386122" cy="409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044FB4-D729-4F10-8021-CEE0B5BCBEB0}"/>
              </a:ext>
            </a:extLst>
          </p:cNvPr>
          <p:cNvSpPr/>
          <p:nvPr/>
        </p:nvSpPr>
        <p:spPr>
          <a:xfrm>
            <a:off x="6476793" y="2727113"/>
            <a:ext cx="386122" cy="409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DCEE9D1-C72C-417B-BFDB-29A7549BBD81}"/>
              </a:ext>
            </a:extLst>
          </p:cNvPr>
          <p:cNvSpPr/>
          <p:nvPr/>
        </p:nvSpPr>
        <p:spPr>
          <a:xfrm>
            <a:off x="6550535" y="3709777"/>
            <a:ext cx="386122" cy="409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3F7925-87B7-4536-9FF4-CEA488B5C972}"/>
              </a:ext>
            </a:extLst>
          </p:cNvPr>
          <p:cNvSpPr/>
          <p:nvPr/>
        </p:nvSpPr>
        <p:spPr>
          <a:xfrm>
            <a:off x="138188" y="504646"/>
            <a:ext cx="5919354" cy="6124754"/>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vi-VN" sz="3200" dirty="0">
                <a:latin typeface="+mj-lt"/>
              </a:rPr>
              <a:t>Về nhà với đôi s</a:t>
            </a:r>
            <a:r>
              <a:rPr lang="en-US" sz="3200" dirty="0">
                <a:latin typeface="+mj-lt"/>
                <a:cs typeface="Times New Roman" panose="02020603050405020304" pitchFamily="18" charset="0"/>
              </a:rPr>
              <a:t>ừ</a:t>
            </a:r>
            <a:r>
              <a:rPr lang="vi-VN" sz="3200" dirty="0">
                <a:latin typeface="+mj-lt"/>
              </a:rPr>
              <a:t>ng và bộ râu giả, voi em hớn hở hỏi anh:</a:t>
            </a:r>
          </a:p>
          <a:p>
            <a:pPr algn="just"/>
            <a:r>
              <a:rPr lang="en-US" sz="3200" dirty="0">
                <a:latin typeface="+mj-lt"/>
              </a:rPr>
              <a:t>      </a:t>
            </a:r>
            <a:r>
              <a:rPr lang="vi-VN" sz="3200" dirty="0">
                <a:latin typeface="+mj-lt"/>
              </a:rPr>
              <a:t>- Em có xinh hơn không?</a:t>
            </a:r>
            <a:endParaRPr lang="en-US" sz="3200" dirty="0">
              <a:latin typeface="+mj-lt"/>
            </a:endParaRPr>
          </a:p>
          <a:p>
            <a:pPr algn="just"/>
            <a:r>
              <a:rPr lang="en-US" sz="3200" dirty="0">
                <a:latin typeface="+mj-lt"/>
              </a:rPr>
              <a:t>      </a:t>
            </a:r>
            <a:r>
              <a:rPr lang="vi-VN" sz="3200" dirty="0">
                <a:latin typeface="+mj-lt"/>
              </a:rPr>
              <a:t>Voi anh nói:</a:t>
            </a:r>
          </a:p>
          <a:p>
            <a:pPr algn="just"/>
            <a:r>
              <a:rPr lang="en-US" sz="3200" dirty="0">
                <a:latin typeface="+mj-lt"/>
              </a:rPr>
              <a:t>      </a:t>
            </a:r>
            <a:r>
              <a:rPr lang="vi-VN" sz="3200" dirty="0">
                <a:latin typeface="+mj-lt"/>
              </a:rPr>
              <a:t>- Trời </a:t>
            </a:r>
            <a:r>
              <a:rPr lang="en-US" sz="3200" dirty="0">
                <a:latin typeface="Times New Roman" panose="02020603050405020304" pitchFamily="18" charset="0"/>
                <a:cs typeface="Times New Roman" panose="02020603050405020304" pitchFamily="18" charset="0"/>
              </a:rPr>
              <a:t>ơ</a:t>
            </a:r>
            <a:r>
              <a:rPr lang="vi-VN" sz="3200" dirty="0">
                <a:latin typeface="+mj-lt"/>
              </a:rPr>
              <a:t>i, sao em lại thêm sừng và râu thế n</a:t>
            </a:r>
            <a:r>
              <a:rPr lang="en-US" sz="3200" dirty="0">
                <a:latin typeface="Times New Roman" panose="02020603050405020304" pitchFamily="18" charset="0"/>
                <a:cs typeface="Times New Roman" panose="02020603050405020304" pitchFamily="18" charset="0"/>
              </a:rPr>
              <a:t>à</a:t>
            </a:r>
            <a:r>
              <a:rPr lang="vi-VN" sz="3200" dirty="0">
                <a:latin typeface="+mj-lt"/>
              </a:rPr>
              <a:t>y? Xấu lắm! </a:t>
            </a:r>
            <a:endParaRPr lang="en-US" sz="3200" dirty="0">
              <a:latin typeface="+mj-lt"/>
            </a:endParaRPr>
          </a:p>
          <a:p>
            <a:pPr algn="just"/>
            <a:r>
              <a:rPr lang="en-US" sz="3200" dirty="0">
                <a:latin typeface="+mj-lt"/>
              </a:rPr>
              <a:t>      </a:t>
            </a:r>
            <a:r>
              <a:rPr lang="vi-VN" sz="3200" dirty="0">
                <a:latin typeface="+mj-lt"/>
              </a:rPr>
              <a:t>Voi em ngắm mình trong gương và thấy xấu thật. Sau khi bỏ sừng và râu đi, voi em thấy mình xinh đẹp hẳn lên. Giờ đây, voi em hiểu rằng mình chỉ xinh đẹp khi đúng là voi.</a:t>
            </a:r>
            <a:endParaRPr lang="en-US" sz="3200" dirty="0">
              <a:latin typeface="+mj-lt"/>
            </a:endParaRPr>
          </a:p>
        </p:txBody>
      </p:sp>
      <p:cxnSp>
        <p:nvCxnSpPr>
          <p:cNvPr id="10" name="Straight Connector 9">
            <a:extLst>
              <a:ext uri="{FF2B5EF4-FFF2-40B4-BE49-F238E27FC236}">
                <a16:creationId xmlns:a16="http://schemas.microsoft.com/office/drawing/2014/main" id="{6A437182-508A-4E58-ABC3-1F993DFBF6F2}"/>
              </a:ext>
            </a:extLst>
          </p:cNvPr>
          <p:cNvCxnSpPr>
            <a:cxnSpLocks/>
          </p:cNvCxnSpPr>
          <p:nvPr/>
        </p:nvCxnSpPr>
        <p:spPr>
          <a:xfrm>
            <a:off x="2537484" y="4012765"/>
            <a:ext cx="33863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1C25D6-26F7-48A4-8B98-73F60D1821B9}"/>
              </a:ext>
            </a:extLst>
          </p:cNvPr>
          <p:cNvCxnSpPr>
            <a:cxnSpLocks/>
          </p:cNvCxnSpPr>
          <p:nvPr/>
        </p:nvCxnSpPr>
        <p:spPr>
          <a:xfrm>
            <a:off x="159215" y="4528638"/>
            <a:ext cx="10931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4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BE9E8CCE-5005-41D1-A4B0-A6A00FE864E2}"/>
              </a:ext>
            </a:extLst>
          </p:cNvPr>
          <p:cNvPicPr>
            <a:picLocks noChangeAspect="1"/>
          </p:cNvPicPr>
          <p:nvPr/>
        </p:nvPicPr>
        <p:blipFill rotWithShape="1">
          <a:blip r:embed="rId2">
            <a:extLst>
              <a:ext uri="{28A0092B-C50C-407E-A947-70E740481C1C}">
                <a14:useLocalDpi xmlns:a14="http://schemas.microsoft.com/office/drawing/2010/main" val="0"/>
              </a:ext>
            </a:extLst>
          </a:blip>
          <a:srcRect l="52975" t="57630" r="2051" b="1185"/>
          <a:stretch/>
        </p:blipFill>
        <p:spPr>
          <a:xfrm>
            <a:off x="2306319" y="1391919"/>
            <a:ext cx="6624321" cy="4685905"/>
          </a:xfrm>
          <a:prstGeom prst="rect">
            <a:avLst/>
          </a:prstGeom>
        </p:spPr>
      </p:pic>
      <p:sp>
        <p:nvSpPr>
          <p:cNvPr id="5" name="TextBox 4">
            <a:extLst>
              <a:ext uri="{FF2B5EF4-FFF2-40B4-BE49-F238E27FC236}">
                <a16:creationId xmlns:a16="http://schemas.microsoft.com/office/drawing/2014/main" id="{B9EAA4AD-6DC1-45C4-AE81-0BF1493CC480}"/>
              </a:ext>
            </a:extLst>
          </p:cNvPr>
          <p:cNvSpPr txBox="1"/>
          <p:nvPr/>
        </p:nvSpPr>
        <p:spPr>
          <a:xfrm>
            <a:off x="315768" y="365531"/>
            <a:ext cx="12574322" cy="584775"/>
          </a:xfrm>
          <a:prstGeom prst="rect">
            <a:avLst/>
          </a:prstGeom>
          <a:noFill/>
        </p:spPr>
        <p:txBody>
          <a:bodyPr wrap="square">
            <a:spAutoFit/>
          </a:bodyPr>
          <a:lstStyle/>
          <a:p>
            <a:pPr algn="just"/>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voi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sừng</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râu</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peech Bubble: Oval 6">
            <a:extLst>
              <a:ext uri="{FF2B5EF4-FFF2-40B4-BE49-F238E27FC236}">
                <a16:creationId xmlns:a16="http://schemas.microsoft.com/office/drawing/2014/main" id="{A7A00058-0580-4E2A-AF3D-A15E0ED04442}"/>
              </a:ext>
            </a:extLst>
          </p:cNvPr>
          <p:cNvSpPr/>
          <p:nvPr/>
        </p:nvSpPr>
        <p:spPr>
          <a:xfrm>
            <a:off x="4743117" y="1533098"/>
            <a:ext cx="3719623" cy="1006867"/>
          </a:xfrm>
          <a:prstGeom prst="wedgeEllipseCallout">
            <a:avLst>
              <a:gd name="adj1" fmla="val -40895"/>
              <a:gd name="adj2" fmla="val 718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462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0149"/>
            <a:ext cx="10515600" cy="2372302"/>
          </a:xfrm>
        </p:spPr>
        <p:txBody>
          <a:bodyPr/>
          <a:lstStyle/>
          <a:p>
            <a:pPr marL="0" indent="0">
              <a:buNone/>
            </a:pPr>
            <a:r>
              <a:rPr lang="en-US" dirty="0" err="1"/>
              <a:t>Lắng</a:t>
            </a:r>
            <a:r>
              <a:rPr lang="en-US" dirty="0"/>
              <a:t> </a:t>
            </a:r>
            <a:r>
              <a:rPr lang="en-US" dirty="0" err="1"/>
              <a:t>nghe</a:t>
            </a:r>
            <a:r>
              <a:rPr lang="en-US" dirty="0"/>
              <a:t> </a:t>
            </a:r>
            <a:r>
              <a:rPr lang="en-US" dirty="0" err="1"/>
              <a:t>bài</a:t>
            </a:r>
            <a:r>
              <a:rPr lang="en-US" dirty="0"/>
              <a:t> </a:t>
            </a:r>
            <a:r>
              <a:rPr lang="en-US" dirty="0" err="1"/>
              <a:t>hát</a:t>
            </a:r>
            <a:r>
              <a:rPr lang="en-US" dirty="0"/>
              <a:t> </a:t>
            </a:r>
            <a:r>
              <a:rPr lang="en-US" dirty="0" err="1"/>
              <a:t>Hãy</a:t>
            </a:r>
            <a:r>
              <a:rPr lang="en-US" dirty="0"/>
              <a:t> </a:t>
            </a:r>
            <a:r>
              <a:rPr lang="en-US" dirty="0" err="1"/>
              <a:t>luôn</a:t>
            </a:r>
            <a:r>
              <a:rPr lang="en-US" dirty="0"/>
              <a:t> </a:t>
            </a:r>
            <a:r>
              <a:rPr lang="en-US" dirty="0" err="1"/>
              <a:t>tự</a:t>
            </a:r>
            <a:r>
              <a:rPr lang="en-US" dirty="0"/>
              <a:t> tin</a:t>
            </a:r>
          </a:p>
          <a:p>
            <a:pPr marL="0" indent="0">
              <a:buNone/>
            </a:pPr>
            <a:r>
              <a:rPr lang="en-US" dirty="0"/>
              <a:t>https://</a:t>
            </a:r>
            <a:r>
              <a:rPr lang="en-US" dirty="0" err="1"/>
              <a:t>www.youtube.com</a:t>
            </a:r>
            <a:r>
              <a:rPr lang="en-US" dirty="0"/>
              <a:t>/</a:t>
            </a:r>
            <a:r>
              <a:rPr lang="en-US" dirty="0" err="1"/>
              <a:t>watch?v</a:t>
            </a:r>
            <a:r>
              <a:rPr lang="en-US" dirty="0"/>
              <a:t>=</a:t>
            </a:r>
            <a:r>
              <a:rPr lang="en-US" dirty="0" err="1"/>
              <a:t>WcG9xyZKAKU</a:t>
            </a:r>
            <a:endParaRPr lang="en-US" dirty="0"/>
          </a:p>
        </p:txBody>
      </p:sp>
    </p:spTree>
    <p:extLst>
      <p:ext uri="{BB962C8B-B14F-4D97-AF65-F5344CB8AC3E}">
        <p14:creationId xmlns:p14="http://schemas.microsoft.com/office/powerpoint/2010/main" val="1116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6071A310-730D-436F-91C9-158571318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733"/>
            <a:ext cx="12191999" cy="5968294"/>
          </a:xfrm>
          <a:prstGeom prst="rect">
            <a:avLst/>
          </a:prstGeom>
        </p:spPr>
      </p:pic>
      <p:sp>
        <p:nvSpPr>
          <p:cNvPr id="2" name="TextBox 1">
            <a:extLst>
              <a:ext uri="{FF2B5EF4-FFF2-40B4-BE49-F238E27FC236}">
                <a16:creationId xmlns:a16="http://schemas.microsoft.com/office/drawing/2014/main" id="{DFE778A8-246E-4B62-B5A5-6F393F9E5BF2}"/>
              </a:ext>
            </a:extLst>
          </p:cNvPr>
          <p:cNvSpPr txBox="1"/>
          <p:nvPr/>
        </p:nvSpPr>
        <p:spPr>
          <a:xfrm>
            <a:off x="788711" y="5914381"/>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EM </a:t>
            </a:r>
            <a:r>
              <a:rPr lang="en-US" sz="3600" b="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CÓ</a:t>
            </a:r>
            <a:r>
              <a:rPr lang="en-US" sz="36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3600" b="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XINH</a:t>
            </a:r>
            <a:r>
              <a:rPr lang="en-US" sz="36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r>
              <a:rPr lang="en-US" sz="3600" b="1" dirty="0" err="1">
                <a:solidFill>
                  <a:schemeClr val="tx1">
                    <a:lumMod val="85000"/>
                    <a:lumOff val="15000"/>
                  </a:schemeClr>
                </a:solidFill>
                <a:latin typeface="Times New Roman" panose="02020603050405020304" pitchFamily="18" charset="0"/>
                <a:ea typeface="+mj-ea"/>
                <a:cs typeface="Times New Roman" panose="02020603050405020304" pitchFamily="18" charset="0"/>
              </a:rPr>
              <a:t>KHÔNG</a:t>
            </a:r>
            <a:r>
              <a:rPr lang="en-US" sz="36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 </a:t>
            </a: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19" y="523220"/>
            <a:ext cx="11871961" cy="5451747"/>
          </a:xfrm>
        </p:spPr>
        <p:txBody>
          <a:bodyPr>
            <a:noAutofit/>
          </a:bodyPr>
          <a:lstStyle/>
          <a:p>
            <a:pPr marL="0" indent="0"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    </a:t>
            </a:r>
            <a:r>
              <a:rPr lang="vi-VN" sz="2200" b="0" i="0" dirty="0">
                <a:effectLst/>
                <a:latin typeface="+mj-lt"/>
              </a:rPr>
              <a:t>Voi em thích m</a:t>
            </a:r>
            <a:r>
              <a:rPr lang="en-US" sz="2200" b="0" i="0" dirty="0">
                <a:effectLst/>
                <a:latin typeface="Times New Roman" panose="02020603050405020304" pitchFamily="18" charset="0"/>
                <a:cs typeface="Times New Roman" panose="02020603050405020304" pitchFamily="18" charset="0"/>
              </a:rPr>
              <a:t>ặ</a:t>
            </a:r>
            <a:r>
              <a:rPr lang="vi-VN" sz="2200" b="0" i="0" dirty="0">
                <a:effectLst/>
                <a:latin typeface="+mj-lt"/>
              </a:rPr>
              <a:t>c đẹp và thích được khen xinh. Ở nhà, voi em luôn hỏi anh: "Em có xinh không?". Voi anh bao giờ cũng khen: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lắm</a:t>
            </a:r>
            <a:r>
              <a:rPr lang="en-US" sz="2200" dirty="0">
                <a:latin typeface="Times New Roman" panose="02020603050405020304" pitchFamily="18" charset="0"/>
                <a:cs typeface="Times New Roman" panose="02020603050405020304" pitchFamily="18" charset="0"/>
              </a:rPr>
              <a:t>”.</a:t>
            </a:r>
            <a:endParaRPr lang="en-US" sz="2200" b="0" i="0" dirty="0">
              <a:effectLst/>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      </a:t>
            </a:r>
            <a:r>
              <a:rPr lang="vi-VN" sz="2200" b="0" i="0" dirty="0">
                <a:effectLst/>
                <a:latin typeface="Times New Roman" panose="02020603050405020304" pitchFamily="18" charset="0"/>
                <a:cs typeface="Times New Roman" panose="02020603050405020304" pitchFamily="18" charset="0"/>
              </a:rPr>
              <a:t>Một hôm, gặp hươu, voi em</a:t>
            </a:r>
            <a:r>
              <a:rPr lang="vi-VN" sz="2200" b="0" i="0" dirty="0">
                <a:effectLst/>
                <a:latin typeface="+mj-lt"/>
              </a:rPr>
              <a:t> hỏi:</a:t>
            </a:r>
          </a:p>
          <a:p>
            <a:pPr marL="0" indent="0" algn="just">
              <a:lnSpc>
                <a:spcPct val="100000"/>
              </a:lnSpc>
              <a:spcBef>
                <a:spcPts val="0"/>
              </a:spcBef>
              <a:buNone/>
            </a:pPr>
            <a:r>
              <a:rPr lang="en-US" sz="2200" b="0" i="0" dirty="0">
                <a:effectLst/>
                <a:latin typeface="+mj-lt"/>
              </a:rPr>
              <a:t>      </a:t>
            </a:r>
            <a:r>
              <a:rPr lang="vi-VN" sz="2200" b="0" i="0" dirty="0">
                <a:effectLst/>
                <a:latin typeface="+mj-lt"/>
              </a:rPr>
              <a:t>- Em có xinh không?</a:t>
            </a:r>
            <a:endParaRPr lang="en-US" sz="2200" b="0" i="0" dirty="0">
              <a:effectLst/>
              <a:latin typeface="+mj-lt"/>
            </a:endParaRPr>
          </a:p>
          <a:p>
            <a:pPr marL="0" indent="0" algn="just">
              <a:lnSpc>
                <a:spcPct val="100000"/>
              </a:lnSpc>
              <a:spcBef>
                <a:spcPts val="0"/>
              </a:spcBef>
              <a:buNone/>
            </a:pPr>
            <a:r>
              <a:rPr lang="en-US" sz="2200" dirty="0">
                <a:latin typeface="+mj-lt"/>
              </a:rPr>
              <a:t>      </a:t>
            </a:r>
            <a:r>
              <a:rPr lang="vi-VN" sz="2200" b="0" i="0" dirty="0">
                <a:effectLst/>
                <a:latin typeface="+mj-lt"/>
              </a:rPr>
              <a:t>Hươu ngắm voi rồi lắc đầu:</a:t>
            </a:r>
            <a:endParaRPr lang="en-US" sz="2200" b="0" i="0" dirty="0">
              <a:effectLst/>
              <a:latin typeface="+mj-lt"/>
            </a:endParaRPr>
          </a:p>
          <a:p>
            <a:pPr marL="0" indent="0" algn="just">
              <a:lnSpc>
                <a:spcPct val="100000"/>
              </a:lnSpc>
              <a:spcBef>
                <a:spcPts val="0"/>
              </a:spcBef>
              <a:buNone/>
            </a:pPr>
            <a:r>
              <a:rPr lang="en-US" sz="2200" dirty="0">
                <a:latin typeface="+mj-lt"/>
              </a:rPr>
              <a:t>      </a:t>
            </a:r>
            <a:r>
              <a:rPr lang="vi-VN" sz="2200" b="0" i="0" dirty="0">
                <a:effectLst/>
                <a:latin typeface="+mj-lt"/>
              </a:rPr>
              <a:t>- Chưa xinh lắm vì em không có đôi sừng giống anh.</a:t>
            </a:r>
            <a:endParaRPr lang="en-US" sz="2200" b="0" i="0" dirty="0">
              <a:effectLst/>
              <a:latin typeface="+mj-lt"/>
            </a:endParaRPr>
          </a:p>
          <a:p>
            <a:pPr marL="0" indent="0" algn="just">
              <a:lnSpc>
                <a:spcPct val="100000"/>
              </a:lnSpc>
              <a:spcBef>
                <a:spcPts val="0"/>
              </a:spcBef>
              <a:buNone/>
            </a:pPr>
            <a:r>
              <a:rPr lang="en-US" sz="2200" dirty="0">
                <a:latin typeface="+mj-lt"/>
              </a:rPr>
              <a:t>      </a:t>
            </a:r>
            <a:r>
              <a:rPr lang="en-US" sz="2200" dirty="0">
                <a:latin typeface="Times New Roman" panose="02020603050405020304" pitchFamily="18" charset="0"/>
                <a:cs typeface="Times New Roman" panose="02020603050405020304" pitchFamily="18" charset="0"/>
              </a:rPr>
              <a:t>Nghe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endParaRPr lang="vi-VN" sz="2200" b="0" i="0" dirty="0">
              <a:effectLst/>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200" b="0" i="0" dirty="0">
                <a:effectLst/>
                <a:latin typeface="+mj-lt"/>
              </a:rPr>
              <a:t>      </a:t>
            </a:r>
            <a:r>
              <a:rPr lang="vi-VN" sz="2200" b="0" i="0" dirty="0">
                <a:effectLst/>
                <a:latin typeface="+mj-lt"/>
              </a:rPr>
              <a:t>Gặp dê, voi hỏi:</a:t>
            </a:r>
          </a:p>
          <a:p>
            <a:pPr marL="0" indent="0" algn="just">
              <a:lnSpc>
                <a:spcPct val="100000"/>
              </a:lnSpc>
              <a:spcBef>
                <a:spcPts val="0"/>
              </a:spcBef>
              <a:buNone/>
            </a:pPr>
            <a:r>
              <a:rPr lang="en-US" sz="2200" b="0" i="0" dirty="0">
                <a:effectLst/>
                <a:latin typeface="+mj-lt"/>
              </a:rPr>
              <a:t>      </a:t>
            </a:r>
            <a:r>
              <a:rPr lang="vi-VN" sz="2200" b="0" i="0" dirty="0">
                <a:effectLst/>
                <a:latin typeface="+mj-lt"/>
              </a:rPr>
              <a:t>- Em có xinh không?</a:t>
            </a:r>
          </a:p>
          <a:p>
            <a:pPr marL="0" indent="0" algn="just">
              <a:lnSpc>
                <a:spcPct val="100000"/>
              </a:lnSpc>
              <a:spcBef>
                <a:spcPts val="0"/>
              </a:spcBef>
              <a:buNone/>
            </a:pPr>
            <a:r>
              <a:rPr lang="en-US" sz="2200" b="0" i="0" dirty="0">
                <a:effectLst/>
                <a:latin typeface="+mj-lt"/>
              </a:rPr>
              <a:t>      </a:t>
            </a:r>
            <a:r>
              <a:rPr lang="vi-VN" sz="2200" b="0" i="0" dirty="0">
                <a:effectLst/>
                <a:latin typeface="+mj-lt"/>
              </a:rPr>
              <a:t>- Không, vì cậu không có bộ râu giống tớ. </a:t>
            </a:r>
            <a:endParaRPr lang="en-US" sz="2200" b="0" i="0" dirty="0">
              <a:effectLst/>
              <a:latin typeface="+mj-lt"/>
            </a:endParaRPr>
          </a:p>
          <a:p>
            <a:pPr marL="0" indent="0" algn="just">
              <a:lnSpc>
                <a:spcPct val="100000"/>
              </a:lnSpc>
              <a:spcBef>
                <a:spcPts val="0"/>
              </a:spcBef>
              <a:buNone/>
            </a:pPr>
            <a:r>
              <a:rPr lang="en-US" sz="2200" dirty="0">
                <a:latin typeface="+mj-lt"/>
              </a:rPr>
              <a:t>      </a:t>
            </a:r>
            <a:r>
              <a:rPr lang="vi-VN" sz="2200" b="0" i="0" dirty="0">
                <a:effectLst/>
                <a:latin typeface="+mj-lt"/>
              </a:rPr>
              <a:t>Voi liền nhổ một khóm cỏ dại bên đường, g</a:t>
            </a:r>
            <a:r>
              <a:rPr lang="en-US" sz="2200" b="0" i="0" dirty="0">
                <a:effectLst/>
                <a:latin typeface="Times New Roman" panose="02020603050405020304" pitchFamily="18" charset="0"/>
                <a:cs typeface="Times New Roman" panose="02020603050405020304" pitchFamily="18" charset="0"/>
              </a:rPr>
              <a:t>ắ</a:t>
            </a:r>
            <a:r>
              <a:rPr lang="vi-VN" sz="2200" b="0" i="0" dirty="0">
                <a:effectLst/>
                <a:latin typeface="+mj-lt"/>
              </a:rPr>
              <a:t>n vào cằm rồi về nhà. </a:t>
            </a:r>
            <a:endParaRPr lang="en-US" sz="2200" b="0" i="0" dirty="0">
              <a:effectLst/>
              <a:latin typeface="+mj-lt"/>
            </a:endParaRPr>
          </a:p>
          <a:p>
            <a:pPr marL="0" indent="0" algn="just">
              <a:lnSpc>
                <a:spcPct val="100000"/>
              </a:lnSpc>
              <a:spcBef>
                <a:spcPts val="0"/>
              </a:spcBef>
              <a:buNone/>
            </a:pPr>
            <a:r>
              <a:rPr lang="en-US" sz="2200" dirty="0">
                <a:latin typeface="+mj-lt"/>
              </a:rPr>
              <a:t>      </a:t>
            </a:r>
            <a:r>
              <a:rPr lang="vi-VN" sz="2200" b="0" i="0" dirty="0">
                <a:effectLst/>
                <a:latin typeface="+mj-lt"/>
              </a:rPr>
              <a:t>Về nhà với đôi s</a:t>
            </a:r>
            <a:r>
              <a:rPr lang="en-US" sz="2200" b="0" i="0" dirty="0">
                <a:effectLst/>
                <a:latin typeface="Times New Roman" panose="02020603050405020304" pitchFamily="18" charset="0"/>
                <a:cs typeface="Times New Roman" panose="02020603050405020304" pitchFamily="18" charset="0"/>
              </a:rPr>
              <a:t>ừ</a:t>
            </a:r>
            <a:r>
              <a:rPr lang="vi-VN" sz="2200" b="0" i="0" dirty="0">
                <a:effectLst/>
                <a:latin typeface="+mj-lt"/>
              </a:rPr>
              <a:t>ng và bộ râu giả, voi em hớn hở hỏi anh:</a:t>
            </a:r>
          </a:p>
          <a:p>
            <a:pPr marL="0" indent="0" algn="just">
              <a:lnSpc>
                <a:spcPct val="100000"/>
              </a:lnSpc>
              <a:spcBef>
                <a:spcPts val="0"/>
              </a:spcBef>
              <a:buNone/>
            </a:pPr>
            <a:r>
              <a:rPr lang="en-US" sz="2200" b="0" i="0" dirty="0">
                <a:effectLst/>
                <a:latin typeface="+mj-lt"/>
              </a:rPr>
              <a:t>      </a:t>
            </a:r>
            <a:r>
              <a:rPr lang="vi-VN" sz="2200" b="0" i="0" dirty="0">
                <a:effectLst/>
                <a:latin typeface="+mj-lt"/>
              </a:rPr>
              <a:t>- Em có xinh hơn không?</a:t>
            </a:r>
            <a:endParaRPr lang="en-US" sz="2200" b="0" i="0" dirty="0">
              <a:effectLst/>
              <a:latin typeface="+mj-lt"/>
            </a:endParaRPr>
          </a:p>
          <a:p>
            <a:pPr marL="0" indent="0" algn="just">
              <a:lnSpc>
                <a:spcPct val="100000"/>
              </a:lnSpc>
              <a:spcBef>
                <a:spcPts val="0"/>
              </a:spcBef>
              <a:buNone/>
            </a:pPr>
            <a:r>
              <a:rPr lang="en-US" sz="2200" dirty="0">
                <a:latin typeface="+mj-lt"/>
              </a:rPr>
              <a:t>      </a:t>
            </a:r>
            <a:r>
              <a:rPr lang="vi-VN" sz="2200" b="0" i="0" dirty="0">
                <a:effectLst/>
                <a:latin typeface="+mj-lt"/>
              </a:rPr>
              <a:t>Voi anh nói:</a:t>
            </a:r>
          </a:p>
          <a:p>
            <a:pPr marL="0" indent="0" algn="just">
              <a:lnSpc>
                <a:spcPct val="100000"/>
              </a:lnSpc>
              <a:spcBef>
                <a:spcPts val="0"/>
              </a:spcBef>
              <a:buNone/>
            </a:pPr>
            <a:r>
              <a:rPr lang="en-US" sz="2200" b="0" i="0" dirty="0">
                <a:effectLst/>
                <a:latin typeface="+mj-lt"/>
              </a:rPr>
              <a:t>      </a:t>
            </a:r>
            <a:r>
              <a:rPr lang="vi-VN" sz="2200" b="0" i="0" dirty="0">
                <a:effectLst/>
                <a:latin typeface="+mj-lt"/>
              </a:rPr>
              <a:t>- Trời </a:t>
            </a:r>
            <a:r>
              <a:rPr lang="en-US" sz="2200" dirty="0">
                <a:latin typeface="Times New Roman" panose="02020603050405020304" pitchFamily="18" charset="0"/>
                <a:cs typeface="Times New Roman" panose="02020603050405020304" pitchFamily="18" charset="0"/>
              </a:rPr>
              <a:t>ơ</a:t>
            </a:r>
            <a:r>
              <a:rPr lang="vi-VN" sz="2200" b="0" i="0" dirty="0">
                <a:effectLst/>
                <a:latin typeface="+mj-lt"/>
              </a:rPr>
              <a:t>i, sao em lại thêm sừng và râu thế n</a:t>
            </a:r>
            <a:r>
              <a:rPr lang="en-US" sz="2200" dirty="0">
                <a:latin typeface="Times New Roman" panose="02020603050405020304" pitchFamily="18" charset="0"/>
                <a:cs typeface="Times New Roman" panose="02020603050405020304" pitchFamily="18" charset="0"/>
              </a:rPr>
              <a:t>à</a:t>
            </a:r>
            <a:r>
              <a:rPr lang="vi-VN" sz="2200" b="0" i="0" dirty="0">
                <a:effectLst/>
                <a:latin typeface="+mj-lt"/>
              </a:rPr>
              <a:t>y? Xấu lắm! </a:t>
            </a:r>
            <a:endParaRPr lang="en-US" sz="2200" b="0" i="0" dirty="0">
              <a:effectLst/>
              <a:latin typeface="+mj-lt"/>
            </a:endParaRPr>
          </a:p>
          <a:p>
            <a:pPr marL="0" indent="0" algn="just">
              <a:lnSpc>
                <a:spcPct val="100000"/>
              </a:lnSpc>
              <a:spcBef>
                <a:spcPts val="0"/>
              </a:spcBef>
              <a:buNone/>
            </a:pPr>
            <a:r>
              <a:rPr lang="en-US" sz="2200" dirty="0">
                <a:latin typeface="+mj-lt"/>
              </a:rPr>
              <a:t>      </a:t>
            </a:r>
            <a:r>
              <a:rPr lang="vi-VN" sz="2200" b="0" i="0" dirty="0">
                <a:effectLst/>
                <a:latin typeface="+mj-lt"/>
              </a:rPr>
              <a:t>Voi em ngắm mình trong gương và thấy xấu thật. Sau khi bỏ sừng và râu đi, voi em thấy mình xinh đẹp hẳn lên. Giờ đây, voi em hiểu rằng mình chỉ xinh đẹp khi đúng là voi.</a:t>
            </a:r>
            <a:endParaRPr lang="en-US" sz="2200" dirty="0">
              <a:latin typeface="+mj-lt"/>
            </a:endParaRPr>
          </a:p>
          <a:p>
            <a:pPr marL="0" indent="0" algn="just">
              <a:lnSpc>
                <a:spcPct val="100000"/>
              </a:lnSpc>
              <a:spcBef>
                <a:spcPts val="0"/>
              </a:spcBef>
              <a:buNone/>
            </a:pPr>
            <a:r>
              <a:rPr lang="en-US" sz="2200" b="0" i="1" dirty="0">
                <a:effectLst/>
                <a:latin typeface="+mj-lt"/>
              </a:rPr>
              <a:t>									</a:t>
            </a:r>
            <a:r>
              <a:rPr lang="vi-VN" sz="2200" b="1" dirty="0">
                <a:effectLst/>
                <a:latin typeface="+mj-lt"/>
              </a:rPr>
              <a:t>(Theo </a:t>
            </a:r>
            <a:r>
              <a:rPr lang="vi-VN" sz="2200" b="1" i="1" dirty="0">
                <a:effectLst/>
                <a:latin typeface="+mj-lt"/>
              </a:rPr>
              <a:t>Voi em đi t</a:t>
            </a:r>
            <a:r>
              <a:rPr lang="en-US" sz="2200" b="1" i="1" dirty="0">
                <a:latin typeface="+mj-lt"/>
              </a:rPr>
              <a:t>ì</a:t>
            </a:r>
            <a:r>
              <a:rPr lang="vi-VN" sz="2200" b="1" i="1" dirty="0">
                <a:effectLst/>
                <a:latin typeface="+mj-lt"/>
              </a:rPr>
              <a:t>m tự tin</a:t>
            </a:r>
            <a:r>
              <a:rPr lang="vi-VN" sz="2200" b="1" dirty="0">
                <a:effectLst/>
                <a:latin typeface="+mj-lt"/>
              </a:rPr>
              <a:t>)</a:t>
            </a:r>
            <a:r>
              <a:rPr lang="vi-VN" sz="2200" b="1" dirty="0">
                <a:latin typeface="+mj-lt"/>
              </a:rPr>
              <a:t/>
            </a:r>
            <a:br>
              <a:rPr lang="vi-VN" sz="2200" b="1" dirty="0">
                <a:latin typeface="+mj-lt"/>
              </a:rPr>
            </a:br>
            <a:endParaRPr lang="en-US" sz="2200" b="1" dirty="0">
              <a:latin typeface="+mj-lt"/>
            </a:endParaRPr>
          </a:p>
        </p:txBody>
      </p:sp>
      <p:sp>
        <p:nvSpPr>
          <p:cNvPr id="4" name="TextBox 3"/>
          <p:cNvSpPr txBox="1"/>
          <p:nvPr/>
        </p:nvSpPr>
        <p:spPr>
          <a:xfrm>
            <a:off x="3479311" y="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0034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D2AA41C-6A6E-4908-A666-DF48878B42AB}"/>
              </a:ext>
            </a:extLst>
          </p:cNvPr>
          <p:cNvSpPr txBox="1">
            <a:spLocks/>
          </p:cNvSpPr>
          <p:nvPr/>
        </p:nvSpPr>
        <p:spPr>
          <a:xfrm>
            <a:off x="160019" y="523220"/>
            <a:ext cx="11871961" cy="5451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200" dirty="0">
                <a:latin typeface="Times New Roman" panose="02020603050405020304" pitchFamily="18" charset="0"/>
                <a:cs typeface="Times New Roman" panose="02020603050405020304" pitchFamily="18" charset="0"/>
              </a:rPr>
              <a:t>    </a:t>
            </a:r>
            <a:r>
              <a:rPr lang="vi-VN" sz="2200" dirty="0">
                <a:solidFill>
                  <a:srgbClr val="FF0000"/>
                </a:solidFill>
                <a:latin typeface="+mj-lt"/>
              </a:rPr>
              <a:t>Voi em thích m</a:t>
            </a:r>
            <a:r>
              <a:rPr lang="en-US" sz="2200" dirty="0">
                <a:solidFill>
                  <a:srgbClr val="FF0000"/>
                </a:solidFill>
                <a:latin typeface="Times New Roman" panose="02020603050405020304" pitchFamily="18" charset="0"/>
                <a:cs typeface="Times New Roman" panose="02020603050405020304" pitchFamily="18" charset="0"/>
              </a:rPr>
              <a:t>ặ</a:t>
            </a:r>
            <a:r>
              <a:rPr lang="vi-VN" sz="2200" dirty="0">
                <a:solidFill>
                  <a:srgbClr val="FF0000"/>
                </a:solidFill>
                <a:latin typeface="+mj-lt"/>
              </a:rPr>
              <a:t>c đẹp và thích được khen xinh. Ở nhà, voi em luôn hỏi anh: "Em có xinh không?". Voi anh bao giờ cũng khen: </a:t>
            </a:r>
            <a:r>
              <a:rPr lang="en-US" sz="2200" dirty="0">
                <a:solidFill>
                  <a:srgbClr val="FF0000"/>
                </a:solidFill>
                <a:latin typeface="Times New Roman" panose="02020603050405020304" pitchFamily="18" charset="0"/>
                <a:cs typeface="Times New Roman" panose="02020603050405020304" pitchFamily="18" charset="0"/>
              </a:rPr>
              <a:t>“</a:t>
            </a:r>
            <a:r>
              <a:rPr lang="en-US" sz="2200" dirty="0" err="1">
                <a:solidFill>
                  <a:srgbClr val="FF0000"/>
                </a:solidFill>
                <a:latin typeface="Times New Roman" panose="02020603050405020304" pitchFamily="18" charset="0"/>
                <a:cs typeface="Times New Roman" panose="02020603050405020304" pitchFamily="18" charset="0"/>
              </a:rPr>
              <a:t>Em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xinh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lắm</a:t>
            </a:r>
            <a:r>
              <a:rPr lang="en-US" sz="2200" dirty="0">
                <a:solidFill>
                  <a:srgbClr val="FF0000"/>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Font typeface="Arial" panose="020B0604020202020204" pitchFamily="34" charset="0"/>
              <a:buNone/>
            </a:pPr>
            <a:r>
              <a:rPr lang="en-US" sz="2200" dirty="0">
                <a:solidFill>
                  <a:srgbClr val="FF0000"/>
                </a:solidFill>
                <a:latin typeface="Times New Roman" panose="02020603050405020304" pitchFamily="18" charset="0"/>
                <a:cs typeface="Times New Roman" panose="02020603050405020304" pitchFamily="18" charset="0"/>
              </a:rPr>
              <a:t>      </a:t>
            </a:r>
            <a:r>
              <a:rPr lang="vi-VN" sz="2200" dirty="0">
                <a:solidFill>
                  <a:srgbClr val="FF0000"/>
                </a:solidFill>
                <a:latin typeface="Times New Roman" panose="02020603050405020304" pitchFamily="18" charset="0"/>
                <a:cs typeface="Times New Roman" panose="02020603050405020304" pitchFamily="18" charset="0"/>
              </a:rPr>
              <a:t>Một hôm, gặp hươu, voi em</a:t>
            </a:r>
            <a:r>
              <a:rPr lang="vi-VN" sz="2200" dirty="0">
                <a:solidFill>
                  <a:srgbClr val="FF0000"/>
                </a:solidFill>
                <a:latin typeface="+mj-lt"/>
              </a:rPr>
              <a:t> hỏi:</a:t>
            </a: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 Em có xinh không?</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Hươu ngắm voi rồi lắc đầu:</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 Chưa xinh lắm vì em không có đôi sừng giống anh.</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en-US" sz="2200" dirty="0">
                <a:solidFill>
                  <a:srgbClr val="FF0000"/>
                </a:solidFill>
                <a:latin typeface="Times New Roman" panose="02020603050405020304" pitchFamily="18" charset="0"/>
                <a:cs typeface="Times New Roman" panose="02020603050405020304" pitchFamily="18" charset="0"/>
              </a:rPr>
              <a:t>Nghe </a:t>
            </a:r>
            <a:r>
              <a:rPr lang="en-US" sz="2200" dirty="0" err="1">
                <a:solidFill>
                  <a:srgbClr val="FF0000"/>
                </a:solidFill>
                <a:latin typeface="Times New Roman" panose="02020603050405020304" pitchFamily="18" charset="0"/>
                <a:cs typeface="Times New Roman" panose="02020603050405020304" pitchFamily="18" charset="0"/>
              </a:rPr>
              <a:t>vậy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voi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nhặt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vài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cành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cây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khô</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gài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lên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đầu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rồi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tiếp</a:t>
            </a:r>
            <a:r>
              <a:rPr lang="en-US" sz="2200" dirty="0">
                <a:solidFill>
                  <a:srgbClr val="FF0000"/>
                </a:solidFill>
                <a:latin typeface="Times New Roman" panose="02020603050405020304" pitchFamily="18" charset="0"/>
                <a:cs typeface="Times New Roman" panose="02020603050405020304" pitchFamily="18" charset="0"/>
              </a:rPr>
              <a:t>. </a:t>
            </a:r>
            <a:endParaRPr lang="vi-VN" sz="2200"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Gặp dê, voi hỏi:</a:t>
            </a: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 Em có xinh không?</a:t>
            </a: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 Không, vì cậu không có bộ râu giống tớ. </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solidFill>
                  <a:srgbClr val="FF0000"/>
                </a:solidFill>
                <a:latin typeface="+mj-lt"/>
              </a:rPr>
              <a:t>      </a:t>
            </a:r>
            <a:r>
              <a:rPr lang="vi-VN" sz="2200" dirty="0">
                <a:solidFill>
                  <a:srgbClr val="FF0000"/>
                </a:solidFill>
                <a:latin typeface="+mj-lt"/>
              </a:rPr>
              <a:t>Voi liền nhổ một khóm cỏ dại bên đường, g</a:t>
            </a:r>
            <a:r>
              <a:rPr lang="en-US" sz="2200" dirty="0">
                <a:solidFill>
                  <a:srgbClr val="FF0000"/>
                </a:solidFill>
                <a:latin typeface="Times New Roman" panose="02020603050405020304" pitchFamily="18" charset="0"/>
                <a:cs typeface="Times New Roman" panose="02020603050405020304" pitchFamily="18" charset="0"/>
              </a:rPr>
              <a:t>ắ</a:t>
            </a:r>
            <a:r>
              <a:rPr lang="vi-VN" sz="2200" dirty="0">
                <a:solidFill>
                  <a:srgbClr val="FF0000"/>
                </a:solidFill>
                <a:latin typeface="+mj-lt"/>
              </a:rPr>
              <a:t>n vào cằm rồi về nhà. </a:t>
            </a:r>
            <a:endParaRPr lang="en-US" sz="2200" dirty="0">
              <a:solidFill>
                <a:srgbClr val="FF0000"/>
              </a:solidFill>
              <a:latin typeface="+mj-lt"/>
            </a:endParaRPr>
          </a:p>
          <a:p>
            <a:pPr marL="0" indent="0" algn="just">
              <a:lnSpc>
                <a:spcPct val="100000"/>
              </a:lnSpc>
              <a:spcBef>
                <a:spcPts val="0"/>
              </a:spcBef>
              <a:buFont typeface="Arial" panose="020B0604020202020204" pitchFamily="34" charset="0"/>
              <a:buNone/>
            </a:pPr>
            <a:r>
              <a:rPr lang="en-US" sz="2200" dirty="0">
                <a:latin typeface="+mj-lt"/>
              </a:rPr>
              <a:t>      </a:t>
            </a:r>
            <a:r>
              <a:rPr lang="vi-VN" sz="2200" dirty="0">
                <a:solidFill>
                  <a:schemeClr val="accent1"/>
                </a:solidFill>
                <a:latin typeface="+mj-lt"/>
              </a:rPr>
              <a:t>Về nhà với đôi s</a:t>
            </a:r>
            <a:r>
              <a:rPr lang="en-US" sz="2200" dirty="0">
                <a:solidFill>
                  <a:schemeClr val="accent1"/>
                </a:solidFill>
                <a:latin typeface="Times New Roman" panose="02020603050405020304" pitchFamily="18" charset="0"/>
                <a:cs typeface="Times New Roman" panose="02020603050405020304" pitchFamily="18" charset="0"/>
              </a:rPr>
              <a:t>ừ</a:t>
            </a:r>
            <a:r>
              <a:rPr lang="vi-VN" sz="2200" dirty="0">
                <a:solidFill>
                  <a:schemeClr val="accent1"/>
                </a:solidFill>
                <a:latin typeface="+mj-lt"/>
              </a:rPr>
              <a:t>ng và bộ râu giả, voi em hớn hở hỏi anh:</a:t>
            </a:r>
          </a:p>
          <a:p>
            <a:pPr marL="0" indent="0" algn="just">
              <a:lnSpc>
                <a:spcPct val="100000"/>
              </a:lnSpc>
              <a:spcBef>
                <a:spcPts val="0"/>
              </a:spcBef>
              <a:buFont typeface="Arial" panose="020B0604020202020204" pitchFamily="34" charset="0"/>
              <a:buNone/>
            </a:pPr>
            <a:r>
              <a:rPr lang="en-US" sz="2200" dirty="0">
                <a:solidFill>
                  <a:schemeClr val="accent1"/>
                </a:solidFill>
                <a:latin typeface="+mj-lt"/>
              </a:rPr>
              <a:t>      </a:t>
            </a:r>
            <a:r>
              <a:rPr lang="vi-VN" sz="2200" dirty="0">
                <a:solidFill>
                  <a:schemeClr val="accent1"/>
                </a:solidFill>
                <a:latin typeface="+mj-lt"/>
              </a:rPr>
              <a:t>- Em có xinh hơn không?</a:t>
            </a:r>
            <a:endParaRPr lang="en-US" sz="2200" dirty="0">
              <a:solidFill>
                <a:schemeClr val="accent1"/>
              </a:solidFill>
              <a:latin typeface="+mj-lt"/>
            </a:endParaRPr>
          </a:p>
          <a:p>
            <a:pPr marL="0" indent="0" algn="just">
              <a:lnSpc>
                <a:spcPct val="100000"/>
              </a:lnSpc>
              <a:spcBef>
                <a:spcPts val="0"/>
              </a:spcBef>
              <a:buFont typeface="Arial" panose="020B0604020202020204" pitchFamily="34" charset="0"/>
              <a:buNone/>
            </a:pPr>
            <a:r>
              <a:rPr lang="en-US" sz="2200" dirty="0">
                <a:solidFill>
                  <a:schemeClr val="accent1"/>
                </a:solidFill>
                <a:latin typeface="+mj-lt"/>
              </a:rPr>
              <a:t>      </a:t>
            </a:r>
            <a:r>
              <a:rPr lang="vi-VN" sz="2200" dirty="0">
                <a:solidFill>
                  <a:schemeClr val="accent1"/>
                </a:solidFill>
                <a:latin typeface="+mj-lt"/>
              </a:rPr>
              <a:t>Voi anh nói:</a:t>
            </a:r>
          </a:p>
          <a:p>
            <a:pPr marL="0" indent="0" algn="just">
              <a:lnSpc>
                <a:spcPct val="100000"/>
              </a:lnSpc>
              <a:spcBef>
                <a:spcPts val="0"/>
              </a:spcBef>
              <a:buFont typeface="Arial" panose="020B0604020202020204" pitchFamily="34" charset="0"/>
              <a:buNone/>
            </a:pPr>
            <a:r>
              <a:rPr lang="en-US" sz="2200" dirty="0">
                <a:solidFill>
                  <a:schemeClr val="accent1"/>
                </a:solidFill>
                <a:latin typeface="+mj-lt"/>
              </a:rPr>
              <a:t>      </a:t>
            </a:r>
            <a:r>
              <a:rPr lang="vi-VN" sz="2200" dirty="0">
                <a:solidFill>
                  <a:schemeClr val="accent1"/>
                </a:solidFill>
                <a:latin typeface="+mj-lt"/>
              </a:rPr>
              <a:t>- Trời </a:t>
            </a:r>
            <a:r>
              <a:rPr lang="en-US" sz="2200" dirty="0">
                <a:solidFill>
                  <a:schemeClr val="accent1"/>
                </a:solidFill>
                <a:latin typeface="Times New Roman" panose="02020603050405020304" pitchFamily="18" charset="0"/>
                <a:cs typeface="Times New Roman" panose="02020603050405020304" pitchFamily="18" charset="0"/>
              </a:rPr>
              <a:t>ơ</a:t>
            </a:r>
            <a:r>
              <a:rPr lang="vi-VN" sz="2200" dirty="0">
                <a:solidFill>
                  <a:schemeClr val="accent1"/>
                </a:solidFill>
                <a:latin typeface="+mj-lt"/>
              </a:rPr>
              <a:t>i, sao em lại thêm sừng và râu thế n</a:t>
            </a:r>
            <a:r>
              <a:rPr lang="en-US" sz="2200" dirty="0">
                <a:solidFill>
                  <a:schemeClr val="accent1"/>
                </a:solidFill>
                <a:latin typeface="Times New Roman" panose="02020603050405020304" pitchFamily="18" charset="0"/>
                <a:cs typeface="Times New Roman" panose="02020603050405020304" pitchFamily="18" charset="0"/>
              </a:rPr>
              <a:t>à</a:t>
            </a:r>
            <a:r>
              <a:rPr lang="vi-VN" sz="2200" dirty="0">
                <a:solidFill>
                  <a:schemeClr val="accent1"/>
                </a:solidFill>
                <a:latin typeface="+mj-lt"/>
              </a:rPr>
              <a:t>y? Xấu lắm! </a:t>
            </a:r>
            <a:endParaRPr lang="en-US" sz="2200" dirty="0">
              <a:solidFill>
                <a:schemeClr val="accent1"/>
              </a:solidFill>
              <a:latin typeface="+mj-lt"/>
            </a:endParaRPr>
          </a:p>
          <a:p>
            <a:pPr marL="0" indent="0" algn="just">
              <a:lnSpc>
                <a:spcPct val="100000"/>
              </a:lnSpc>
              <a:spcBef>
                <a:spcPts val="0"/>
              </a:spcBef>
              <a:buFont typeface="Arial" panose="020B0604020202020204" pitchFamily="34" charset="0"/>
              <a:buNone/>
            </a:pPr>
            <a:r>
              <a:rPr lang="en-US" sz="2200" dirty="0">
                <a:solidFill>
                  <a:schemeClr val="accent1"/>
                </a:solidFill>
                <a:latin typeface="+mj-lt"/>
              </a:rPr>
              <a:t>      </a:t>
            </a:r>
            <a:r>
              <a:rPr lang="vi-VN" sz="2200" dirty="0">
                <a:solidFill>
                  <a:schemeClr val="accent1"/>
                </a:solidFill>
                <a:latin typeface="+mj-lt"/>
              </a:rPr>
              <a:t>Voi em ngắm mình trong gương và thấy xấu thật. Sau khi bỏ sừng và râu đi, voi em thấy mình xinh đẹp hẳn lên. Giờ đây, voi em hiểu rằng mình chỉ xinh đẹp khi đúng là voi.</a:t>
            </a:r>
            <a:endParaRPr lang="en-US" sz="2200" dirty="0">
              <a:solidFill>
                <a:schemeClr val="accent1"/>
              </a:solidFill>
              <a:latin typeface="+mj-lt"/>
            </a:endParaRPr>
          </a:p>
          <a:p>
            <a:pPr marL="0" indent="0" algn="just">
              <a:lnSpc>
                <a:spcPct val="100000"/>
              </a:lnSpc>
              <a:spcBef>
                <a:spcPts val="0"/>
              </a:spcBef>
              <a:buFont typeface="Arial" panose="020B0604020202020204" pitchFamily="34" charset="0"/>
              <a:buNone/>
            </a:pPr>
            <a:r>
              <a:rPr lang="en-US" sz="2200" i="1" dirty="0">
                <a:latin typeface="+mj-lt"/>
              </a:rPr>
              <a:t>									</a:t>
            </a:r>
            <a:r>
              <a:rPr lang="vi-VN" sz="2200" b="1" dirty="0">
                <a:latin typeface="+mj-lt"/>
              </a:rPr>
              <a:t>(Theo </a:t>
            </a:r>
            <a:r>
              <a:rPr lang="vi-VN" sz="2200" b="1" i="1" dirty="0">
                <a:latin typeface="+mj-lt"/>
              </a:rPr>
              <a:t>Voi em đi t</a:t>
            </a:r>
            <a:r>
              <a:rPr lang="en-US" sz="2200" b="1" i="1" dirty="0">
                <a:latin typeface="+mj-lt"/>
              </a:rPr>
              <a:t>ì</a:t>
            </a:r>
            <a:r>
              <a:rPr lang="vi-VN" sz="2200" b="1" i="1" dirty="0">
                <a:latin typeface="+mj-lt"/>
              </a:rPr>
              <a:t>m tự tin</a:t>
            </a:r>
            <a:r>
              <a:rPr lang="vi-VN" sz="2200" b="1" dirty="0">
                <a:latin typeface="+mj-lt"/>
              </a:rPr>
              <a:t>)</a:t>
            </a:r>
            <a:br>
              <a:rPr lang="vi-VN" sz="2200" b="1" dirty="0">
                <a:latin typeface="+mj-lt"/>
              </a:rPr>
            </a:br>
            <a:endParaRPr lang="en-US" sz="2200" b="1" dirty="0">
              <a:latin typeface="+mj-lt"/>
            </a:endParaRPr>
          </a:p>
        </p:txBody>
      </p:sp>
      <p:sp>
        <p:nvSpPr>
          <p:cNvPr id="5" name="TextBox 4">
            <a:extLst>
              <a:ext uri="{FF2B5EF4-FFF2-40B4-BE49-F238E27FC236}">
                <a16:creationId xmlns:a16="http://schemas.microsoft.com/office/drawing/2014/main" id="{F8438C4D-61AA-4CED-ABED-BAA899B06BCD}"/>
              </a:ext>
            </a:extLst>
          </p:cNvPr>
          <p:cNvSpPr txBox="1"/>
          <p:nvPr/>
        </p:nvSpPr>
        <p:spPr>
          <a:xfrm>
            <a:off x="3479311" y="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339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5" name="Text Box 57"/>
          <p:cNvSpPr txBox="1">
            <a:spLocks noChangeArrowheads="1"/>
          </p:cNvSpPr>
          <p:nvPr/>
        </p:nvSpPr>
        <p:spPr bwMode="auto">
          <a:xfrm>
            <a:off x="1032851" y="2455643"/>
            <a:ext cx="98167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hươu</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gài</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gắn</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khóm</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cỏ</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dại</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hớn</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hở</a:t>
            </a:r>
            <a:endParaRPr lang="en-US" altLang="en-US" sz="4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0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CCA4D3F-3D2C-4594-8CF7-657F6CD99171}"/>
              </a:ext>
            </a:extLst>
          </p:cNvPr>
          <p:cNvSpPr/>
          <p:nvPr/>
        </p:nvSpPr>
        <p:spPr>
          <a:xfrm>
            <a:off x="923924" y="4966598"/>
            <a:ext cx="10754407" cy="1200329"/>
          </a:xfrm>
          <a:prstGeom prst="rect">
            <a:avLst/>
          </a:prstGeom>
        </p:spPr>
        <p:txBody>
          <a:bodyPr wrap="square">
            <a:spAutoFit/>
          </a:bodyPr>
          <a:lstStyle/>
          <a:p>
            <a:pPr lvl="0" algn="just"/>
            <a:r>
              <a:rPr lang="vi-VN" sz="3600" dirty="0">
                <a:latin typeface="+mj-lt"/>
              </a:rPr>
              <a:t>Giờ đây, voi em hiểu rằng mình chỉ xinh đẹp khi đúng là voi.</a:t>
            </a:r>
            <a:endParaRPr lang="en-US" sz="3600" dirty="0">
              <a:solidFill>
                <a:srgbClr val="0070C0"/>
              </a:solidFill>
              <a:latin typeface="+mj-lt"/>
              <a:cs typeface="Times New Roman" panose="02020603050405020304" pitchFamily="18" charset="0"/>
            </a:endParaRPr>
          </a:p>
        </p:txBody>
      </p:sp>
      <p:sp>
        <p:nvSpPr>
          <p:cNvPr id="4" name="Text Box 50"/>
          <p:cNvSpPr txBox="1">
            <a:spLocks noChangeArrowheads="1"/>
          </p:cNvSpPr>
          <p:nvPr/>
        </p:nvSpPr>
        <p:spPr bwMode="auto">
          <a:xfrm>
            <a:off x="923924" y="75595"/>
            <a:ext cx="60057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LUYỆN ĐỌC LỜI NHÂN VẬT</a:t>
            </a:r>
          </a:p>
        </p:txBody>
      </p:sp>
      <p:cxnSp>
        <p:nvCxnSpPr>
          <p:cNvPr id="11" name="Straight Connector 10"/>
          <p:cNvCxnSpPr>
            <a:cxnSpLocks noChangeShapeType="1"/>
          </p:cNvCxnSpPr>
          <p:nvPr/>
        </p:nvCxnSpPr>
        <p:spPr bwMode="auto">
          <a:xfrm flipH="1">
            <a:off x="5862871" y="4999007"/>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CA9DBE06-FDD4-4241-AE2A-D8DC48A6F2A6}"/>
              </a:ext>
            </a:extLst>
          </p:cNvPr>
          <p:cNvSpPr/>
          <p:nvPr/>
        </p:nvSpPr>
        <p:spPr>
          <a:xfrm>
            <a:off x="818470" y="534864"/>
            <a:ext cx="5686765" cy="707886"/>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a:t>
            </a:r>
          </a:p>
        </p:txBody>
      </p:sp>
      <p:sp>
        <p:nvSpPr>
          <p:cNvPr id="22" name="Text Box 50">
            <a:extLst>
              <a:ext uri="{FF2B5EF4-FFF2-40B4-BE49-F238E27FC236}">
                <a16:creationId xmlns:a16="http://schemas.microsoft.com/office/drawing/2014/main" id="{D16A35E8-9005-423A-BE5D-189943CE9D97}"/>
              </a:ext>
            </a:extLst>
          </p:cNvPr>
          <p:cNvSpPr txBox="1">
            <a:spLocks noChangeArrowheads="1"/>
          </p:cNvSpPr>
          <p:nvPr/>
        </p:nvSpPr>
        <p:spPr bwMode="auto">
          <a:xfrm>
            <a:off x="1000124" y="4097123"/>
            <a:ext cx="3868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LUYỆN ĐỌC CÂU</a:t>
            </a:r>
          </a:p>
        </p:txBody>
      </p:sp>
      <p:cxnSp>
        <p:nvCxnSpPr>
          <p:cNvPr id="26" name="Straight Connector 25">
            <a:extLst>
              <a:ext uri="{FF2B5EF4-FFF2-40B4-BE49-F238E27FC236}">
                <a16:creationId xmlns:a16="http://schemas.microsoft.com/office/drawing/2014/main" id="{5D47676F-99C8-4F04-A0D8-3D7E8840C7F4}"/>
              </a:ext>
            </a:extLst>
          </p:cNvPr>
          <p:cNvCxnSpPr>
            <a:cxnSpLocks noChangeShapeType="1"/>
          </p:cNvCxnSpPr>
          <p:nvPr/>
        </p:nvCxnSpPr>
        <p:spPr bwMode="auto">
          <a:xfrm flipH="1">
            <a:off x="1872960" y="5566762"/>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7" name="Straight Connector 26">
            <a:extLst>
              <a:ext uri="{FF2B5EF4-FFF2-40B4-BE49-F238E27FC236}">
                <a16:creationId xmlns:a16="http://schemas.microsoft.com/office/drawing/2014/main" id="{2B8F5947-BD99-4EAE-99A9-45564D203796}"/>
              </a:ext>
            </a:extLst>
          </p:cNvPr>
          <p:cNvCxnSpPr>
            <a:cxnSpLocks noChangeShapeType="1"/>
          </p:cNvCxnSpPr>
          <p:nvPr/>
        </p:nvCxnSpPr>
        <p:spPr bwMode="auto">
          <a:xfrm flipH="1">
            <a:off x="1789276" y="5566762"/>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81B6B28B-C3DB-460D-8776-EE79B1481C52}"/>
              </a:ext>
            </a:extLst>
          </p:cNvPr>
          <p:cNvSpPr/>
          <p:nvPr/>
        </p:nvSpPr>
        <p:spPr>
          <a:xfrm>
            <a:off x="775608" y="1156977"/>
            <a:ext cx="11373530" cy="707886"/>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a:t>
            </a:r>
            <a:r>
              <a:rPr lang="vi-VN" sz="4000" dirty="0">
                <a:latin typeface="+mj-lt"/>
              </a:rPr>
              <a:t>Chưa xinh lắm vì em </a:t>
            </a:r>
            <a:r>
              <a:rPr lang="vi-VN" sz="4000" dirty="0">
                <a:solidFill>
                  <a:srgbClr val="FF0000"/>
                </a:solidFill>
                <a:latin typeface="+mj-lt"/>
              </a:rPr>
              <a:t>không có </a:t>
            </a:r>
            <a:r>
              <a:rPr lang="vi-VN" sz="4000" dirty="0">
                <a:latin typeface="+mj-lt"/>
              </a:rPr>
              <a:t>đôi sừng giống anh</a:t>
            </a:r>
            <a:r>
              <a:rPr lang="en-US" sz="4000"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2126A886-6A0B-4865-B941-943A0ECF4812}"/>
              </a:ext>
            </a:extLst>
          </p:cNvPr>
          <p:cNvSpPr/>
          <p:nvPr/>
        </p:nvSpPr>
        <p:spPr>
          <a:xfrm>
            <a:off x="775608" y="2631334"/>
            <a:ext cx="11373530" cy="1323439"/>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a:t>
            </a:r>
            <a:r>
              <a:rPr lang="vi-VN" sz="4000" dirty="0">
                <a:solidFill>
                  <a:srgbClr val="FF0000"/>
                </a:solidFill>
                <a:latin typeface="+mj-lt"/>
              </a:rPr>
              <a:t>Trời </a:t>
            </a:r>
            <a:r>
              <a:rPr lang="en-US" sz="4000" dirty="0">
                <a:solidFill>
                  <a:srgbClr val="FF0000"/>
                </a:solidFill>
                <a:latin typeface="Times New Roman" panose="02020603050405020304" pitchFamily="18" charset="0"/>
                <a:cs typeface="Times New Roman" panose="02020603050405020304" pitchFamily="18" charset="0"/>
              </a:rPr>
              <a:t>ơ</a:t>
            </a:r>
            <a:r>
              <a:rPr lang="vi-VN" sz="4000" dirty="0">
                <a:solidFill>
                  <a:srgbClr val="FF0000"/>
                </a:solidFill>
                <a:latin typeface="+mj-lt"/>
              </a:rPr>
              <a:t>i</a:t>
            </a:r>
            <a:r>
              <a:rPr lang="vi-VN" sz="4000" dirty="0">
                <a:latin typeface="+mj-lt"/>
              </a:rPr>
              <a:t>, sao em lại thêm sừng và râu thế n</a:t>
            </a:r>
            <a:r>
              <a:rPr lang="en-US" sz="4000" dirty="0">
                <a:latin typeface="Times New Roman" panose="02020603050405020304" pitchFamily="18" charset="0"/>
                <a:cs typeface="Times New Roman" panose="02020603050405020304" pitchFamily="18" charset="0"/>
              </a:rPr>
              <a:t>à</a:t>
            </a:r>
            <a:r>
              <a:rPr lang="vi-VN" sz="4000" dirty="0">
                <a:latin typeface="+mj-lt"/>
              </a:rPr>
              <a:t>y? </a:t>
            </a:r>
            <a:r>
              <a:rPr lang="vi-VN" sz="4000" dirty="0">
                <a:solidFill>
                  <a:srgbClr val="FF0000"/>
                </a:solidFill>
                <a:latin typeface="+mj-lt"/>
              </a:rPr>
              <a:t>Xấu lắm!</a:t>
            </a:r>
            <a:r>
              <a:rPr lang="vi-VN" sz="4000" dirty="0">
                <a:latin typeface="+mj-lt"/>
              </a:rPr>
              <a:t> </a:t>
            </a:r>
            <a:r>
              <a:rPr lang="en-US" sz="4000"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64256FFC-3573-4E69-A081-A9721986F11D}"/>
              </a:ext>
            </a:extLst>
          </p:cNvPr>
          <p:cNvSpPr/>
          <p:nvPr/>
        </p:nvSpPr>
        <p:spPr>
          <a:xfrm>
            <a:off x="775608" y="1900632"/>
            <a:ext cx="11373530" cy="707886"/>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cậu</a:t>
            </a:r>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tớ</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35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2" grpId="0"/>
      <p:bldP spid="14" grpId="0"/>
      <p:bldP spid="1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568036" y="814459"/>
            <a:ext cx="162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5" name="Text Box 57"/>
          <p:cNvSpPr txBox="1">
            <a:spLocks noChangeArrowheads="1"/>
          </p:cNvSpPr>
          <p:nvPr/>
        </p:nvSpPr>
        <p:spPr bwMode="auto">
          <a:xfrm>
            <a:off x="568036" y="1699490"/>
            <a:ext cx="1093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Gài</a:t>
            </a:r>
            <a:r>
              <a:rPr lang="en-US" altLang="en-US" dirty="0">
                <a:solidFill>
                  <a:srgbClr val="FF0000"/>
                </a:solidFill>
                <a:latin typeface="Times New Roman" panose="02020603050405020304" pitchFamily="18" charset="0"/>
                <a:cs typeface="Times New Roman" panose="02020603050405020304" pitchFamily="18" charset="0"/>
              </a:rPr>
              <a:t>: </a:t>
            </a:r>
          </a:p>
        </p:txBody>
      </p:sp>
      <p:sp>
        <p:nvSpPr>
          <p:cNvPr id="6" name="Text Box 57"/>
          <p:cNvSpPr txBox="1">
            <a:spLocks noChangeArrowheads="1"/>
          </p:cNvSpPr>
          <p:nvPr/>
        </p:nvSpPr>
        <p:spPr bwMode="auto">
          <a:xfrm>
            <a:off x="1769806" y="1705088"/>
            <a:ext cx="10254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làm</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cho</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một</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vật</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mắc</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chặt</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vào</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một</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bộ</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phận</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nào</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đó</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 Box 57"/>
          <p:cNvSpPr txBox="1">
            <a:spLocks noChangeArrowheads="1"/>
          </p:cNvSpPr>
          <p:nvPr/>
        </p:nvSpPr>
        <p:spPr bwMode="auto">
          <a:xfrm>
            <a:off x="672812" y="2285288"/>
            <a:ext cx="9958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Gắn</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8" name="Text Box 57"/>
          <p:cNvSpPr txBox="1">
            <a:spLocks noChangeArrowheads="1"/>
          </p:cNvSpPr>
          <p:nvPr/>
        </p:nvSpPr>
        <p:spPr bwMode="auto">
          <a:xfrm>
            <a:off x="1769806" y="2293068"/>
            <a:ext cx="10254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làm</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cho</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dính</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chặt</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vào</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với</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dirty="0" err="1">
                <a:solidFill>
                  <a:schemeClr val="accent1">
                    <a:lumMod val="75000"/>
                  </a:schemeClr>
                </a:solidFill>
                <a:latin typeface="Times New Roman" panose="02020603050405020304" pitchFamily="18" charset="0"/>
                <a:cs typeface="Times New Roman" panose="02020603050405020304" pitchFamily="18" charset="0"/>
              </a:rPr>
              <a:t>nhau</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2192199" y="2930706"/>
            <a:ext cx="7175624" cy="584775"/>
          </a:xfrm>
          <a:prstGeom prst="rect">
            <a:avLst/>
          </a:prstGeom>
        </p:spPr>
        <p:txBody>
          <a:bodyPr wrap="square">
            <a:spAutoFit/>
          </a:bodyPr>
          <a:lstStyle/>
          <a:p>
            <a:r>
              <a:rPr lang="en-US" sz="3200" dirty="0">
                <a:solidFill>
                  <a:schemeClr val="accent1">
                    <a:lumMod val="75000"/>
                  </a:schemeClr>
                </a:solidFill>
                <a:latin typeface="Times New Roman" panose="02020603050405020304" pitchFamily="18" charset="0"/>
                <a:cs typeface="Times New Roman" panose="02020603050405020304" pitchFamily="18" charset="0"/>
              </a:rPr>
              <a:t>(</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nét</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mặt</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tươi</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tỉnh</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lộ</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rõ</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vẻ</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vui</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mừng</a:t>
            </a:r>
            <a:r>
              <a:rPr lang="en-US" sz="3200" dirty="0">
                <a:solidFill>
                  <a:schemeClr val="accent1">
                    <a:lumMod val="75000"/>
                  </a:schemeClr>
                </a:solidFill>
                <a:latin typeface="Times New Roman" panose="02020603050405020304" pitchFamily="18" charset="0"/>
                <a:cs typeface="Times New Roman" panose="02020603050405020304" pitchFamily="18" charset="0"/>
              </a:rPr>
              <a:t>.</a:t>
            </a:r>
            <a:endParaRPr lang="vi-VN"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Text Box 57"/>
          <p:cNvSpPr txBox="1">
            <a:spLocks noChangeArrowheads="1"/>
          </p:cNvSpPr>
          <p:nvPr/>
        </p:nvSpPr>
        <p:spPr bwMode="auto">
          <a:xfrm>
            <a:off x="671052" y="2930706"/>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Hớn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hở</a:t>
            </a:r>
            <a:r>
              <a:rPr lang="en-US" altLang="en-US" dirty="0">
                <a:solidFill>
                  <a:srgbClr val="FF0000"/>
                </a:solidFill>
                <a:latin typeface="Times New Roman" panose="02020603050405020304" pitchFamily="18" charset="0"/>
                <a:cs typeface="Times New Roman" panose="02020603050405020304" pitchFamily="18" charset="0"/>
              </a:rPr>
              <a:t>: </a:t>
            </a:r>
          </a:p>
        </p:txBody>
      </p:sp>
      <p:pic>
        <p:nvPicPr>
          <p:cNvPr id="3" name="Picture 2" descr="A fox with its mouth open&#10;&#10;Description automatically generated with low confidence">
            <a:extLst>
              <a:ext uri="{FF2B5EF4-FFF2-40B4-BE49-F238E27FC236}">
                <a16:creationId xmlns:a16="http://schemas.microsoft.com/office/drawing/2014/main" id="{C459B403-FE53-4647-A88C-88673D348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538" y="3568344"/>
            <a:ext cx="4157541" cy="4126045"/>
          </a:xfrm>
          <a:prstGeom prst="rect">
            <a:avLst/>
          </a:prstGeom>
        </p:spPr>
      </p:pic>
    </p:spTree>
    <p:extLst>
      <p:ext uri="{BB962C8B-B14F-4D97-AF65-F5344CB8AC3E}">
        <p14:creationId xmlns:p14="http://schemas.microsoft.com/office/powerpoint/2010/main" val="21450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1"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7">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28"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35"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2">
                                            <p:txEl>
                                              <p:pRg st="0" end="0"/>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a:t>
            </a:r>
            <a:r>
              <a:rPr lang="en-US" sz="6000" b="1" kern="0" dirty="0" err="1">
                <a:ln/>
                <a:solidFill>
                  <a:srgbClr val="C00000"/>
                </a:solidFill>
                <a:latin typeface="Times New Roman" panose="02020603050405020304" pitchFamily="18" charset="0"/>
                <a:cs typeface="Times New Roman" panose="02020603050405020304" pitchFamily="18" charset="0"/>
                <a:sym typeface="+mn-ea"/>
              </a:rPr>
              <a:t>NHÓM</a:t>
            </a:r>
            <a:r>
              <a:rPr lang="en-US" sz="6000" b="1" kern="0" dirty="0">
                <a:ln/>
                <a:solidFill>
                  <a:srgbClr val="C00000"/>
                </a:solidFill>
                <a:latin typeface="Times New Roman" panose="02020603050405020304" pitchFamily="18" charset="0"/>
                <a:cs typeface="Times New Roman" panose="02020603050405020304" pitchFamily="18" charset="0"/>
                <a:sym typeface="+mn-ea"/>
              </a:rPr>
              <a:t> 2</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2269</Words>
  <Application>Microsoft Office PowerPoint</Application>
  <PresentationFormat>Widescreen</PresentationFormat>
  <Paragraphs>173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Arial-Rounded</vt:lpstr>
      <vt:lpstr>Calibri</vt:lpstr>
      <vt:lpstr>Calibri Light</vt:lpstr>
      <vt:lpstr>Chivo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học được điều gì từ câu chuyện của voi 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Chung Thủy</dc:creator>
  <cp:lastModifiedBy>KNC</cp:lastModifiedBy>
  <cp:revision>20</cp:revision>
  <dcterms:created xsi:type="dcterms:W3CDTF">2021-06-22T03:08:54Z</dcterms:created>
  <dcterms:modified xsi:type="dcterms:W3CDTF">2022-09-19T00:12:08Z</dcterms:modified>
</cp:coreProperties>
</file>