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527" r:id="rId4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4" r:id="rId29"/>
    <p:sldId id="525" r:id="rId3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300"/>
    <a:srgbClr val="B2B2B2"/>
    <a:srgbClr val="808080"/>
    <a:srgbClr val="3333FF"/>
    <a:srgbClr val="993300"/>
    <a:srgbClr val="009900"/>
    <a:srgbClr val="00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/>
  </p:normalViewPr>
  <p:slideViewPr>
    <p:cSldViewPr showGuides="1">
      <p:cViewPr varScale="1">
        <p:scale>
          <a:sx n="75" d="100"/>
          <a:sy n="75" d="100"/>
        </p:scale>
        <p:origin x="106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2BA39B-7DF4-4E40-84D9-5EB73E6CDD4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2C4D87-5D59-4E37-8C6C-63B3588AA95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Gọi HS đọc lại bài</a:t>
            </a:r>
            <a:endParaRPr dirty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3379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GV nên gợi ý: </a:t>
            </a:r>
            <a:endParaRPr dirty="0"/>
          </a:p>
          <a:p>
            <a:pPr lvl="0"/>
            <a:r>
              <a:rPr dirty="0"/>
              <a:t>Nội dung: Chúng ta nên nói lời hay ý đẹp. Khi nói lời hay, ý đẹp, bản thân mình và mọi người xung quanh sẽ thấy vui vẻ, hạnh phúc.</a:t>
            </a:r>
            <a:endParaRPr dirty="0"/>
          </a:p>
        </p:txBody>
      </p:sp>
      <p:sp>
        <p:nvSpPr>
          <p:cNvPr id="3686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HS có thể có nhiều cách trả lời...</a:t>
            </a:r>
            <a:endParaRPr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HS có thể chọn câu trả lời của mình để viết, GV không nên áp đặt </a:t>
            </a:r>
            <a:endParaRPr dirty="0"/>
          </a:p>
        </p:txBody>
      </p:sp>
      <p:sp>
        <p:nvSpPr>
          <p:cNvPr id="419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GB kích chuột vào đáp án thì chữ di chuyển về câu nhé!</a:t>
            </a:r>
            <a:endParaRPr dirty="0"/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Gv LINH ĐỘNG TỪ KHÓ THEO VÙNG MIỀN NHÉ!</a:t>
            </a:r>
            <a:endParaRPr dirty="0"/>
          </a:p>
        </p:txBody>
      </p:sp>
      <p:sp>
        <p:nvSpPr>
          <p:cNvPr id="1536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184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dirty="0"/>
          </a:p>
        </p:txBody>
      </p:sp>
      <p:sp>
        <p:nvSpPr>
          <p:cNvPr id="215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Gv yêu cầu hs nêu nghĩa theo cách hs hiểu trước.</a:t>
            </a:r>
            <a:endParaRPr dirty="0"/>
          </a:p>
          <a:p>
            <a:pPr lvl="0"/>
            <a:r>
              <a:rPr dirty="0"/>
              <a:t>Có thể cho HS giải nghĩa bằng cách đặt câu.</a:t>
            </a: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Gv yêu cầu hs nêu nghĩa theo cách hs hiểu trước.</a:t>
            </a:r>
            <a:endParaRPr dirty="0"/>
          </a:p>
          <a:p>
            <a:pPr lvl="0"/>
            <a:r>
              <a:rPr dirty="0"/>
              <a:t>Có thể cho HS giải nghĩa bằng cách đặt câu.</a:t>
            </a:r>
            <a:endParaRPr dirty="0"/>
          </a:p>
          <a:p>
            <a:pPr lvl="0"/>
            <a:endParaRPr dirty="0"/>
          </a:p>
        </p:txBody>
      </p:sp>
      <p:sp>
        <p:nvSpPr>
          <p:cNvPr id="256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Đọc theo nhóm</a:t>
            </a:r>
            <a:endParaRPr dirty="0"/>
          </a:p>
          <a:p>
            <a:pPr lvl="0"/>
            <a:r>
              <a:rPr dirty="0"/>
              <a:t>Đọc toàn bài</a:t>
            </a:r>
            <a:endParaRPr dirty="0"/>
          </a:p>
        </p:txBody>
      </p:sp>
      <p:sp>
        <p:nvSpPr>
          <p:cNvPr id="276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r>
              <a:rPr dirty="0"/>
              <a:t>Thi đua</a:t>
            </a:r>
            <a:endParaRPr dirty="0"/>
          </a:p>
        </p:txBody>
      </p:sp>
      <p:sp>
        <p:nvSpPr>
          <p:cNvPr id="297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defTabSz="913130" eaLnBrk="1" hangingPunct="1">
              <a:buNone/>
            </a:pPr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305" tIns="45654" rIns="91305" bIns="45654" rtlCol="0">
            <a:normAutofit/>
          </a:bodyPr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130" indent="0">
              <a:buNone/>
              <a:defRPr sz="1000"/>
            </a:lvl3pPr>
            <a:lvl4pPr marL="1369695" indent="0">
              <a:buNone/>
              <a:defRPr sz="900"/>
            </a:lvl4pPr>
            <a:lvl5pPr marL="1826260" indent="0">
              <a:buNone/>
              <a:defRPr sz="900"/>
            </a:lvl5pPr>
            <a:lvl6pPr marL="2282825" indent="0">
              <a:buNone/>
              <a:defRPr sz="900"/>
            </a:lvl6pPr>
            <a:lvl7pPr marL="2739390" indent="0">
              <a:buNone/>
              <a:defRPr sz="900"/>
            </a:lvl7pPr>
            <a:lvl8pPr marL="3195955" indent="0">
              <a:buNone/>
              <a:defRPr sz="900"/>
            </a:lvl8pPr>
            <a:lvl9pPr marL="36525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9C18E6E-7B32-4EF5-B3D3-EA26D45E7D0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F851F-4C9B-4ED8-A706-7687066F5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F2045C-80A1-433A-B3B9-3018D210B4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defTabSz="91313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7965" algn="l" defTabSz="9131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hyperlink" Target="http://jp59.centerblog.net/rub-GIifs-barre-separateur-3.html" TargetMode="External"/><Relationship Id="rId4" Type="http://schemas.openxmlformats.org/officeDocument/2006/relationships/image" Target="../media/image5.GIF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4.pn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audio" Target="../media/audio1.wav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audio" Target="../media/audio2.wav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Group 4"/>
          <p:cNvGrpSpPr/>
          <p:nvPr/>
        </p:nvGrpSpPr>
        <p:grpSpPr>
          <a:xfrm flipH="1" flipV="1">
            <a:off x="0" y="0"/>
            <a:ext cx="1800225" cy="1565275"/>
            <a:chOff x="4368" y="2880"/>
            <a:chExt cx="1200" cy="1289"/>
          </a:xfrm>
        </p:grpSpPr>
        <p:sp>
          <p:nvSpPr>
            <p:cNvPr id="4134" name="Freeform 5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5" name="Freeform 6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6" name="Freeform 7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7" name="Freeform 8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8" name="Freeform 9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39" name="Freeform 10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40" name="Freeform 11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4141" name="Group 12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142" name="Picture 1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3" name="Picture 1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4" name="Picture 1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5" name="Picture 1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6" name="Picture 17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7" name="Picture 1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8" name="Picture 1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49" name="Picture 2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50" name="Picture 2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4099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9800" y="-838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3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43400" y="-838200"/>
            <a:ext cx="81915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3200" y="-685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25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543800" y="-3810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26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457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4" name="Picture 27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2286000"/>
            <a:ext cx="457200" cy="2495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5" name="Picture 28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1000" y="4495800"/>
            <a:ext cx="2009775" cy="2733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6" name="Group 29"/>
          <p:cNvGrpSpPr/>
          <p:nvPr/>
        </p:nvGrpSpPr>
        <p:grpSpPr>
          <a:xfrm rot="10800000" flipH="1" flipV="1">
            <a:off x="7343775" y="5292725"/>
            <a:ext cx="1800225" cy="1565275"/>
            <a:chOff x="4368" y="2880"/>
            <a:chExt cx="1200" cy="1289"/>
          </a:xfrm>
        </p:grpSpPr>
        <p:sp>
          <p:nvSpPr>
            <p:cNvPr id="4117" name="Freeform 30"/>
            <p:cNvSpPr/>
            <p:nvPr/>
          </p:nvSpPr>
          <p:spPr>
            <a:xfrm>
              <a:off x="4819" y="3639"/>
              <a:ext cx="669" cy="393"/>
            </a:xfrm>
            <a:custGeom>
              <a:avLst/>
              <a:gdLst>
                <a:gd name="txL" fmla="*/ 0 w 1337"/>
                <a:gd name="txT" fmla="*/ 0 h 1572"/>
                <a:gd name="txR" fmla="*/ 1337 w 1337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8" name="Freeform 31"/>
            <p:cNvSpPr/>
            <p:nvPr/>
          </p:nvSpPr>
          <p:spPr>
            <a:xfrm>
              <a:off x="4819" y="3639"/>
              <a:ext cx="588" cy="346"/>
            </a:xfrm>
            <a:custGeom>
              <a:avLst/>
              <a:gdLst>
                <a:gd name="txL" fmla="*/ 0 w 1176"/>
                <a:gd name="txT" fmla="*/ 0 h 1382"/>
                <a:gd name="txR" fmla="*/ 1176 w 1176"/>
                <a:gd name="txB" fmla="*/ 1382 h 1382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19" name="Freeform 32"/>
            <p:cNvSpPr/>
            <p:nvPr/>
          </p:nvSpPr>
          <p:spPr>
            <a:xfrm>
              <a:off x="4819" y="3639"/>
              <a:ext cx="507" cy="298"/>
            </a:xfrm>
            <a:custGeom>
              <a:avLst/>
              <a:gdLst>
                <a:gd name="txL" fmla="*/ 0 w 1014"/>
                <a:gd name="txT" fmla="*/ 0 h 1193"/>
                <a:gd name="txR" fmla="*/ 1014 w 1014"/>
                <a:gd name="txB" fmla="*/ 1193 h 119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0" name="Freeform 33"/>
            <p:cNvSpPr/>
            <p:nvPr/>
          </p:nvSpPr>
          <p:spPr>
            <a:xfrm>
              <a:off x="4586" y="3776"/>
              <a:ext cx="635" cy="374"/>
            </a:xfrm>
            <a:custGeom>
              <a:avLst/>
              <a:gdLst>
                <a:gd name="txL" fmla="*/ 0 w 1272"/>
                <a:gd name="txT" fmla="*/ 0 h 1495"/>
                <a:gd name="txR" fmla="*/ 1272 w 1272"/>
                <a:gd name="txB" fmla="*/ 1495 h 1495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1" name="Freeform 34"/>
            <p:cNvSpPr/>
            <p:nvPr/>
          </p:nvSpPr>
          <p:spPr>
            <a:xfrm>
              <a:off x="4586" y="3776"/>
              <a:ext cx="669" cy="393"/>
            </a:xfrm>
            <a:custGeom>
              <a:avLst/>
              <a:gdLst>
                <a:gd name="txL" fmla="*/ 0 w 1338"/>
                <a:gd name="txT" fmla="*/ 0 h 1572"/>
                <a:gd name="txR" fmla="*/ 1338 w 1338"/>
                <a:gd name="txB" fmla="*/ 1572 h 1572"/>
              </a:gdLst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2" name="Freeform 35"/>
            <p:cNvSpPr/>
            <p:nvPr/>
          </p:nvSpPr>
          <p:spPr>
            <a:xfrm>
              <a:off x="4586" y="3776"/>
              <a:ext cx="588" cy="346"/>
            </a:xfrm>
            <a:custGeom>
              <a:avLst/>
              <a:gdLst>
                <a:gd name="txL" fmla="*/ 0 w 1176"/>
                <a:gd name="txT" fmla="*/ 0 h 1383"/>
                <a:gd name="txR" fmla="*/ 1176 w 1176"/>
                <a:gd name="txB" fmla="*/ 1383 h 138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4123" name="Freeform 36"/>
            <p:cNvSpPr/>
            <p:nvPr/>
          </p:nvSpPr>
          <p:spPr>
            <a:xfrm>
              <a:off x="4587" y="3771"/>
              <a:ext cx="506" cy="306"/>
            </a:xfrm>
            <a:custGeom>
              <a:avLst/>
              <a:gdLst>
                <a:gd name="txL" fmla="*/ 0 w 1011"/>
                <a:gd name="txT" fmla="*/ 0 h 1223"/>
                <a:gd name="txR" fmla="*/ 1011 w 1011"/>
                <a:gd name="txB" fmla="*/ 1223 h 1223"/>
              </a:gdLst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txL" t="txT" r="txR" b="tx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 w="0">
              <a:noFill/>
            </a:ln>
          </p:spPr>
          <p:txBody>
            <a:bodyPr/>
            <a:p>
              <a:endParaRPr lang="en-US"/>
            </a:p>
          </p:txBody>
        </p:sp>
        <p:grpSp>
          <p:nvGrpSpPr>
            <p:cNvPr id="4124" name="Group 37"/>
            <p:cNvGrpSpPr/>
            <p:nvPr/>
          </p:nvGrpSpPr>
          <p:grpSpPr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4125" name="Picture 38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608" y="3296"/>
                <a:ext cx="1152" cy="102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6" name="Picture 39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040" y="2352"/>
                <a:ext cx="576" cy="51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7" name="Picture 40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080" y="3696"/>
                <a:ext cx="720" cy="64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8" name="Picture 41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944" y="2784"/>
                <a:ext cx="768" cy="683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29" name="Picture 42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552" y="3808"/>
                <a:ext cx="576" cy="512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0" name="Picture 43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3120" y="3888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1" name="Picture 44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06" y="1979"/>
                <a:ext cx="432" cy="384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2" name="Picture 45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5232" y="1632"/>
                <a:ext cx="336" cy="299"/>
              </a:xfrm>
              <a:prstGeom prst="rect">
                <a:avLst/>
              </a:prstGeom>
              <a:noFill/>
              <a:ln w="0">
                <a:noFill/>
              </a:ln>
            </p:spPr>
          </p:pic>
          <p:pic>
            <p:nvPicPr>
              <p:cNvPr id="4133" name="Picture 46" descr="POINTSTA"/>
              <p:cNvPicPr preferRelativeResize="0"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368" y="3141"/>
                <a:ext cx="912" cy="811"/>
              </a:xfrm>
              <a:prstGeom prst="rect">
                <a:avLst/>
              </a:prstGeom>
              <a:noFill/>
              <a:ln w="0">
                <a:noFill/>
              </a:ln>
            </p:spPr>
          </p:pic>
        </p:grpSp>
      </p:grpSp>
      <p:pic>
        <p:nvPicPr>
          <p:cNvPr id="4107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752600" y="52578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48" descr="20070910141832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4162425" y="5153025"/>
            <a:ext cx="81915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8" descr="x5312238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172200" y="5410200"/>
            <a:ext cx="762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69" descr="BARRE JP59">
            <a:hlinkClick r:id="rId5" tooltip="&quot;Agrandir l'image de jp59.centerblog.net&quot;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3138" y="1981200"/>
            <a:ext cx="4419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" name="Rectangle 50"/>
          <p:cNvSpPr/>
          <p:nvPr/>
        </p:nvSpPr>
        <p:spPr>
          <a:xfrm>
            <a:off x="1821310" y="1565274"/>
            <a:ext cx="5641975" cy="4603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TRƯNG VƯƠNG </a:t>
            </a:r>
            <a:endParaRPr kumimoji="0" lang="vi-VN" sz="2400" b="1" i="0" u="none" strike="noStrike" kern="1200" cap="none" spc="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14" name="WordArt 15"/>
          <p:cNvSpPr>
            <a:spLocks noTextEdit="1"/>
          </p:cNvSpPr>
          <p:nvPr/>
        </p:nvSpPr>
        <p:spPr>
          <a:xfrm>
            <a:off x="2209800" y="4403725"/>
            <a:ext cx="464820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1800" b="1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Tiếng Việt</a:t>
            </a:r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>
              <a:solidFill>
                <a:srgbClr val="FF66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5" name="TextBox 9"/>
          <p:cNvSpPr txBox="1"/>
          <p:nvPr/>
        </p:nvSpPr>
        <p:spPr>
          <a:xfrm>
            <a:off x="1558925" y="5511800"/>
            <a:ext cx="6553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 viên: Nguyễn Thị Hằng </a:t>
            </a:r>
            <a:endParaRPr lang="en-US" altLang="en-US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 txBox="1"/>
          <p:nvPr/>
        </p:nvSpPr>
        <p:spPr>
          <a:xfrm>
            <a:off x="2020888" y="609600"/>
            <a:ext cx="4419600" cy="167640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algn="ctr" defTabSz="913130" eaLnBrk="1" hangingPunct="1">
              <a:buNone/>
            </a:pPr>
            <a:r>
              <a:rPr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  <a:endParaRPr sz="4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00400" y="3013075"/>
            <a:ext cx="2743200" cy="914400"/>
          </a:xfrm>
        </p:spPr>
        <p:txBody>
          <a:bodyPr vert="horz" wrap="square" lIns="91305" tIns="45654" rIns="91305" bIns="45654" anchor="ctr" anchorCtr="0"/>
          <a:p>
            <a:pPr algn="l">
              <a:buNone/>
            </a:pPr>
            <a:r>
              <a:rPr sz="3900" dirty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endParaRPr sz="39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200400" y="2224088"/>
            <a:ext cx="2514600" cy="68580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endParaRPr sz="39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3143250" y="3851275"/>
            <a:ext cx="3297238" cy="1254125"/>
          </a:xfrm>
          <a:prstGeom prst="rect">
            <a:avLst/>
          </a:prstGeom>
        </p:spPr>
        <p:txBody>
          <a:bodyPr vert="horz" lIns="91305" tIns="45654" rIns="91305" bIns="45654" rtlCol="0" anchor="ctr"/>
          <a:p>
            <a:pPr defTabSz="913130" eaLnBrk="1" hangingPunct="1">
              <a:buNone/>
            </a:pPr>
            <a:r>
              <a:rPr sz="3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ngạc nhiên</a:t>
            </a:r>
            <a:endParaRPr sz="39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extBox 11"/>
          <p:cNvSpPr txBox="1"/>
          <p:nvPr/>
        </p:nvSpPr>
        <p:spPr>
          <a:xfrm>
            <a:off x="76200" y="1244600"/>
            <a:ext cx="8991600" cy="4694238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</a:t>
            </a: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5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buNone/>
            </a:pP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25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5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5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5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17411" name="TextBox 7"/>
          <p:cNvSpPr txBox="1"/>
          <p:nvPr/>
        </p:nvSpPr>
        <p:spPr>
          <a:xfrm>
            <a:off x="1522413" y="863600"/>
            <a:ext cx="5946775" cy="49212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Tiếng vọng của núi</a:t>
            </a:r>
            <a:endParaRPr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900" y="1339850"/>
            <a:ext cx="8991600" cy="4524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Đang đi chơi trong núi, gấu con chợt nhìn thấy một hạt dẻ.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//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Gấu con vui mừng reo lên: “A!”.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//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Ngay lập tức, có tiếng “A!” vọng lại.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Gấu con ngạc nhiên kêu to: “Bạn là ai?”.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Lại có tiếng vọng ra từ vách núi: “Bạn là ai?”.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Gấu con hét lên: “Sao không nói cho tôi biết?”.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Núi cũng đáp lại như vậy.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Gấu con bực tức: “Tôi ghét bạn”.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Khắp nơi có tiếng vọng: “Tôi ghét bạn”.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Gấu con tủi thân, oà khóc.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 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Gấu mẹ cười bảo: “Con hãy quay lại và nói với núi: “Tôi yêu bạn”.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Gấu con làm theo lời mẹ.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Quả nhiên, có tiếng vọng lại: “Tôi yêu bạn”. 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Gấu con bật cười vui vẻ.</a:t>
            </a:r>
            <a:r>
              <a:rPr sz="2400" dirty="0">
                <a:solidFill>
                  <a:srgbClr val="FF0000"/>
                </a:solidFill>
                <a:latin typeface="Arial" panose="020B0604020202020204" pitchFamily="34" charset="0"/>
                <a:ea typeface="Arial-Rounded"/>
              </a:rPr>
              <a:t> // 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 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4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Box 2"/>
          <p:cNvSpPr txBox="1"/>
          <p:nvPr/>
        </p:nvSpPr>
        <p:spPr>
          <a:xfrm>
            <a:off x="2209800" y="1323975"/>
            <a:ext cx="4419600" cy="584200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Luyện đọc câu dài:</a:t>
            </a:r>
            <a:endParaRPr sz="32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2590800"/>
            <a:ext cx="8407400" cy="1076325"/>
          </a:xfrm>
          <a:prstGeom prst="rect">
            <a:avLst/>
          </a:prstGeom>
          <a:noFill/>
          <a:ln w="9525">
            <a:noFill/>
          </a:ln>
        </p:spPr>
        <p:txBody>
          <a:bodyPr lIns="91318" tIns="45660" rIns="91318" bIns="45660">
            <a:spAutoFit/>
          </a:bodyPr>
          <a:p>
            <a:pPr algn="just" defTabSz="913130" eaLnBrk="1" hangingPunct="1">
              <a:buNone/>
            </a:pP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Đang đi chơi trong núi, gấu con chợt nhìn thấy một hạt dẻ.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029200" y="265747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3505200" y="3140075"/>
            <a:ext cx="98425" cy="434975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6781800" y="2657475"/>
            <a:ext cx="38100" cy="425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857250"/>
            <a:ext cx="527050" cy="2967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3922713"/>
            <a:ext cx="527050" cy="163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76200" y="2514600"/>
            <a:ext cx="381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913130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sz="2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6675" y="4741863"/>
            <a:ext cx="381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913130" eaLnBrk="1" hangingPunct="1">
              <a:buNone/>
            </a:pPr>
            <a:r>
              <a:rPr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sz="20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6" name="TextBox 12"/>
          <p:cNvSpPr txBox="1"/>
          <p:nvPr/>
        </p:nvSpPr>
        <p:spPr>
          <a:xfrm>
            <a:off x="1522413" y="979488"/>
            <a:ext cx="5946775" cy="493712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Tiếng vọng của núi</a:t>
            </a:r>
            <a:endParaRPr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20487" name="TextBox 14"/>
          <p:cNvSpPr txBox="1"/>
          <p:nvPr/>
        </p:nvSpPr>
        <p:spPr>
          <a:xfrm>
            <a:off x="533400" y="1355725"/>
            <a:ext cx="8509000" cy="4678363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spcBef>
                <a:spcPts val="1200"/>
              </a:spcBef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4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11200"/>
            <a:ext cx="8229600" cy="857250"/>
          </a:xfrm>
        </p:spPr>
        <p:txBody>
          <a:bodyPr vert="horz" wrap="square" lIns="91305" tIns="45654" rIns="91305" bIns="45654" anchor="ctr" anchorCtr="0"/>
          <a:p>
            <a:pPr>
              <a:buNone/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Giải nghĩa từ khó:</a:t>
            </a:r>
            <a:endParaRPr sz="40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0" y="1273175"/>
            <a:ext cx="29718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vọng: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743200" y="1552575"/>
            <a:ext cx="61722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 thanh được bật ngược lại từ xa.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76200" y="3867150"/>
            <a:ext cx="29718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Bực tức: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1905000" y="3867150"/>
            <a:ext cx="61722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bực v</a:t>
            </a: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tức giận.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52400" y="3146425"/>
            <a:ext cx="492125" cy="195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838200" y="2717800"/>
            <a:ext cx="8077200" cy="1052513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nghe tiếng vọng từ trong vách núi.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52400" y="5153025"/>
            <a:ext cx="492125" cy="195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838200" y="4724400"/>
            <a:ext cx="8077200" cy="1052513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nên im lặng khi bực tức.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916238" y="35179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57913" y="5499100"/>
            <a:ext cx="1489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2" grpId="0"/>
      <p:bldP spid="4" grpId="0" animBg="1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1"/>
          <p:cNvSpPr txBox="1"/>
          <p:nvPr/>
        </p:nvSpPr>
        <p:spPr>
          <a:xfrm>
            <a:off x="2216150" y="5854700"/>
            <a:ext cx="65405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2425700" y="8048625"/>
            <a:ext cx="61722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90500" y="1073150"/>
            <a:ext cx="29718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Tủi thân :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2514600" y="1352550"/>
            <a:ext cx="61722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cảm thấy thương xót bản thân mình.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266700" y="3822700"/>
            <a:ext cx="29718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nhiên: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628900" y="4095750"/>
            <a:ext cx="6286500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như đã biết hay đoán trước.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2590800"/>
            <a:ext cx="492125" cy="195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838200" y="2438400"/>
            <a:ext cx="8077200" cy="1052513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thấy tủi thân vì không được mẹ chia qu</a:t>
            </a: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716213" y="2943225"/>
            <a:ext cx="1489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Box 5"/>
          <p:cNvSpPr txBox="1"/>
          <p:nvPr/>
        </p:nvSpPr>
        <p:spPr>
          <a:xfrm>
            <a:off x="1522413" y="979488"/>
            <a:ext cx="5946775" cy="493712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Tiếng vọng của núi</a:t>
            </a:r>
            <a:endParaRPr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26627" name="TextBox 6"/>
          <p:cNvSpPr txBox="1"/>
          <p:nvPr/>
        </p:nvSpPr>
        <p:spPr>
          <a:xfrm>
            <a:off x="50800" y="1355725"/>
            <a:ext cx="8991600" cy="45243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4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Picture 2"/>
          <p:cNvPicPr>
            <a:picLocks noChangeAspect="1"/>
          </p:cNvPicPr>
          <p:nvPr/>
        </p:nvPicPr>
        <p:blipFill>
          <a:blip r:embed="rId1"/>
          <a:srcRect t="20181" b="30348"/>
          <a:stretch>
            <a:fillRect/>
          </a:stretch>
        </p:blipFill>
        <p:spPr>
          <a:xfrm>
            <a:off x="1206500" y="5497513"/>
            <a:ext cx="1143000" cy="439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TextBox 5"/>
          <p:cNvSpPr txBox="1"/>
          <p:nvPr/>
        </p:nvSpPr>
        <p:spPr>
          <a:xfrm>
            <a:off x="1522413" y="979488"/>
            <a:ext cx="5946775" cy="493712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Tiếng vọng của núi</a:t>
            </a:r>
            <a:endParaRPr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28676" name="TextBox 6"/>
          <p:cNvSpPr txBox="1"/>
          <p:nvPr/>
        </p:nvSpPr>
        <p:spPr>
          <a:xfrm>
            <a:off x="50800" y="1355725"/>
            <a:ext cx="8991600" cy="45243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4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TextBox 5"/>
          <p:cNvSpPr txBox="1"/>
          <p:nvPr/>
        </p:nvSpPr>
        <p:spPr>
          <a:xfrm>
            <a:off x="615950" y="950913"/>
            <a:ext cx="3194050" cy="4603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Trả lời câu hỏi</a:t>
            </a:r>
            <a:endParaRPr sz="24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219200" y="1095375"/>
            <a:ext cx="609600" cy="609600"/>
          </a:xfrm>
          <a:prstGeom prst="ellipse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2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838200"/>
            <a:ext cx="62865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8"/>
          <p:cNvSpPr txBox="1"/>
          <p:nvPr/>
        </p:nvSpPr>
        <p:spPr>
          <a:xfrm>
            <a:off x="1547813" y="1196975"/>
            <a:ext cx="5946775" cy="49212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Tiếng vọng của núi</a:t>
            </a:r>
            <a:endParaRPr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30726" name="TextBox 9"/>
          <p:cNvSpPr txBox="1"/>
          <p:nvPr/>
        </p:nvSpPr>
        <p:spPr>
          <a:xfrm>
            <a:off x="76200" y="1571625"/>
            <a:ext cx="8991600" cy="45243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4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1"/>
          <p:cNvSpPr/>
          <p:nvPr/>
        </p:nvSpPr>
        <p:spPr>
          <a:xfrm>
            <a:off x="169863" y="1574800"/>
            <a:ext cx="8821737" cy="3540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313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TextBox 4"/>
          <p:cNvSpPr txBox="1"/>
          <p:nvPr/>
        </p:nvSpPr>
        <p:spPr>
          <a:xfrm>
            <a:off x="2895600" y="914400"/>
            <a:ext cx="3643313" cy="584200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Đọc đoạn 1:</a:t>
            </a:r>
            <a:endParaRPr sz="32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13" y="5356225"/>
            <a:ext cx="9144000" cy="584200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Con vật nào xuất hiện trong bài?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63" y="5399088"/>
            <a:ext cx="9144000" cy="584200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Gấu đi chơi ở đâu?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105400" y="2071688"/>
            <a:ext cx="55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2071688"/>
            <a:ext cx="523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67600" y="2514600"/>
            <a:ext cx="139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0975" y="29146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0975" y="5435600"/>
            <a:ext cx="8880475" cy="522288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Chuyện gì xảy ra khi gấu con vui mừng reo lên: “A!”?</a:t>
            </a:r>
            <a:endParaRPr sz="28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4000" b="-14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771900"/>
            <a:ext cx="3687763" cy="117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1"/>
          <p:cNvSpPr/>
          <p:nvPr/>
        </p:nvSpPr>
        <p:spPr>
          <a:xfrm>
            <a:off x="152400" y="1905000"/>
            <a:ext cx="8686800" cy="2862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87" y="5372100"/>
            <a:ext cx="9144000" cy="584200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Gấu mẹ nói gì với gấu con?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432425"/>
            <a:ext cx="8826500" cy="523875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Sau khi làm theo lời mẹ, gấu con cảm thấy thế nào?</a:t>
            </a:r>
            <a:endParaRPr sz="28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34821" name="TextBox 5"/>
          <p:cNvSpPr txBox="1"/>
          <p:nvPr/>
        </p:nvSpPr>
        <p:spPr>
          <a:xfrm>
            <a:off x="2895600" y="1143000"/>
            <a:ext cx="3643313" cy="584200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Đọc đoạn 2:</a:t>
            </a:r>
            <a:endParaRPr sz="32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67200" y="3048000"/>
            <a:ext cx="4467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4950" y="3581400"/>
            <a:ext cx="5480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9775" y="4692650"/>
            <a:ext cx="4794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381000" y="1066800"/>
            <a:ext cx="8312150" cy="523875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28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Bài đọc khuyên chúng ta điều gì?</a:t>
            </a:r>
            <a:endParaRPr sz="28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1"/>
          <a:srcRect l="30746" t="20573" r="33183" b="23958"/>
          <a:stretch>
            <a:fillRect/>
          </a:stretch>
        </p:blipFill>
        <p:spPr>
          <a:xfrm>
            <a:off x="2362200" y="1752600"/>
            <a:ext cx="4692650" cy="405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Box 7"/>
          <p:cNvSpPr txBox="1"/>
          <p:nvPr/>
        </p:nvSpPr>
        <p:spPr>
          <a:xfrm>
            <a:off x="1139825" y="1511300"/>
            <a:ext cx="6870700" cy="584200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algn="ctr" defTabSz="913130" eaLnBrk="1" hangingPunct="1">
              <a:buNone/>
            </a:pP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Bài đọc khuyên chúng ta điều gì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127000" y="1757363"/>
            <a:ext cx="609600" cy="27384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38" y="2849563"/>
            <a:ext cx="7875587" cy="2308225"/>
          </a:xfrm>
          <a:prstGeom prst="rect">
            <a:avLst/>
          </a:prstGeom>
          <a:solidFill>
            <a:srgbClr val="FEDEF3"/>
          </a:solidFill>
          <a:ln w="9525">
            <a:noFill/>
          </a:ln>
        </p:spPr>
        <p:txBody>
          <a:bodyPr lIns="91318" tIns="45660" rIns="91318" bIns="45660">
            <a:spAutoFit/>
          </a:bodyPr>
          <a:p>
            <a:pPr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</a:t>
            </a: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dung: Chúng ta nên nói lời hay ý đẹp. Khi nói lời hay, ý đẹp, bản thân mình v</a:t>
            </a: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mọi người xung quanh sẽ thấy vui vẻ, hạnh phúc.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Box 3"/>
          <p:cNvSpPr txBox="1"/>
          <p:nvPr/>
        </p:nvSpPr>
        <p:spPr>
          <a:xfrm>
            <a:off x="692150" y="1250950"/>
            <a:ext cx="7918450" cy="522288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Viết vào vở câu trả lời cho câu hỏi c ở mục 3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825" y="1995488"/>
            <a:ext cx="8537575" cy="1200150"/>
          </a:xfrm>
          <a:prstGeom prst="rect">
            <a:avLst/>
          </a:prstGeom>
          <a:noFill/>
          <a:ln w="9525">
            <a:noFill/>
          </a:ln>
        </p:spPr>
        <p:txBody>
          <a:bodyPr lIns="91318" tIns="45660" rIns="91318" bIns="45660">
            <a:spAutoFit/>
          </a:bodyPr>
          <a:p>
            <a:pPr algn="just"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c. Sau khi làm theo lời mẹ, gấu con cảm thấy (…).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pic>
        <p:nvPicPr>
          <p:cNvPr id="38916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0" y="1155700"/>
            <a:ext cx="62865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" name="Rectangle 46"/>
          <p:cNvSpPr/>
          <p:nvPr/>
        </p:nvSpPr>
        <p:spPr>
          <a:xfrm>
            <a:off x="814388" y="3600450"/>
            <a:ext cx="7643812" cy="1200150"/>
          </a:xfrm>
          <a:prstGeom prst="rect">
            <a:avLst/>
          </a:prstGeom>
          <a:noFill/>
          <a:ln w="9525">
            <a:noFill/>
          </a:ln>
        </p:spPr>
        <p:txBody>
          <a:bodyPr lIns="91318" tIns="45660" rIns="91318" bIns="45660">
            <a:spAutoFit/>
          </a:bodyPr>
          <a:p>
            <a:pPr algn="just"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Sau khi làm theo lời mẹ, gấu con cảm thấy rất vui vẻ.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38113" y="3684588"/>
            <a:ext cx="488950" cy="4000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" name="Group 13"/>
          <p:cNvGrpSpPr/>
          <p:nvPr/>
        </p:nvGrpSpPr>
        <p:grpSpPr>
          <a:xfrm>
            <a:off x="138113" y="3490913"/>
            <a:ext cx="8809037" cy="2147887"/>
            <a:chOff x="103818" y="3503807"/>
            <a:chExt cx="8808146" cy="2147323"/>
          </a:xfrm>
        </p:grpSpPr>
        <p:pic>
          <p:nvPicPr>
            <p:cNvPr id="40991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8014" y="3503807"/>
              <a:ext cx="8743950" cy="214732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92" name="Rectangle 18"/>
            <p:cNvSpPr/>
            <p:nvPr/>
          </p:nvSpPr>
          <p:spPr>
            <a:xfrm>
              <a:off x="751611" y="3971178"/>
              <a:ext cx="801494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defTabSz="913130" eaLnBrk="1" hangingPunct="1">
                <a:buNone/>
              </a:pP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Sau </a:t>
              </a:r>
              <a:r>
                <a:rPr lang="el-GR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δ</a:t>
              </a: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i làm </a:t>
              </a:r>
              <a:r>
                <a:rPr lang="el-GR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Ό;</a:t>
              </a: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o lƟ </a:t>
              </a:r>
              <a:r>
                <a:rPr lang="el-GR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Ε−, </a:t>
              </a: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gấu c</a:t>
              </a:r>
              <a:r>
                <a:rPr lang="el-GR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Ϊ </a:t>
              </a: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cảm </a:t>
              </a:r>
              <a:r>
                <a:rPr lang="el-GR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κ</a:t>
              </a: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ấy</a:t>
              </a:r>
              <a:endParaRPr sz="32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endParaRPr>
            </a:p>
          </p:txBody>
        </p:sp>
        <p:sp>
          <p:nvSpPr>
            <p:cNvPr id="40993" name="Rectangle 39"/>
            <p:cNvSpPr/>
            <p:nvPr/>
          </p:nvSpPr>
          <p:spPr>
            <a:xfrm>
              <a:off x="103818" y="4631641"/>
              <a:ext cx="8014946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just" defTabSz="913130" eaLnBrk="1" hangingPunct="1">
                <a:buNone/>
              </a:pP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ǟất </a:t>
              </a:r>
              <a:r>
                <a:rPr lang="el-GR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νί</a:t>
              </a: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i </a:t>
              </a:r>
              <a:r>
                <a:rPr lang="el-GR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ω</a:t>
              </a:r>
              <a:r>
                <a:rPr lang="vi-VN" altLang="x-none"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Ǫ</a:t>
              </a:r>
              <a:r>
                <a:rPr sz="32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/>
                </a:rPr>
                <a:t>.</a:t>
              </a:r>
              <a:endParaRPr sz="32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-914400" y="1303338"/>
            <a:ext cx="609600" cy="609600"/>
          </a:xfrm>
          <a:prstGeom prst="ellipse">
            <a:avLst/>
          </a:prstGeom>
          <a:solidFill>
            <a:srgbClr val="FF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964" name="TextBox 3"/>
          <p:cNvSpPr txBox="1"/>
          <p:nvPr/>
        </p:nvSpPr>
        <p:spPr>
          <a:xfrm>
            <a:off x="692150" y="1250950"/>
            <a:ext cx="7918450" cy="522288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8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Viết vào vở câu trả lời cho câu hỏi c ở mục 3</a:t>
            </a:r>
            <a:endParaRPr sz="28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263" y="1927225"/>
            <a:ext cx="8008937" cy="1200150"/>
          </a:xfrm>
          <a:prstGeom prst="rect">
            <a:avLst/>
          </a:prstGeom>
          <a:noFill/>
          <a:ln w="9525">
            <a:noFill/>
          </a:ln>
        </p:spPr>
        <p:txBody>
          <a:bodyPr lIns="91318" tIns="45660" rIns="91318" bIns="45660">
            <a:spAutoFit/>
          </a:bodyPr>
          <a:p>
            <a:pPr algn="just" defTabSz="913130" eaLnBrk="1" hangingPunct="1">
              <a:buNone/>
            </a:pPr>
            <a:r>
              <a:rPr sz="36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c. Sau khi làm theo lời mẹ, gấu con cảm thấy rất vui vẻ.</a:t>
            </a:r>
            <a:endParaRPr sz="36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" y="4224338"/>
            <a:ext cx="647700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96200" y="3517900"/>
            <a:ext cx="0" cy="582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5175" y="3494088"/>
            <a:ext cx="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13200" y="3494088"/>
            <a:ext cx="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6600" y="3517900"/>
            <a:ext cx="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34000" y="3478213"/>
            <a:ext cx="0" cy="6223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336800" y="3517900"/>
            <a:ext cx="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600200" y="3487738"/>
            <a:ext cx="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121400" y="3494088"/>
            <a:ext cx="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19900" y="3487738"/>
            <a:ext cx="0" cy="6238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73200" y="3963988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7100" y="3963988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24200" y="3963988"/>
            <a:ext cx="381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1350" y="3957638"/>
            <a:ext cx="381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60800" y="3976688"/>
            <a:ext cx="381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4300" y="3954463"/>
            <a:ext cx="381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81700" y="3960813"/>
            <a:ext cx="381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67500" y="3960813"/>
            <a:ext cx="3810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pic>
        <p:nvPicPr>
          <p:cNvPr id="4098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155700"/>
            <a:ext cx="62865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42"/>
          <p:cNvSpPr txBox="1"/>
          <p:nvPr/>
        </p:nvSpPr>
        <p:spPr>
          <a:xfrm>
            <a:off x="7556500" y="3963988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3413" y="46228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3500" y="4622800"/>
            <a:ext cx="38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130" eaLnBrk="1" hangingPunct="1">
              <a:buNone/>
            </a:pPr>
            <a:r>
              <a:rPr sz="32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o</a:t>
            </a:r>
            <a:endParaRPr sz="3200" b="1" dirty="0">
              <a:solidFill>
                <a:srgbClr val="FF0000"/>
              </a:solidFill>
              <a:latin typeface="HP001 4 hàng" panose="020B0603050302020204" pitchFamily="34" charset="0"/>
              <a:ea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85813" y="4211638"/>
            <a:ext cx="0" cy="582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73200" y="4211638"/>
            <a:ext cx="0" cy="5826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1968500" y="4508500"/>
            <a:ext cx="457200" cy="3873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6225" y="1212850"/>
            <a:ext cx="3511550" cy="1268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586740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57250"/>
            <a:ext cx="9144000" cy="1333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5" tIns="45654" rIns="91305" bIns="45654" spcCol="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.mp4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974725"/>
            <a:ext cx="5578475" cy="55784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Cloud 5"/>
          <p:cNvSpPr/>
          <p:nvPr/>
        </p:nvSpPr>
        <p:spPr>
          <a:xfrm>
            <a:off x="76200" y="1143000"/>
            <a:ext cx="9067800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913130" eaLnBrk="1" hangingPunct="1">
              <a:buNone/>
            </a:pPr>
            <a:r>
              <a:rPr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dò:</a:t>
            </a:r>
            <a:endParaRPr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3130" eaLnBrk="1" hangingPunct="1">
              <a:buChar char="-"/>
            </a:pP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lại b</a:t>
            </a: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i: </a:t>
            </a:r>
            <a:r>
              <a:rPr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vọng của núi</a:t>
            </a: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(trang 98, 99).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913130" eaLnBrk="1" hangingPunct="1">
              <a:buChar char="-"/>
            </a:pP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</a:t>
            </a: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mới (trang 100, 101).</a:t>
            </a:r>
            <a:endParaRPr sz="3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0763"/>
            <a:ext cx="8229600" cy="1254125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305" tIns="45654" rIns="91305" bIns="45654" rtlCol="0" anchor="ctr"/>
          <a:p>
            <a:pPr>
              <a:buNone/>
            </a:pPr>
            <a:r>
              <a:rPr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lo</a:t>
            </a:r>
            <a:r>
              <a:rPr sz="40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vật n</a:t>
            </a:r>
            <a:r>
              <a:rPr sz="40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xuất hiện trong câu chuyện </a:t>
            </a:r>
            <a:r>
              <a:rPr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bé chăn cừu</a:t>
            </a:r>
            <a:r>
              <a:rPr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sz="40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524000" y="3638550"/>
            <a:ext cx="6634163" cy="1600200"/>
          </a:xfrm>
          <a:prstGeom prst="rect">
            <a:avLst/>
          </a:prstGeom>
        </p:spPr>
        <p:txBody>
          <a:bodyPr vert="horz" lIns="91305" tIns="45654" rIns="91305" bIns="45654" rtlCol="0" anchor="ctr"/>
          <a:p>
            <a:pPr algn="just" defTabSz="913130" eaLnBrk="1" hangingPunct="1">
              <a:buNone/>
            </a:pPr>
            <a:r>
              <a:rPr sz="4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Sói v</a:t>
            </a:r>
            <a:r>
              <a:rPr sz="43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chú bé chăn cừu</a:t>
            </a:r>
            <a:endParaRPr sz="43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524000" y="2895600"/>
            <a:ext cx="5110163" cy="857250"/>
          </a:xfrm>
          <a:prstGeom prst="rect">
            <a:avLst/>
          </a:prstGeom>
        </p:spPr>
        <p:txBody>
          <a:bodyPr vert="horz" lIns="91305" tIns="45654" rIns="91305" bIns="45654" rtlCol="0" anchor="ctr"/>
          <a:p>
            <a:pPr algn="just" defTabSz="913130" eaLnBrk="1" hangingPunct="1">
              <a:buNone/>
            </a:pPr>
            <a:r>
              <a:rPr sz="4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Sói v</a:t>
            </a:r>
            <a:r>
              <a:rPr sz="4300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cừu</a:t>
            </a:r>
            <a:endParaRPr sz="4300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b="13950"/>
          <a:stretch>
            <a:fillRect/>
          </a:stretch>
        </p:blipFill>
        <p:spPr>
          <a:xfrm>
            <a:off x="6757988" y="2443163"/>
            <a:ext cx="170497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2"/>
          <a:srcRect b="7532"/>
          <a:stretch>
            <a:fillRect/>
          </a:stretch>
        </p:blipFill>
        <p:spPr>
          <a:xfrm>
            <a:off x="5562600" y="2449513"/>
            <a:ext cx="1195388" cy="1577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4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82675"/>
            <a:ext cx="8915400" cy="1568450"/>
          </a:xfrm>
          <a:solidFill>
            <a:schemeClr val="accent6">
              <a:lumMod val="20000"/>
              <a:lumOff val="80000"/>
            </a:schemeClr>
          </a:solidFill>
        </p:spPr>
        <p:txBody>
          <a:bodyPr vert="horz" lIns="91305" tIns="45654" rIns="91305" bIns="45654" rtlCol="0" anchor="ctr"/>
          <a:p>
            <a:pPr algn="l">
              <a:lnSpc>
                <a:spcPct val="150000"/>
              </a:lnSpc>
              <a:buNone/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sz="4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n th</a:t>
            </a:r>
            <a:r>
              <a:rPr sz="4000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nh câu sau:</a:t>
            </a:r>
            <a:b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Nói dối </a:t>
            </a:r>
            <a:r>
              <a:rPr sz="4000" dirty="0">
                <a:latin typeface="Arial" panose="020B0604020202020204" pitchFamily="34" charset="0"/>
                <a:ea typeface="Arial" panose="020B0604020202020204" pitchFamily="34" charset="0"/>
              </a:rPr>
              <a:t>…………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000" b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2420938" y="3246438"/>
            <a:ext cx="5795962" cy="8572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 anchor="ctr" anchorCtr="0"/>
          <a:p>
            <a:pPr algn="just" defTabSz="913130" eaLnBrk="1" hangingPunct="1">
              <a:buNone/>
            </a:pP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l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rất tốt </a:t>
            </a:r>
            <a:endParaRPr sz="40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433638" y="4476750"/>
            <a:ext cx="5110163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rmAutofit fontScale="97500"/>
          </a:bodyPr>
          <a:lstStyle>
            <a:lvl1pPr algn="ctr" defTabSz="91313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31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B. </a:t>
            </a: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971800" y="4476750"/>
            <a:ext cx="2554288" cy="857250"/>
          </a:xfrm>
          <a:prstGeom prst="rect">
            <a:avLst/>
          </a:prstGeom>
        </p:spPr>
        <p:txBody>
          <a:bodyPr vert="horz" lIns="91305" tIns="45654" rIns="91305" bIns="45654" rtlCol="0" anchor="ctr"/>
          <a:p>
            <a:pPr algn="just" defTabSz="913130" eaLnBrk="1" hangingPunct="1">
              <a:buNone/>
            </a:pPr>
            <a:r>
              <a:rPr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 thân</a:t>
            </a:r>
            <a:endParaRPr sz="39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2291 -0.49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2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Flowchart: Document 17"/>
          <p:cNvSpPr/>
          <p:nvPr/>
        </p:nvSpPr>
        <p:spPr>
          <a:xfrm>
            <a:off x="-17462" y="842963"/>
            <a:ext cx="9251950" cy="194310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DB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42862" y="868363"/>
            <a:ext cx="9251950" cy="177641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244" name="Group 1"/>
          <p:cNvGrpSpPr/>
          <p:nvPr/>
        </p:nvGrpSpPr>
        <p:grpSpPr>
          <a:xfrm>
            <a:off x="2400300" y="3009900"/>
            <a:ext cx="5829300" cy="974725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D49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5" name="Group 9"/>
          <p:cNvGrpSpPr/>
          <p:nvPr/>
        </p:nvGrpSpPr>
        <p:grpSpPr>
          <a:xfrm>
            <a:off x="1408113" y="2967038"/>
            <a:ext cx="993775" cy="992187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D49B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46" name="Group 20"/>
          <p:cNvGrpSpPr/>
          <p:nvPr/>
        </p:nvGrpSpPr>
        <p:grpSpPr>
          <a:xfrm>
            <a:off x="-660400" y="7938"/>
            <a:ext cx="2470150" cy="2297112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D0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247" name="TextBox 19"/>
          <p:cNvSpPr txBox="1"/>
          <p:nvPr/>
        </p:nvSpPr>
        <p:spPr>
          <a:xfrm>
            <a:off x="796925" y="7029450"/>
            <a:ext cx="1341438" cy="11080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6600" b="1" dirty="0">
                <a:solidFill>
                  <a:srgbClr val="0070C0"/>
                </a:solidFill>
                <a:latin typeface="Arial Rounded MT Bold" panose="020F0704030504030204" pitchFamily="34" charset="0"/>
                <a:ea typeface="Arial-Rounded"/>
              </a:rPr>
              <a:t>5</a:t>
            </a:r>
            <a:endParaRPr sz="6600" b="1" dirty="0">
              <a:solidFill>
                <a:srgbClr val="0070C0"/>
              </a:solidFill>
              <a:latin typeface="Arial Rounded MT Bold" panose="020F0704030504030204" pitchFamily="34" charset="0"/>
              <a:ea typeface="Arial-Rounde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4824" y="7814213"/>
            <a:ext cx="4704261" cy="120019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marR="0" algn="ctr" defTabSz="91313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kern="1200" cap="none" spc="0" normalizeH="0" baseline="0" noProof="0" smtClean="0">
                <a:ln w="12700">
                  <a:solidFill>
                    <a:srgbClr val="FD0B95"/>
                  </a:solidFill>
                </a:ln>
                <a:solidFill>
                  <a:srgbClr val="FD0B95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TIẾNG VỌNG CỦA NÚI</a:t>
            </a:r>
            <a:endParaRPr kumimoji="0" lang="en-US" sz="3600" b="1" kern="1200" cap="none" spc="0" normalizeH="0" baseline="0" noProof="0">
              <a:ln w="12700">
                <a:solidFill>
                  <a:srgbClr val="FD0B95"/>
                </a:solidFill>
              </a:ln>
              <a:solidFill>
                <a:srgbClr val="FD0B95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249" name="TextBox 26"/>
          <p:cNvSpPr txBox="1"/>
          <p:nvPr/>
        </p:nvSpPr>
        <p:spPr>
          <a:xfrm>
            <a:off x="7188200" y="7011988"/>
            <a:ext cx="990600" cy="954087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400" b="1" dirty="0">
                <a:solidFill>
                  <a:srgbClr val="FFFFFF"/>
                </a:solidFill>
                <a:latin typeface="Arial-Rounded"/>
                <a:ea typeface="Arial-Rounded"/>
              </a:rPr>
              <a:t>Bài</a:t>
            </a:r>
            <a:endParaRPr sz="2400" b="1" dirty="0">
              <a:solidFill>
                <a:srgbClr val="FFFFFF"/>
              </a:solidFill>
              <a:latin typeface="Arial-Rounded"/>
              <a:ea typeface="Arial-Rounded"/>
            </a:endParaRPr>
          </a:p>
          <a:p>
            <a:pPr algn="ctr" defTabSz="913130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 Rounded MT Bold" panose="020F0704030504030204" pitchFamily="34" charset="0"/>
                <a:ea typeface="Arial-Rounded"/>
              </a:rPr>
              <a:t>5</a:t>
            </a:r>
            <a:endParaRPr sz="3200" b="1" dirty="0">
              <a:solidFill>
                <a:srgbClr val="FFFFFF"/>
              </a:solidFill>
              <a:latin typeface="Arial Rounded MT Bold" panose="020F0704030504030204" pitchFamily="34" charset="0"/>
              <a:ea typeface="Arial-Rounded"/>
            </a:endParaRPr>
          </a:p>
        </p:txBody>
      </p:sp>
      <p:pic>
        <p:nvPicPr>
          <p:cNvPr id="10250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5562" y="752475"/>
            <a:ext cx="1524000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188" y="1069975"/>
            <a:ext cx="8151812" cy="145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63" y="3086100"/>
            <a:ext cx="4743450" cy="96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763" y="2933700"/>
            <a:ext cx="993775" cy="1195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27"/>
          <p:cNvPicPr>
            <a:picLocks noChangeAspect="1"/>
          </p:cNvPicPr>
          <p:nvPr/>
        </p:nvPicPr>
        <p:blipFill>
          <a:blip r:embed="rId5"/>
          <a:srcRect b="11359"/>
          <a:stretch>
            <a:fillRect/>
          </a:stretch>
        </p:blipFill>
        <p:spPr>
          <a:xfrm>
            <a:off x="3962400" y="4129088"/>
            <a:ext cx="2133600" cy="1570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Box 4"/>
          <p:cNvSpPr txBox="1"/>
          <p:nvPr/>
        </p:nvSpPr>
        <p:spPr>
          <a:xfrm>
            <a:off x="876300" y="1066800"/>
            <a:ext cx="7962900" cy="58420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32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Quan sát tranh</a:t>
            </a:r>
            <a:endParaRPr sz="32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1219200" y="1098550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26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" y="990600"/>
            <a:ext cx="679450" cy="78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Box 10"/>
          <p:cNvSpPr txBox="1"/>
          <p:nvPr/>
        </p:nvSpPr>
        <p:spPr>
          <a:xfrm>
            <a:off x="254000" y="4945063"/>
            <a:ext cx="7962900" cy="4603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a. Em nhìn thấy gì trong bức tranh?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11270" name="TextBox 11"/>
          <p:cNvSpPr txBox="1"/>
          <p:nvPr/>
        </p:nvSpPr>
        <p:spPr>
          <a:xfrm>
            <a:off x="254000" y="5405438"/>
            <a:ext cx="8915400" cy="461962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b. Hai phần của 2 bức tranh có gì giống nhau và khác nhau?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>
          <a:blip r:embed="rId3"/>
          <a:srcRect l="29868" t="26823" r="32063" b="16406"/>
          <a:stretch>
            <a:fillRect/>
          </a:stretch>
        </p:blipFill>
        <p:spPr>
          <a:xfrm>
            <a:off x="2667000" y="1670050"/>
            <a:ext cx="3905250" cy="3275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2"/>
          <p:cNvSpPr txBox="1"/>
          <p:nvPr/>
        </p:nvSpPr>
        <p:spPr>
          <a:xfrm>
            <a:off x="606425" y="958850"/>
            <a:ext cx="1158875" cy="4603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Đọc</a:t>
            </a:r>
            <a:endParaRPr sz="24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12291" name="TextBox 3"/>
          <p:cNvSpPr txBox="1"/>
          <p:nvPr/>
        </p:nvSpPr>
        <p:spPr>
          <a:xfrm>
            <a:off x="1522413" y="979488"/>
            <a:ext cx="5946775" cy="493712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Tiếng vọng của núi</a:t>
            </a:r>
            <a:endParaRPr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12292" name="TextBox 4"/>
          <p:cNvSpPr txBox="1"/>
          <p:nvPr/>
        </p:nvSpPr>
        <p:spPr>
          <a:xfrm>
            <a:off x="50800" y="1355725"/>
            <a:ext cx="8991600" cy="452437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24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4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4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295400" y="1022350"/>
            <a:ext cx="609600" cy="609600"/>
          </a:xfrm>
          <a:prstGeom prst="ellipse">
            <a:avLst/>
          </a:prstGeom>
          <a:solidFill>
            <a:srgbClr val="FD49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8" tIns="45660" rIns="91318" bIns="45660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29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606425" cy="701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loud 3"/>
          <p:cNvSpPr/>
          <p:nvPr/>
        </p:nvSpPr>
        <p:spPr>
          <a:xfrm>
            <a:off x="1143000" y="1752600"/>
            <a:ext cx="6781800" cy="2981325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7" tIns="45684" rIns="91367" bIns="45684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 sinh đọc thầm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TextBox 11"/>
          <p:cNvSpPr txBox="1"/>
          <p:nvPr/>
        </p:nvSpPr>
        <p:spPr>
          <a:xfrm>
            <a:off x="1520825" y="882650"/>
            <a:ext cx="5946775" cy="492125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ctr" defTabSz="913130" eaLnBrk="1" hangingPunct="1">
              <a:buNone/>
            </a:pPr>
            <a:r>
              <a:rPr sz="2600" b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Tiếng vọng của núi</a:t>
            </a:r>
            <a:endParaRPr sz="2600" b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sp>
        <p:nvSpPr>
          <p:cNvPr id="14339" name="TextBox 15"/>
          <p:cNvSpPr txBox="1"/>
          <p:nvPr/>
        </p:nvSpPr>
        <p:spPr>
          <a:xfrm>
            <a:off x="74613" y="1360488"/>
            <a:ext cx="8991600" cy="4692650"/>
          </a:xfrm>
          <a:prstGeom prst="rect">
            <a:avLst/>
          </a:prstGeom>
          <a:noFill/>
          <a:ln w="9525">
            <a:noFill/>
          </a:ln>
        </p:spPr>
        <p:txBody>
          <a:bodyPr lIns="91305" tIns="45654" rIns="91305" bIns="45654">
            <a:spAutoFit/>
          </a:bodyPr>
          <a:p>
            <a:pPr algn="just" defTabSz="91313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</a:t>
            </a: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Đang đi chơi trong núi, gấu con chợt nhìn thấy một hạt dẻ. Gấu con vui mừng reo lên: “A!”. Ngay lập tức, có tiếng “A!” vọng lại. Gấu con ngạc nhiên kêu to: “Bạn là ai?”. Lại có tiếng vọng ra từ vách núi: “Bạn là ai?”. Gấu con hét lên: “Sao không nói cho tôi biết?”. Núi cũng đáp lại như vậy. Gấu con bực tức: “Tôi ghét bạn”. Khắp nơi có tiếng vọng: “Tôi ghét bạn”. Gấu con tủi thân, oà khóc.</a:t>
            </a:r>
            <a:endParaRPr sz="25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just" defTabSz="913130" eaLnBrk="1" hangingPunct="1">
              <a:buNone/>
            </a:pP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	Về nhà, gấu con kể cho mẹ nghe. Gấu mẹ cười bảo: “Con hãy quay lại và nói với núi: “Tôi yêu bạn”. Gấu con làm theo lời mẹ. Quả nhiên, có tiếng vọng lại: “Tôi yêu bạn”. Gấu con bật cười vui vẻ.</a:t>
            </a:r>
            <a:endParaRPr sz="2500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  <a:p>
            <a:pPr algn="r" defTabSz="913130" eaLnBrk="1" hangingPunct="1">
              <a:buNone/>
            </a:pP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(</a:t>
            </a:r>
            <a:r>
              <a:rPr sz="25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Theo</a:t>
            </a:r>
            <a:r>
              <a:rPr sz="2500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 </a:t>
            </a:r>
            <a:r>
              <a:rPr sz="2500" i="1" dirty="0">
                <a:solidFill>
                  <a:srgbClr val="000000"/>
                </a:solidFill>
                <a:latin typeface="Arial" panose="020B0604020202020204" pitchFamily="34" charset="0"/>
                <a:ea typeface="Arial-Rounded"/>
              </a:rPr>
              <a:t>365 kể truyện hằng đêm</a:t>
            </a:r>
            <a:endParaRPr sz="2500" i="1" dirty="0">
              <a:solidFill>
                <a:srgbClr val="000000"/>
              </a:solidFill>
              <a:latin typeface="Arial" panose="020B0604020202020204" pitchFamily="34" charset="0"/>
              <a:ea typeface="Arial-Rounde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030538" y="1309688"/>
            <a:ext cx="863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10213" y="1309688"/>
            <a:ext cx="5127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65950" y="8726488"/>
            <a:ext cx="419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816225" y="2540000"/>
            <a:ext cx="1539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476500" y="2133600"/>
            <a:ext cx="906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664075" y="9064625"/>
            <a:ext cx="8810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061075" y="9432925"/>
            <a:ext cx="5762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713038" y="5181600"/>
            <a:ext cx="7905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7242</Words>
  <Application>WPS Presentation</Application>
  <PresentationFormat/>
  <Paragraphs>198</Paragraphs>
  <Slides>26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Times New Roman</vt:lpstr>
      <vt:lpstr>HP001 4 hàng</vt:lpstr>
      <vt:lpstr>Calibri</vt:lpstr>
      <vt:lpstr>Arial Rounded MT Bold</vt:lpstr>
      <vt:lpstr>Arial-Rounded</vt:lpstr>
      <vt:lpstr>Segoe Print</vt:lpstr>
      <vt:lpstr>Arial-Rounded</vt:lpstr>
      <vt:lpstr>Microsoft YaHei</vt:lpstr>
      <vt:lpstr>Arial Unicode MS</vt:lpstr>
      <vt:lpstr>1_Default Design</vt:lpstr>
      <vt:lpstr>1_Office Theme</vt:lpstr>
      <vt:lpstr>PowerPoint 演示文稿</vt:lpstr>
      <vt:lpstr>PowerPoint 演示文稿</vt:lpstr>
      <vt:lpstr>Hai loài vật nào xuất hiện trong câu chuyện Chú bé chăn cừu?</vt:lpstr>
      <vt:lpstr>Hoàn thành câu sau: Nói dối ………… 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mừng</vt:lpstr>
      <vt:lpstr>PowerPoint 演示文稿</vt:lpstr>
      <vt:lpstr>PowerPoint 演示文稿</vt:lpstr>
      <vt:lpstr>PowerPoint 演示文稿</vt:lpstr>
      <vt:lpstr>Giải nghĩa từ khó: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HP</cp:lastModifiedBy>
  <cp:revision>173</cp:revision>
  <dcterms:created xsi:type="dcterms:W3CDTF">2002-01-01T10:07:00Z</dcterms:created>
  <dcterms:modified xsi:type="dcterms:W3CDTF">2024-04-03T07:03:42Z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179BD588174C42A99073A685B0AE7AC3_13</vt:lpwstr>
  </property>
  <property fmtid="{D5CDD505-2E9C-101B-9397-08002B2CF9AE}" pid="3" name="KSOProductBuildVer">
    <vt:lpwstr>1033-12.2.0.13489</vt:lpwstr>
  </property>
</Properties>
</file>