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66" r:id="rId3"/>
    <p:sldId id="442" r:id="rId4"/>
    <p:sldId id="467" r:id="rId5"/>
    <p:sldId id="261" r:id="rId6"/>
    <p:sldId id="264" r:id="rId7"/>
    <p:sldId id="267" r:id="rId8"/>
    <p:sldId id="357" r:id="rId9"/>
    <p:sldId id="468" r:id="rId10"/>
    <p:sldId id="356" r:id="rId11"/>
    <p:sldId id="469" r:id="rId12"/>
    <p:sldId id="362" r:id="rId13"/>
    <p:sldId id="430" r:id="rId14"/>
    <p:sldId id="470" r:id="rId15"/>
    <p:sldId id="471" r:id="rId16"/>
    <p:sldId id="472" r:id="rId17"/>
    <p:sldId id="429" r:id="rId18"/>
    <p:sldId id="474" r:id="rId19"/>
    <p:sldId id="457" r:id="rId20"/>
    <p:sldId id="473" r:id="rId21"/>
    <p:sldId id="436" r:id="rId22"/>
    <p:sldId id="460" r:id="rId23"/>
    <p:sldId id="4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varScale="1">
        <p:scale>
          <a:sx n="92" d="100"/>
          <a:sy n="92" d="100"/>
        </p:scale>
        <p:origin x="77" y="130"/>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223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vi-VN" sz="6000" b="1" kern="0" dirty="0" smtClean="0">
                <a:ln/>
                <a:solidFill>
                  <a:srgbClr val="C00000"/>
                </a:solidFill>
                <a:latin typeface="Times New Roman" panose="02020603050405020304" pitchFamily="18" charset="0"/>
                <a:cs typeface="Times New Roman" panose="02020603050405020304" pitchFamily="18" charset="0"/>
                <a:sym typeface="+mn-ea"/>
              </a:rPr>
              <a:t>Trả lời câu hỏi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a:off x="6132513"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243145" y="1082701"/>
            <a:ext cx="5791197"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gọi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gọi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lũ</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3C03C77-5789-4918-9F78-515ED2524795}"/>
              </a:ext>
            </a:extLst>
          </p:cNvPr>
          <p:cNvSpPr txBox="1"/>
          <p:nvPr/>
        </p:nvSpPr>
        <p:spPr>
          <a:xfrm>
            <a:off x="273268" y="882521"/>
            <a:ext cx="5748614" cy="5016758"/>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sướt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mướt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57BDAA3F-133D-4670-B8EE-BA77BB03B8E9}"/>
              </a:ext>
            </a:extLst>
          </p:cNvPr>
          <p:cNvCxnSpPr/>
          <p:nvPr/>
        </p:nvCxnSpPr>
        <p:spPr>
          <a:xfrm>
            <a:off x="419100" y="3352800"/>
            <a:ext cx="4095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7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A0592-4882-4C32-B75D-3601F6D198A4}"/>
              </a:ext>
            </a:extLst>
          </p:cNvPr>
          <p:cNvSpPr/>
          <p:nvPr/>
        </p:nvSpPr>
        <p:spPr>
          <a:xfrm>
            <a:off x="6135689" y="259741"/>
            <a:ext cx="5768337"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a:t>
            </a:r>
          </a:p>
        </p:txBody>
      </p:sp>
      <p:graphicFrame>
        <p:nvGraphicFramePr>
          <p:cNvPr id="5" name="Table 5">
            <a:extLst>
              <a:ext uri="{FF2B5EF4-FFF2-40B4-BE49-F238E27FC236}">
                <a16:creationId xmlns:a16="http://schemas.microsoft.com/office/drawing/2014/main" id="{9A76EA88-8BDE-4ABF-9BD1-F1296AAC4BC2}"/>
              </a:ext>
            </a:extLst>
          </p:cNvPr>
          <p:cNvGraphicFramePr>
            <a:graphicFrameLocks noGrp="1"/>
          </p:cNvGraphicFramePr>
          <p:nvPr>
            <p:extLst>
              <p:ext uri="{D42A27DB-BD31-4B8C-83A1-F6EECF244321}">
                <p14:modId xmlns:p14="http://schemas.microsoft.com/office/powerpoint/2010/main" val="646614448"/>
              </p:ext>
            </p:extLst>
          </p:nvPr>
        </p:nvGraphicFramePr>
        <p:xfrm>
          <a:off x="6096000" y="1771226"/>
          <a:ext cx="5969636" cy="4320963"/>
        </p:xfrm>
        <a:graphic>
          <a:graphicData uri="http://schemas.openxmlformats.org/drawingml/2006/table">
            <a:tbl>
              <a:tblPr firstRow="1" bandRow="1">
                <a:tableStyleId>{5940675A-B579-460E-94D1-54222C63F5DA}</a:tableStyleId>
              </a:tblPr>
              <a:tblGrid>
                <a:gridCol w="1987439">
                  <a:extLst>
                    <a:ext uri="{9D8B030D-6E8A-4147-A177-3AD203B41FA5}">
                      <a16:colId xmlns:a16="http://schemas.microsoft.com/office/drawing/2014/main" val="3495299172"/>
                    </a:ext>
                  </a:extLst>
                </a:gridCol>
                <a:gridCol w="3982197">
                  <a:extLst>
                    <a:ext uri="{9D8B030D-6E8A-4147-A177-3AD203B41FA5}">
                      <a16:colId xmlns:a16="http://schemas.microsoft.com/office/drawing/2014/main" val="3026276442"/>
                    </a:ext>
                  </a:extLst>
                </a:gridCol>
              </a:tblGrid>
              <a:tr h="1440321">
                <a:tc>
                  <a:txBody>
                    <a:bodyPr/>
                    <a:lstStyle/>
                    <a:p>
                      <a:endParaRPr lang="en-US" dirty="0"/>
                    </a:p>
                  </a:txBody>
                  <a:tcPr/>
                </a:tc>
                <a:tc>
                  <a:txBody>
                    <a:bodyPr/>
                    <a:lstStyle/>
                    <a:p>
                      <a:endParaRPr lang="en-US"/>
                    </a:p>
                  </a:txBody>
                  <a:tcPr/>
                </a:tc>
                <a:extLst>
                  <a:ext uri="{0D108BD9-81ED-4DB2-BD59-A6C34878D82A}">
                    <a16:rowId xmlns:a16="http://schemas.microsoft.com/office/drawing/2014/main" val="2434481546"/>
                  </a:ext>
                </a:extLst>
              </a:tr>
              <a:tr h="1440321">
                <a:tc>
                  <a:txBody>
                    <a:bodyPr/>
                    <a:lstStyle/>
                    <a:p>
                      <a:endParaRPr lang="en-US"/>
                    </a:p>
                  </a:txBody>
                  <a:tcPr/>
                </a:tc>
                <a:tc>
                  <a:txBody>
                    <a:bodyPr/>
                    <a:lstStyle/>
                    <a:p>
                      <a:endParaRPr lang="en-US"/>
                    </a:p>
                  </a:txBody>
                  <a:tcPr/>
                </a:tc>
                <a:extLst>
                  <a:ext uri="{0D108BD9-81ED-4DB2-BD59-A6C34878D82A}">
                    <a16:rowId xmlns:a16="http://schemas.microsoft.com/office/drawing/2014/main" val="3254369230"/>
                  </a:ext>
                </a:extLst>
              </a:tr>
              <a:tr h="14403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68883107"/>
                  </a:ext>
                </a:extLst>
              </a:tr>
            </a:tbl>
          </a:graphicData>
        </a:graphic>
      </p:graphicFrame>
      <p:sp>
        <p:nvSpPr>
          <p:cNvPr id="7" name="TextBox 6">
            <a:extLst>
              <a:ext uri="{FF2B5EF4-FFF2-40B4-BE49-F238E27FC236}">
                <a16:creationId xmlns:a16="http://schemas.microsoft.com/office/drawing/2014/main" id="{A3126144-6BAC-4EA9-9079-2FFD5F839B51}"/>
              </a:ext>
            </a:extLst>
          </p:cNvPr>
          <p:cNvSpPr txBox="1"/>
          <p:nvPr/>
        </p:nvSpPr>
        <p:spPr>
          <a:xfrm>
            <a:off x="126364" y="480060"/>
            <a:ext cx="5699126" cy="5693866"/>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p:txBody>
      </p:sp>
      <p:cxnSp>
        <p:nvCxnSpPr>
          <p:cNvPr id="8" name="Straight Connector 2">
            <a:extLst>
              <a:ext uri="{FF2B5EF4-FFF2-40B4-BE49-F238E27FC236}">
                <a16:creationId xmlns:a16="http://schemas.microsoft.com/office/drawing/2014/main" id="{32988819-A0AA-47C6-A548-C127A5CDDD37}"/>
              </a:ext>
            </a:extLst>
          </p:cNvPr>
          <p:cNvCxnSpPr>
            <a:cxnSpLocks noChangeShapeType="1"/>
          </p:cNvCxnSpPr>
          <p:nvPr/>
        </p:nvCxnSpPr>
        <p:spPr bwMode="auto">
          <a:xfrm>
            <a:off x="5881053"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905026C8-7795-4D17-958D-D71FB8973B7F}"/>
              </a:ext>
            </a:extLst>
          </p:cNvPr>
          <p:cNvSpPr txBox="1"/>
          <p:nvPr/>
        </p:nvSpPr>
        <p:spPr>
          <a:xfrm>
            <a:off x="6228719" y="2274570"/>
            <a:ext cx="1703701" cy="492443"/>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Sông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nước</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D31B729-7DE7-4F8F-9F9B-BA309DB9C01F}"/>
              </a:ext>
            </a:extLst>
          </p:cNvPr>
          <p:cNvCxnSpPr>
            <a:cxnSpLocks/>
          </p:cNvCxnSpPr>
          <p:nvPr/>
        </p:nvCxnSpPr>
        <p:spPr>
          <a:xfrm>
            <a:off x="2602230" y="1771226"/>
            <a:ext cx="3067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63C1AB-0864-498A-91B7-1BA7010E0F8E}"/>
              </a:ext>
            </a:extLst>
          </p:cNvPr>
          <p:cNvCxnSpPr>
            <a:cxnSpLocks/>
          </p:cNvCxnSpPr>
          <p:nvPr/>
        </p:nvCxnSpPr>
        <p:spPr>
          <a:xfrm>
            <a:off x="167640" y="2194136"/>
            <a:ext cx="472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F1715A-5504-4719-B767-2CCED213F81F}"/>
              </a:ext>
            </a:extLst>
          </p:cNvPr>
          <p:cNvCxnSpPr>
            <a:cxnSpLocks/>
          </p:cNvCxnSpPr>
          <p:nvPr/>
        </p:nvCxnSpPr>
        <p:spPr>
          <a:xfrm>
            <a:off x="842010" y="2194136"/>
            <a:ext cx="48272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2F777F-81EC-4276-B418-6520A2B4FB52}"/>
              </a:ext>
            </a:extLst>
          </p:cNvPr>
          <p:cNvCxnSpPr>
            <a:cxnSpLocks/>
          </p:cNvCxnSpPr>
          <p:nvPr/>
        </p:nvCxnSpPr>
        <p:spPr>
          <a:xfrm>
            <a:off x="293370" y="2639906"/>
            <a:ext cx="53759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D74773-2D82-422D-B434-CE03FB7246CA}"/>
              </a:ext>
            </a:extLst>
          </p:cNvPr>
          <p:cNvCxnSpPr>
            <a:cxnSpLocks/>
          </p:cNvCxnSpPr>
          <p:nvPr/>
        </p:nvCxnSpPr>
        <p:spPr>
          <a:xfrm>
            <a:off x="293370" y="3039956"/>
            <a:ext cx="3067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DEE44DB-AEFF-4313-95D1-21E133DD6631}"/>
              </a:ext>
            </a:extLst>
          </p:cNvPr>
          <p:cNvSpPr txBox="1"/>
          <p:nvPr/>
        </p:nvSpPr>
        <p:spPr>
          <a:xfrm>
            <a:off x="8131498" y="1828293"/>
            <a:ext cx="4000497" cy="1384995"/>
          </a:xfrm>
          <a:prstGeom prst="rect">
            <a:avLst/>
          </a:prstGeom>
          <a:noFill/>
        </p:spPr>
        <p:txBody>
          <a:bodyPr wrap="square" rtlCol="0">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381D2E6-A529-4110-9E7E-5F03CE77F9E3}"/>
              </a:ext>
            </a:extLst>
          </p:cNvPr>
          <p:cNvSpPr txBox="1"/>
          <p:nvPr/>
        </p:nvSpPr>
        <p:spPr>
          <a:xfrm>
            <a:off x="6135689" y="3288030"/>
            <a:ext cx="1995809" cy="1292662"/>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Đồng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ruộng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vườn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tược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cây</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cỏ</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20AE26F-17D4-43A8-8B4F-DC1D8CB5ED7A}"/>
              </a:ext>
            </a:extLst>
          </p:cNvPr>
          <p:cNvCxnSpPr>
            <a:cxnSpLocks/>
          </p:cNvCxnSpPr>
          <p:nvPr/>
        </p:nvCxnSpPr>
        <p:spPr>
          <a:xfrm>
            <a:off x="209550" y="3942926"/>
            <a:ext cx="5459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2BF2A2-ADFB-4673-B786-68858322AB89}"/>
              </a:ext>
            </a:extLst>
          </p:cNvPr>
          <p:cNvCxnSpPr>
            <a:cxnSpLocks/>
          </p:cNvCxnSpPr>
          <p:nvPr/>
        </p:nvCxnSpPr>
        <p:spPr>
          <a:xfrm>
            <a:off x="126364" y="4377266"/>
            <a:ext cx="38055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464A5E-F297-4DA7-9436-B94E1628C8BB}"/>
              </a:ext>
            </a:extLst>
          </p:cNvPr>
          <p:cNvSpPr txBox="1"/>
          <p:nvPr/>
        </p:nvSpPr>
        <p:spPr>
          <a:xfrm>
            <a:off x="8171187" y="3581400"/>
            <a:ext cx="3411218" cy="523220"/>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a:t>
            </a:r>
            <a:r>
              <a:rPr lang="en-US" sz="2800"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F4788F3-583C-4703-BE50-86B0EB785D5E}"/>
              </a:ext>
            </a:extLst>
          </p:cNvPr>
          <p:cNvSpPr txBox="1"/>
          <p:nvPr/>
        </p:nvSpPr>
        <p:spPr>
          <a:xfrm>
            <a:off x="6175379" y="5210152"/>
            <a:ext cx="1414142" cy="492443"/>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Cá</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1D3C45CA-370D-41B4-99C2-B98723990AE9}"/>
              </a:ext>
            </a:extLst>
          </p:cNvPr>
          <p:cNvCxnSpPr>
            <a:cxnSpLocks/>
          </p:cNvCxnSpPr>
          <p:nvPr/>
        </p:nvCxnSpPr>
        <p:spPr>
          <a:xfrm>
            <a:off x="1200784" y="5164008"/>
            <a:ext cx="4468496" cy="4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FCE50F-E673-4420-AA83-8C32FB2BD477}"/>
              </a:ext>
            </a:extLst>
          </p:cNvPr>
          <p:cNvCxnSpPr>
            <a:cxnSpLocks/>
          </p:cNvCxnSpPr>
          <p:nvPr/>
        </p:nvCxnSpPr>
        <p:spPr>
          <a:xfrm>
            <a:off x="167640" y="5633591"/>
            <a:ext cx="5459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900A3C-361A-48A5-BC78-4C225892C225}"/>
              </a:ext>
            </a:extLst>
          </p:cNvPr>
          <p:cNvSpPr txBox="1"/>
          <p:nvPr/>
        </p:nvSpPr>
        <p:spPr>
          <a:xfrm>
            <a:off x="8121968" y="4744565"/>
            <a:ext cx="3902391" cy="1384995"/>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sâu</a:t>
            </a:r>
            <a:r>
              <a:rPr lang="en-US" sz="2800" dirty="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3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par>
                                <p:cTn id="43" presetID="3" presetClass="exit" presetSubtype="10" fill="hold" nodeType="withEffect">
                                  <p:stCondLst>
                                    <p:cond delay="0"/>
                                  </p:stCondLst>
                                  <p:childTnLst>
                                    <p:animEffect transition="out" filter="blinds(horizont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par>
                                <p:cTn id="76" presetID="3" presetClass="exit" presetSubtype="10" fill="hold" nodeType="withEffect">
                                  <p:stCondLst>
                                    <p:cond delay="0"/>
                                  </p:stCondLst>
                                  <p:childTnLst>
                                    <p:animEffect transition="out" filter="blinds(horizontal)">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down)">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9" grpId="0"/>
      <p:bldP spid="20" grpId="0"/>
      <p:bldP spid="25" grpId="0"/>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6B9481C2-7BA9-4EF0-BF49-B8DE3790E927}"/>
              </a:ext>
            </a:extLst>
          </p:cNvPr>
          <p:cNvCxnSpPr>
            <a:cxnSpLocks noChangeShapeType="1"/>
          </p:cNvCxnSpPr>
          <p:nvPr/>
        </p:nvCxnSpPr>
        <p:spPr bwMode="auto">
          <a:xfrm>
            <a:off x="6057900" y="1524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4">
            <a:extLst>
              <a:ext uri="{FF2B5EF4-FFF2-40B4-BE49-F238E27FC236}">
                <a16:creationId xmlns:a16="http://schemas.microsoft.com/office/drawing/2014/main" id="{A9B745BC-0EDB-432E-AD1F-A272378ED95C}"/>
              </a:ext>
            </a:extLst>
          </p:cNvPr>
          <p:cNvSpPr/>
          <p:nvPr/>
        </p:nvSpPr>
        <p:spPr>
          <a:xfrm>
            <a:off x="6134101" y="1482751"/>
            <a:ext cx="5768337" cy="1569660"/>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phải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cửa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bếp</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508A7B4-8D38-46C9-B31F-DE834C3514D1}"/>
              </a:ext>
            </a:extLst>
          </p:cNvPr>
          <p:cNvSpPr txBox="1"/>
          <p:nvPr/>
        </p:nvSpPr>
        <p:spPr>
          <a:xfrm>
            <a:off x="152720" y="1326481"/>
            <a:ext cx="5653718" cy="3970318"/>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lẻo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a:t>
            </a:r>
            <a:endParaRPr lang="en-US" sz="3600" dirty="0"/>
          </a:p>
        </p:txBody>
      </p:sp>
      <p:cxnSp>
        <p:nvCxnSpPr>
          <p:cNvPr id="8" name="Straight Connector 7">
            <a:extLst>
              <a:ext uri="{FF2B5EF4-FFF2-40B4-BE49-F238E27FC236}">
                <a16:creationId xmlns:a16="http://schemas.microsoft.com/office/drawing/2014/main" id="{1BA9FE32-F22A-4710-A4BD-30E1185B5DAC}"/>
              </a:ext>
            </a:extLst>
          </p:cNvPr>
          <p:cNvCxnSpPr>
            <a:cxnSpLocks/>
          </p:cNvCxnSpPr>
          <p:nvPr/>
        </p:nvCxnSpPr>
        <p:spPr>
          <a:xfrm>
            <a:off x="327660" y="2404110"/>
            <a:ext cx="5284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1F8CB2-B733-4A8F-9B31-B8CD51EF59E8}"/>
              </a:ext>
            </a:extLst>
          </p:cNvPr>
          <p:cNvCxnSpPr>
            <a:cxnSpLocks/>
          </p:cNvCxnSpPr>
          <p:nvPr/>
        </p:nvCxnSpPr>
        <p:spPr>
          <a:xfrm>
            <a:off x="281940" y="3010501"/>
            <a:ext cx="849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91C7D-A985-46E3-B328-2268003C49B4}"/>
              </a:ext>
            </a:extLst>
          </p:cNvPr>
          <p:cNvSpPr/>
          <p:nvPr/>
        </p:nvSpPr>
        <p:spPr>
          <a:xfrm>
            <a:off x="685801" y="1482751"/>
            <a:ext cx="11216638"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Theo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2BC18766-ECCD-46F5-907F-FABD0B86DD4D}"/>
              </a:ext>
            </a:extLst>
          </p:cNvPr>
          <p:cNvSpPr/>
          <p:nvPr/>
        </p:nvSpPr>
        <p:spPr>
          <a:xfrm>
            <a:off x="685801" y="2991511"/>
            <a:ext cx="11216638" cy="584775"/>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thích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58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E2078E-5D2C-4A8F-BF18-327F618A334C}"/>
              </a:ext>
            </a:extLst>
          </p:cNvPr>
          <p:cNvSpPr txBox="1"/>
          <p:nvPr/>
        </p:nvSpPr>
        <p:spPr>
          <a:xfrm>
            <a:off x="694403" y="2602923"/>
            <a:ext cx="10849897" cy="2159245"/>
          </a:xfrm>
          <a:prstGeom prst="rect">
            <a:avLst/>
          </a:prstGeom>
          <a:noFill/>
        </p:spPr>
        <p:txBody>
          <a:bodyPr wrap="square" rtlCol="0">
            <a:spAutoFit/>
          </a:bodyPr>
          <a:lstStyle/>
          <a:p>
            <a:pPr marL="114300" marR="0" indent="-114300" algn="just">
              <a:lnSpc>
                <a:spcPct val="115000"/>
              </a:lnSpc>
              <a:spcBef>
                <a:spcPts val="0"/>
              </a:spcBef>
              <a:spcAft>
                <a:spcPts val="0"/>
              </a:spcAft>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rPr>
              <a:t>đặc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trưng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của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cảnh</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vật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trong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mùa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nước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nổi</a:t>
            </a:r>
            <a:r>
              <a:rPr lang="en-US" sz="4000" b="1" dirty="0">
                <a:effectLst/>
                <a:latin typeface="Times New Roman" panose="02020603050405020304" pitchFamily="18" charset="0"/>
                <a:ea typeface="Calibri" panose="020F0502020204030204" pitchFamily="34" charset="0"/>
              </a:rPr>
              <a:t> ở </a:t>
            </a:r>
            <a:r>
              <a:rPr lang="en-US" sz="4000" b="1" dirty="0" err="1">
                <a:effectLst/>
                <a:latin typeface="Times New Roman" panose="02020603050405020304" pitchFamily="18" charset="0"/>
                <a:ea typeface="Calibri" panose="020F0502020204030204" pitchFamily="34" charset="0"/>
              </a:rPr>
              <a:t>miền</a:t>
            </a:r>
            <a:r>
              <a:rPr lang="en-US" sz="4000" b="1" dirty="0">
                <a:effectLst/>
                <a:latin typeface="Times New Roman" panose="02020603050405020304" pitchFamily="18" charset="0"/>
                <a:ea typeface="Calibri" panose="020F0502020204030204" pitchFamily="34" charset="0"/>
              </a:rPr>
              <a:t> Nam. Qua </a:t>
            </a:r>
            <a:r>
              <a:rPr lang="en-US" sz="4000" b="1" dirty="0" err="1">
                <a:effectLst/>
                <a:latin typeface="Times New Roman" panose="02020603050405020304" pitchFamily="18" charset="0"/>
                <a:ea typeface="Calibri" panose="020F0502020204030204" pitchFamily="34" charset="0"/>
              </a:rPr>
              <a:t>đó</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hiểu</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được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tình</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cảm</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của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tác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giả</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với</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quê</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hương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mình</a:t>
            </a:r>
            <a:r>
              <a:rPr lang="en-US" sz="4000" b="1" dirty="0">
                <a:effectLst/>
                <a:latin typeface="Times New Roman" panose="02020603050405020304" pitchFamily="18" charset="0"/>
                <a:ea typeface="Calibri" panose="020F0502020204030204" pitchFamily="34" charset="0"/>
              </a:rPr>
              <a:t>.</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C6C5-8B46-42AE-8758-301DC04315C5}"/>
              </a:ext>
            </a:extLst>
          </p:cNvPr>
          <p:cNvSpPr>
            <a:spLocks noGrp="1"/>
          </p:cNvSpPr>
          <p:nvPr>
            <p:ph type="title"/>
          </p:nvPr>
        </p:nvSpPr>
        <p:spPr/>
        <p:txBody>
          <a:bodyPr/>
          <a:lstStyle/>
          <a:p>
            <a:r>
              <a:rPr lang="en-US" dirty="0"/>
              <a:t>Clip </a:t>
            </a:r>
            <a:r>
              <a:rPr lang="en-US" dirty="0" err="1"/>
              <a:t>miền</a:t>
            </a:r>
            <a:r>
              <a:rPr lang="en-US" dirty="0"/>
              <a:t> </a:t>
            </a:r>
            <a:r>
              <a:rPr lang="en-US" dirty="0" err="1"/>
              <a:t>Tây</a:t>
            </a:r>
            <a:r>
              <a:rPr lang="en-US" dirty="0"/>
              <a:t> </a:t>
            </a:r>
            <a:r>
              <a:rPr lang="en-US" dirty="0" err="1"/>
              <a:t>mùa</a:t>
            </a:r>
            <a:r>
              <a:rPr lang="en-US" dirty="0"/>
              <a:t> </a:t>
            </a:r>
            <a:r>
              <a:rPr lang="en-US" dirty="0" err="1"/>
              <a:t>nước</a:t>
            </a:r>
            <a:r>
              <a:rPr lang="en-US" dirty="0"/>
              <a:t> </a:t>
            </a:r>
            <a:r>
              <a:rPr lang="en-US" dirty="0" err="1"/>
              <a:t>nổi</a:t>
            </a:r>
            <a:endParaRPr lang="en-US" dirty="0"/>
          </a:p>
        </p:txBody>
      </p:sp>
      <p:sp>
        <p:nvSpPr>
          <p:cNvPr id="3" name="Content Placeholder 2">
            <a:extLst>
              <a:ext uri="{FF2B5EF4-FFF2-40B4-BE49-F238E27FC236}">
                <a16:creationId xmlns:a16="http://schemas.microsoft.com/office/drawing/2014/main" id="{9A7FF984-A39A-440A-BEFE-94F067DF587A}"/>
              </a:ext>
            </a:extLst>
          </p:cNvPr>
          <p:cNvSpPr>
            <a:spLocks noGrp="1"/>
          </p:cNvSpPr>
          <p:nvPr>
            <p:ph idx="1"/>
          </p:nvPr>
        </p:nvSpPr>
        <p:spPr/>
        <p:txBody>
          <a:bodyPr/>
          <a:lstStyle/>
          <a:p>
            <a:r>
              <a:rPr lang="en-US" dirty="0"/>
              <a:t>https://www.youtube.com/watch?v=pjWzXTlTsfY</a:t>
            </a:r>
          </a:p>
        </p:txBody>
      </p:sp>
    </p:spTree>
    <p:extLst>
      <p:ext uri="{BB962C8B-B14F-4D97-AF65-F5344CB8AC3E}">
        <p14:creationId xmlns:p14="http://schemas.microsoft.com/office/powerpoint/2010/main" val="423059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9946238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37A79-15C8-45C7-A952-46A3EFB94B3A}"/>
              </a:ext>
            </a:extLst>
          </p:cNvPr>
          <p:cNvPicPr>
            <a:picLocks noChangeAspect="1"/>
          </p:cNvPicPr>
          <p:nvPr/>
        </p:nvPicPr>
        <p:blipFill>
          <a:blip r:embed="rId2"/>
          <a:stretch>
            <a:fillRect/>
          </a:stretch>
        </p:blipFill>
        <p:spPr>
          <a:xfrm>
            <a:off x="657225" y="914401"/>
            <a:ext cx="10734675" cy="5838824"/>
          </a:xfrm>
          <a:prstGeom prst="rect">
            <a:avLst/>
          </a:prstGeom>
        </p:spPr>
      </p:pic>
      <p:sp>
        <p:nvSpPr>
          <p:cNvPr id="6" name="TextBox 5">
            <a:extLst>
              <a:ext uri="{FF2B5EF4-FFF2-40B4-BE49-F238E27FC236}">
                <a16:creationId xmlns:a16="http://schemas.microsoft.com/office/drawing/2014/main" id="{470B3816-3689-4525-803B-3F927DE33AA5}"/>
              </a:ext>
            </a:extLst>
          </p:cNvPr>
          <p:cNvSpPr txBox="1"/>
          <p:nvPr/>
        </p:nvSpPr>
        <p:spPr>
          <a:xfrm>
            <a:off x="3916104" y="206515"/>
            <a:ext cx="643269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MÙA NƯỚC NỔI</a:t>
            </a:r>
          </a:p>
        </p:txBody>
      </p:sp>
    </p:spTree>
    <p:extLst>
      <p:ext uri="{BB962C8B-B14F-4D97-AF65-F5344CB8AC3E}">
        <p14:creationId xmlns:p14="http://schemas.microsoft.com/office/powerpoint/2010/main" val="314203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366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F4D86D-0DC3-4FA9-9EB5-5205370619C6}"/>
              </a:ext>
            </a:extLst>
          </p:cNvPr>
          <p:cNvSpPr/>
          <p:nvPr/>
        </p:nvSpPr>
        <p:spPr>
          <a:xfrm>
            <a:off x="6239148" y="1623615"/>
            <a:ext cx="6128112" cy="1077218"/>
          </a:xfrm>
          <a:prstGeom prst="rect">
            <a:avLst/>
          </a:prstGeom>
        </p:spPr>
        <p:txBody>
          <a:bodyPr wrap="square">
            <a:spAutoFit/>
          </a:bodyPr>
          <a:lstStyle/>
          <a:p>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1.</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điểm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p>
        </p:txBody>
      </p:sp>
      <p:cxnSp>
        <p:nvCxnSpPr>
          <p:cNvPr id="37" name="Straight Connector 2">
            <a:extLst>
              <a:ext uri="{FF2B5EF4-FFF2-40B4-BE49-F238E27FC236}">
                <a16:creationId xmlns:a16="http://schemas.microsoft.com/office/drawing/2014/main" id="{E9815942-34A9-43A0-8BE5-CDDADDAF1105}"/>
              </a:ext>
            </a:extLst>
          </p:cNvPr>
          <p:cNvCxnSpPr>
            <a:cxnSpLocks noChangeShapeType="1"/>
          </p:cNvCxnSpPr>
          <p:nvPr/>
        </p:nvCxnSpPr>
        <p:spPr bwMode="auto">
          <a:xfrm>
            <a:off x="6082983" y="1143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5">
            <a:extLst>
              <a:ext uri="{FF2B5EF4-FFF2-40B4-BE49-F238E27FC236}">
                <a16:creationId xmlns:a16="http://schemas.microsoft.com/office/drawing/2014/main" id="{03665839-8FFC-40B1-849B-99780BE76E48}"/>
              </a:ext>
            </a:extLst>
          </p:cNvPr>
          <p:cNvSpPr/>
          <p:nvPr/>
        </p:nvSpPr>
        <p:spPr>
          <a:xfrm>
            <a:off x="6497639" y="2952293"/>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dầm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dề</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08853F7-A6E8-46C5-93B1-BF23FECDBEA5}"/>
              </a:ext>
            </a:extLst>
          </p:cNvPr>
          <p:cNvSpPr/>
          <p:nvPr/>
        </p:nvSpPr>
        <p:spPr>
          <a:xfrm>
            <a:off x="9720899" y="2952293"/>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rả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rích</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835C761-07BD-4B8B-B4E1-C278BB180715}"/>
              </a:ext>
            </a:extLst>
          </p:cNvPr>
          <p:cNvSpPr/>
          <p:nvPr/>
        </p:nvSpPr>
        <p:spPr>
          <a:xfrm>
            <a:off x="6497638" y="4157168"/>
            <a:ext cx="1971989"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sướt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mướt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6AA54FC-41B8-45FF-A60D-E55261B28EAF}"/>
              </a:ext>
            </a:extLst>
          </p:cNvPr>
          <p:cNvSpPr/>
          <p:nvPr/>
        </p:nvSpPr>
        <p:spPr>
          <a:xfrm>
            <a:off x="9720899" y="4144230"/>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dai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dẳng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06D86B-9F3A-4ACF-B930-1C121715822B}"/>
              </a:ext>
            </a:extLst>
          </p:cNvPr>
          <p:cNvSpPr txBox="1"/>
          <p:nvPr/>
        </p:nvSpPr>
        <p:spPr>
          <a:xfrm>
            <a:off x="251144" y="1161950"/>
            <a:ext cx="5543866" cy="3970318"/>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sướt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mướt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D93C04C2-5869-4A8F-8130-B3BE6C3EECED}"/>
              </a:ext>
            </a:extLst>
          </p:cNvPr>
          <p:cNvCxnSpPr>
            <a:cxnSpLocks/>
          </p:cNvCxnSpPr>
          <p:nvPr/>
        </p:nvCxnSpPr>
        <p:spPr>
          <a:xfrm>
            <a:off x="4133850" y="3947761"/>
            <a:ext cx="14439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0631138-327B-4706-B99B-0DE2FE6A531B}"/>
              </a:ext>
            </a:extLst>
          </p:cNvPr>
          <p:cNvSpPr/>
          <p:nvPr/>
        </p:nvSpPr>
        <p:spPr>
          <a:xfrm>
            <a:off x="6412230" y="2846070"/>
            <a:ext cx="1634484" cy="690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29649E7-EC2F-4CE8-A0B8-323991AACD71}"/>
              </a:ext>
            </a:extLst>
          </p:cNvPr>
          <p:cNvCxnSpPr>
            <a:cxnSpLocks/>
          </p:cNvCxnSpPr>
          <p:nvPr/>
        </p:nvCxnSpPr>
        <p:spPr>
          <a:xfrm>
            <a:off x="1245554" y="4439251"/>
            <a:ext cx="18634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FB85774-9080-4181-8554-059D086A67B3}"/>
              </a:ext>
            </a:extLst>
          </p:cNvPr>
          <p:cNvSpPr/>
          <p:nvPr/>
        </p:nvSpPr>
        <p:spPr>
          <a:xfrm>
            <a:off x="6497637" y="4104056"/>
            <a:ext cx="1971985" cy="7994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8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P spid="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EAA4AD-6DC1-45C4-AE81-0BF1493CC480}"/>
              </a:ext>
            </a:extLst>
          </p:cNvPr>
          <p:cNvSpPr txBox="1"/>
          <p:nvPr/>
        </p:nvSpPr>
        <p:spPr>
          <a:xfrm>
            <a:off x="111938" y="521020"/>
            <a:ext cx="11798121" cy="584775"/>
          </a:xfrm>
          <a:prstGeom prst="rect">
            <a:avLst/>
          </a:prstGeom>
          <a:noFill/>
        </p:spPr>
        <p:txBody>
          <a:bodyPr wrap="square">
            <a:spAutoFit/>
          </a:bodyPr>
          <a:lstStyle/>
          <a:p>
            <a:pPr algn="just"/>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thêm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mưa</a:t>
            </a:r>
            <a:r>
              <a:rPr lang="en-US"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Cloud 1">
            <a:extLst>
              <a:ext uri="{FF2B5EF4-FFF2-40B4-BE49-F238E27FC236}">
                <a16:creationId xmlns:a16="http://schemas.microsoft.com/office/drawing/2014/main" id="{2165832C-A9CC-4234-ABA2-A844DF6CF8D4}"/>
              </a:ext>
            </a:extLst>
          </p:cNvPr>
          <p:cNvSpPr/>
          <p:nvPr/>
        </p:nvSpPr>
        <p:spPr>
          <a:xfrm>
            <a:off x="651510" y="196596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B01B48-9B41-46B8-AEB7-1C502DB64AE1}"/>
              </a:ext>
            </a:extLst>
          </p:cNvPr>
          <p:cNvSpPr txBox="1"/>
          <p:nvPr/>
        </p:nvSpPr>
        <p:spPr>
          <a:xfrm>
            <a:off x="1573530" y="2208579"/>
            <a:ext cx="1905000" cy="646331"/>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ào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Cloud 6">
            <a:extLst>
              <a:ext uri="{FF2B5EF4-FFF2-40B4-BE49-F238E27FC236}">
                <a16:creationId xmlns:a16="http://schemas.microsoft.com/office/drawing/2014/main" id="{99FF9CA1-DC05-4C17-B398-2CAB80AD92D8}"/>
              </a:ext>
            </a:extLst>
          </p:cNvPr>
          <p:cNvSpPr/>
          <p:nvPr/>
        </p:nvSpPr>
        <p:spPr>
          <a:xfrm>
            <a:off x="4705352" y="2436211"/>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47D898-2B5B-4CDD-B994-3E0A3316F26C}"/>
              </a:ext>
            </a:extLst>
          </p:cNvPr>
          <p:cNvSpPr txBox="1"/>
          <p:nvPr/>
        </p:nvSpPr>
        <p:spPr>
          <a:xfrm>
            <a:off x="5627372" y="2716930"/>
            <a:ext cx="1905000" cy="646331"/>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tí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tách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Cloud 8">
            <a:extLst>
              <a:ext uri="{FF2B5EF4-FFF2-40B4-BE49-F238E27FC236}">
                <a16:creationId xmlns:a16="http://schemas.microsoft.com/office/drawing/2014/main" id="{AAC651C0-7A96-4721-A2F4-A8147B0AA6A2}"/>
              </a:ext>
            </a:extLst>
          </p:cNvPr>
          <p:cNvSpPr/>
          <p:nvPr/>
        </p:nvSpPr>
        <p:spPr>
          <a:xfrm>
            <a:off x="979170" y="3911975"/>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1AF702-E91C-41E1-943D-487836465E37}"/>
              </a:ext>
            </a:extLst>
          </p:cNvPr>
          <p:cNvSpPr txBox="1"/>
          <p:nvPr/>
        </p:nvSpPr>
        <p:spPr>
          <a:xfrm>
            <a:off x="1573530" y="4234604"/>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lộp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bộp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Cloud 10">
            <a:extLst>
              <a:ext uri="{FF2B5EF4-FFF2-40B4-BE49-F238E27FC236}">
                <a16:creationId xmlns:a16="http://schemas.microsoft.com/office/drawing/2014/main" id="{63507B5F-F16B-448B-9071-183444083E84}"/>
              </a:ext>
            </a:extLst>
          </p:cNvPr>
          <p:cNvSpPr/>
          <p:nvPr/>
        </p:nvSpPr>
        <p:spPr>
          <a:xfrm>
            <a:off x="8161021" y="422371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D63A4D-A640-48C0-9697-559BE0FD8F11}"/>
              </a:ext>
            </a:extLst>
          </p:cNvPr>
          <p:cNvSpPr txBox="1"/>
          <p:nvPr/>
        </p:nvSpPr>
        <p:spPr>
          <a:xfrm>
            <a:off x="8755381" y="4546339"/>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lộp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CDEFC1E2-52E9-4C3D-BFDD-D3BCF0547737}"/>
              </a:ext>
            </a:extLst>
          </p:cNvPr>
          <p:cNvSpPr/>
          <p:nvPr/>
        </p:nvSpPr>
        <p:spPr>
          <a:xfrm>
            <a:off x="8892539" y="211455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7E1897-339E-4B40-A78F-D130294B27C9}"/>
              </a:ext>
            </a:extLst>
          </p:cNvPr>
          <p:cNvSpPr txBox="1"/>
          <p:nvPr/>
        </p:nvSpPr>
        <p:spPr>
          <a:xfrm>
            <a:off x="9486899" y="2437179"/>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rích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585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Rồi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ruộng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ruộng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vườn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cỏ</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quanh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 ta </a:t>
            </a:r>
            <a:r>
              <a:rPr lang="en-US" sz="2800" dirty="0" err="1">
                <a:solidFill>
                  <a:srgbClr val="7030A0"/>
                </a:solidFill>
                <a:latin typeface="Times New Roman" panose="02020603050405020304" pitchFamily="18" charset="0"/>
                <a:cs typeface="Times New Roman" panose="02020603050405020304" pitchFamily="18" charset="0"/>
              </a:rPr>
              <a:t>thấy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xuôi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68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13187" y="2721114"/>
            <a:ext cx="101421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sz="3600" dirty="0" err="1">
                <a:solidFill>
                  <a:srgbClr val="0070C0"/>
                </a:solidFill>
                <a:latin typeface="Times New Roman" panose="02020603050405020304" pitchFamily="18" charset="0"/>
                <a:cs typeface="Times New Roman" panose="02020603050405020304" pitchFamily="18" charset="0"/>
              </a:rPr>
              <a:t>sướt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mướt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đồng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ruộng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phù</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đồng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sâu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lắt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lẻo</a:t>
            </a:r>
            <a:endParaRPr lang="en-US" altLang="en-US" sz="8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1243964" y="1064359"/>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sp>
        <p:nvSpPr>
          <p:cNvPr id="14" name="TextBox 13">
            <a:extLst>
              <a:ext uri="{FF2B5EF4-FFF2-40B4-BE49-F238E27FC236}">
                <a16:creationId xmlns:a16="http://schemas.microsoft.com/office/drawing/2014/main" id="{06E24535-B801-44B2-BCA1-6C55E857A4D4}"/>
              </a:ext>
            </a:extLst>
          </p:cNvPr>
          <p:cNvSpPr txBox="1"/>
          <p:nvPr/>
        </p:nvSpPr>
        <p:spPr>
          <a:xfrm>
            <a:off x="1243964" y="2439085"/>
            <a:ext cx="10233661"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Ngồi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8D344EEE-D39C-4173-8080-17FB8F567B9C}"/>
              </a:ext>
            </a:extLst>
          </p:cNvPr>
          <p:cNvCxnSpPr/>
          <p:nvPr/>
        </p:nvCxnSpPr>
        <p:spPr>
          <a:xfrm flipH="1">
            <a:off x="4419600" y="2477185"/>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1C48CA-7F1D-4AAD-9644-7DEBF55AF169}"/>
              </a:ext>
            </a:extLst>
          </p:cNvPr>
          <p:cNvCxnSpPr/>
          <p:nvPr/>
        </p:nvCxnSpPr>
        <p:spPr>
          <a:xfrm flipH="1">
            <a:off x="11425237" y="2581960"/>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1C2CC-85A6-4945-9546-9855B0A9597D}"/>
              </a:ext>
            </a:extLst>
          </p:cNvPr>
          <p:cNvCxnSpPr/>
          <p:nvPr/>
        </p:nvCxnSpPr>
        <p:spPr>
          <a:xfrm flipH="1">
            <a:off x="3178147" y="3028950"/>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1F7855-3A86-4E32-A339-24892CFD55D9}"/>
              </a:ext>
            </a:extLst>
          </p:cNvPr>
          <p:cNvCxnSpPr/>
          <p:nvPr/>
        </p:nvCxnSpPr>
        <p:spPr>
          <a:xfrm flipH="1">
            <a:off x="5007556" y="3049548"/>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75A196-C322-410E-B847-AD2BD826698D}"/>
              </a:ext>
            </a:extLst>
          </p:cNvPr>
          <p:cNvCxnSpPr/>
          <p:nvPr/>
        </p:nvCxnSpPr>
        <p:spPr>
          <a:xfrm flipH="1">
            <a:off x="7215754" y="309275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B842E1-BBCD-4C3B-AC52-90476E779611}"/>
              </a:ext>
            </a:extLst>
          </p:cNvPr>
          <p:cNvCxnSpPr/>
          <p:nvPr/>
        </p:nvCxnSpPr>
        <p:spPr>
          <a:xfrm flipH="1">
            <a:off x="11399043" y="3121328"/>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CBE934-917F-4772-AA10-063127FECF2E}"/>
              </a:ext>
            </a:extLst>
          </p:cNvPr>
          <p:cNvCxnSpPr/>
          <p:nvPr/>
        </p:nvCxnSpPr>
        <p:spPr>
          <a:xfrm flipH="1">
            <a:off x="4524375" y="357784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B2F137-09BC-4A9E-AB81-D600C85B761F}"/>
              </a:ext>
            </a:extLst>
          </p:cNvPr>
          <p:cNvCxnSpPr/>
          <p:nvPr/>
        </p:nvCxnSpPr>
        <p:spPr>
          <a:xfrm flipH="1">
            <a:off x="4589859" y="357784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568036" y="267111"/>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305146" y="876530"/>
            <a:ext cx="29866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ròng</a:t>
            </a:r>
            <a:r>
              <a:rPr lang="vi-VN" dirty="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6" name="Text Box 57"/>
          <p:cNvSpPr txBox="1">
            <a:spLocks noChangeArrowheads="1"/>
          </p:cNvSpPr>
          <p:nvPr/>
        </p:nvSpPr>
        <p:spPr bwMode="auto">
          <a:xfrm>
            <a:off x="2653316" y="884398"/>
            <a:ext cx="9275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đàn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mùa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nổi</a:t>
            </a:r>
            <a:r>
              <a:rPr lang="en-US" altLang="en-US" dirty="0">
                <a:latin typeface="Times New Roman" panose="02020603050405020304" pitchFamily="18" charset="0"/>
                <a:cs typeface="Times New Roman" panose="02020603050405020304" pitchFamily="18" charset="0"/>
              </a:rPr>
              <a:t>.</a:t>
            </a:r>
          </a:p>
        </p:txBody>
      </p:sp>
      <p:sp>
        <p:nvSpPr>
          <p:cNvPr id="7" name="Text Box 57"/>
          <p:cNvSpPr txBox="1">
            <a:spLocks noChangeArrowheads="1"/>
          </p:cNvSpPr>
          <p:nvPr/>
        </p:nvSpPr>
        <p:spPr bwMode="auto">
          <a:xfrm>
            <a:off x="411478" y="1477041"/>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Cửu</a:t>
            </a:r>
            <a:r>
              <a:rPr lang="en-US" i="1" dirty="0">
                <a:latin typeface="Times New Roman" panose="02020603050405020304" pitchFamily="18" charset="0"/>
                <a:cs typeface="Times New Roman" panose="02020603050405020304" pitchFamily="18" charset="0"/>
              </a:rPr>
              <a:t> Long</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8" name="Text Box 57"/>
          <p:cNvSpPr txBox="1">
            <a:spLocks noChangeArrowheads="1"/>
          </p:cNvSpPr>
          <p:nvPr/>
        </p:nvSpPr>
        <p:spPr bwMode="auto">
          <a:xfrm>
            <a:off x="2103119" y="1469173"/>
            <a:ext cx="7749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a:t>
            </a:r>
            <a:endParaRPr lang="en-US" alt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874E87E-7F89-4082-9A0A-AA0A7B45F617}"/>
              </a:ext>
            </a:extLst>
          </p:cNvPr>
          <p:cNvPicPr>
            <a:picLocks noChangeAspect="1"/>
          </p:cNvPicPr>
          <p:nvPr/>
        </p:nvPicPr>
        <p:blipFill>
          <a:blip r:embed="rId2"/>
          <a:stretch>
            <a:fillRect/>
          </a:stretch>
        </p:blipFill>
        <p:spPr>
          <a:xfrm>
            <a:off x="6595111" y="2457450"/>
            <a:ext cx="5596890" cy="4400550"/>
          </a:xfrm>
          <a:prstGeom prst="rect">
            <a:avLst/>
          </a:prstGeom>
        </p:spPr>
      </p:pic>
      <p:pic>
        <p:nvPicPr>
          <p:cNvPr id="1028" name="Picture 4" descr="VGP News :. | Nhiều cơ hội tạo diện mạo mới cho Đồng bằng sông Cửu Long |  BÁO ĐIỆN TỬ CHÍNH PHỦ NƯỚC CHXHCN VIỆT NAM">
            <a:extLst>
              <a:ext uri="{FF2B5EF4-FFF2-40B4-BE49-F238E27FC236}">
                <a16:creationId xmlns:a16="http://schemas.microsoft.com/office/drawing/2014/main" id="{40DAD5D0-4A0B-483E-A880-7D61EC16A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128" y="2457450"/>
            <a:ext cx="6464792" cy="4400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a:extLst>
              <a:ext uri="{FF2B5EF4-FFF2-40B4-BE49-F238E27FC236}">
                <a16:creationId xmlns:a16="http://schemas.microsoft.com/office/drawing/2014/main" id="{09EFC660-9C2E-42ED-8A29-8DE38EDB63F3}"/>
              </a:ext>
            </a:extLst>
          </p:cNvPr>
          <p:cNvSpPr txBox="1">
            <a:spLocks noChangeArrowheads="1"/>
          </p:cNvSpPr>
          <p:nvPr/>
        </p:nvSpPr>
        <p:spPr bwMode="auto">
          <a:xfrm>
            <a:off x="411478" y="2077662"/>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Phù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030" name="Picture 6" descr="Phù sa – Wikipedia tiếng Việt">
            <a:extLst>
              <a:ext uri="{FF2B5EF4-FFF2-40B4-BE49-F238E27FC236}">
                <a16:creationId xmlns:a16="http://schemas.microsoft.com/office/drawing/2014/main" id="{130AE22B-FCE7-401C-8D78-0C6197F5A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083" y="3042225"/>
            <a:ext cx="9104979" cy="37109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7">
            <a:extLst>
              <a:ext uri="{FF2B5EF4-FFF2-40B4-BE49-F238E27FC236}">
                <a16:creationId xmlns:a16="http://schemas.microsoft.com/office/drawing/2014/main" id="{AC71ABF7-1982-4278-A129-EAC950281D24}"/>
              </a:ext>
            </a:extLst>
          </p:cNvPr>
          <p:cNvSpPr txBox="1">
            <a:spLocks noChangeArrowheads="1"/>
          </p:cNvSpPr>
          <p:nvPr/>
        </p:nvSpPr>
        <p:spPr bwMode="auto">
          <a:xfrm>
            <a:off x="1644015" y="2053947"/>
            <a:ext cx="101365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6" name="Text Box 57">
            <a:extLst>
              <a:ext uri="{FF2B5EF4-FFF2-40B4-BE49-F238E27FC236}">
                <a16:creationId xmlns:a16="http://schemas.microsoft.com/office/drawing/2014/main" id="{012683B0-11B8-4DE3-943A-F1B7BC547D8D}"/>
              </a:ext>
            </a:extLst>
          </p:cNvPr>
          <p:cNvSpPr txBox="1">
            <a:spLocks noChangeArrowheads="1"/>
          </p:cNvSpPr>
          <p:nvPr/>
        </p:nvSpPr>
        <p:spPr bwMode="auto">
          <a:xfrm>
            <a:off x="433345" y="3280196"/>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Dầm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dề</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7" name="Text Box 57">
            <a:extLst>
              <a:ext uri="{FF2B5EF4-FFF2-40B4-BE49-F238E27FC236}">
                <a16:creationId xmlns:a16="http://schemas.microsoft.com/office/drawing/2014/main" id="{24FF5934-B1B3-4233-8DF1-2FEF74C2C8EA}"/>
              </a:ext>
            </a:extLst>
          </p:cNvPr>
          <p:cNvSpPr txBox="1">
            <a:spLocks noChangeArrowheads="1"/>
          </p:cNvSpPr>
          <p:nvPr/>
        </p:nvSpPr>
        <p:spPr bwMode="auto">
          <a:xfrm>
            <a:off x="1885949" y="3275439"/>
            <a:ext cx="7749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8" name="Text Box 57">
            <a:extLst>
              <a:ext uri="{FF2B5EF4-FFF2-40B4-BE49-F238E27FC236}">
                <a16:creationId xmlns:a16="http://schemas.microsoft.com/office/drawing/2014/main" id="{62CBB65E-A264-45B1-B611-F934CAF43022}"/>
              </a:ext>
            </a:extLst>
          </p:cNvPr>
          <p:cNvSpPr txBox="1">
            <a:spLocks noChangeArrowheads="1"/>
          </p:cNvSpPr>
          <p:nvPr/>
        </p:nvSpPr>
        <p:spPr bwMode="auto">
          <a:xfrm>
            <a:off x="424495" y="3992889"/>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Lắt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lẻo</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20" name="Text Box 57">
            <a:extLst>
              <a:ext uri="{FF2B5EF4-FFF2-40B4-BE49-F238E27FC236}">
                <a16:creationId xmlns:a16="http://schemas.microsoft.com/office/drawing/2014/main" id="{95DDFD54-DAFF-4633-9A89-F40EB9A0546A}"/>
              </a:ext>
            </a:extLst>
          </p:cNvPr>
          <p:cNvSpPr txBox="1">
            <a:spLocks noChangeArrowheads="1"/>
          </p:cNvSpPr>
          <p:nvPr/>
        </p:nvSpPr>
        <p:spPr bwMode="auto">
          <a:xfrm>
            <a:off x="1798493" y="3992889"/>
            <a:ext cx="56424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chênh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032" name="Picture 8" descr="Cầu tre lắt lẻo - Báo Đắk Lắk điện tử">
            <a:extLst>
              <a:ext uri="{FF2B5EF4-FFF2-40B4-BE49-F238E27FC236}">
                <a16:creationId xmlns:a16="http://schemas.microsoft.com/office/drawing/2014/main" id="{027EC181-554A-4B8A-AA18-227866B09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631" y="3107063"/>
            <a:ext cx="5052060" cy="371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9"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down)">
                                      <p:cBhvr>
                                        <p:cTn id="26" dur="500"/>
                                        <p:tgtEl>
                                          <p:spTgt spid="1028"/>
                                        </p:tgtEl>
                                      </p:cBhvr>
                                    </p:animEffect>
                                  </p:childTnLst>
                                </p:cTn>
                              </p:par>
                              <p:par>
                                <p:cTn id="27" presetID="3" presetClass="exit" presetSubtype="10" fill="hold" nodeType="withEffect">
                                  <p:stCondLst>
                                    <p:cond delay="0"/>
                                  </p:stCondLst>
                                  <p:childTnLst>
                                    <p:animEffect transition="out" filter="blinds(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4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8">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48"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3">
                                            <p:txEl>
                                              <p:pRg st="0" end="0"/>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Effect transition="in" filter="wipe(down)">
                                      <p:cBhvr>
                                        <p:cTn id="55" dur="500"/>
                                        <p:tgtEl>
                                          <p:spTgt spid="1030"/>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60"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15">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1030"/>
                                        </p:tgtEl>
                                      </p:cBhvr>
                                    </p:animEffect>
                                    <p:set>
                                      <p:cBhvr>
                                        <p:cTn id="67" dur="1" fill="hold">
                                          <p:stCondLst>
                                            <p:cond delay="499"/>
                                          </p:stCondLst>
                                        </p:cTn>
                                        <p:tgtEl>
                                          <p:spTgt spid="10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16">
                                            <p:txEl>
                                              <p:pRg st="0" end="0"/>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79"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81" dur="80"/>
                                        <p:tgtEl>
                                          <p:spTgt spid="17">
                                            <p:txEl>
                                              <p:pRg st="0" end="0"/>
                                            </p:tx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nodeType="clickEffect">
                                  <p:stCondLst>
                                    <p:cond delay="0"/>
                                  </p:stCondLst>
                                  <p:iterate type="lt">
                                    <p:tmPct val="50000"/>
                                  </p:iterate>
                                  <p:childTnLst>
                                    <p:set>
                                      <p:cBhvr>
                                        <p:cTn id="85"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86"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18">
                                            <p:txEl>
                                              <p:pRg st="0" end="0"/>
                                            </p:txEl>
                                          </p:spTgt>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nodeType="clickEffect">
                                  <p:stCondLst>
                                    <p:cond delay="0"/>
                                  </p:stCondLst>
                                  <p:iterate type="lt">
                                    <p:tmPct val="50000"/>
                                  </p:iterate>
                                  <p:childTnLst>
                                    <p:set>
                                      <p:cBhvr>
                                        <p:cTn id="92"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93"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95" dur="80"/>
                                        <p:tgtEl>
                                          <p:spTgt spid="20">
                                            <p:txEl>
                                              <p:pRg st="0" end="0"/>
                                            </p:txEl>
                                          </p:spTgt>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032"/>
                                        </p:tgtEl>
                                        <p:attrNameLst>
                                          <p:attrName>style.visibility</p:attrName>
                                        </p:attrNameLst>
                                      </p:cBhvr>
                                      <p:to>
                                        <p:strVal val="visible"/>
                                      </p:to>
                                    </p:set>
                                    <p:animEffect transition="in" filter="wipe(down)">
                                      <p:cBhvr>
                                        <p:cTn id="10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a:t>
            </a:r>
            <a:r>
              <a:rPr lang="vi-VN" sz="6000" b="1" kern="0" dirty="0" smtClean="0">
                <a:ln/>
                <a:solidFill>
                  <a:srgbClr val="C00000"/>
                </a:solidFill>
                <a:latin typeface="Times New Roman" panose="02020603050405020304" pitchFamily="18" charset="0"/>
                <a:cs typeface="Times New Roman" panose="02020603050405020304" pitchFamily="18" charset="0"/>
                <a:sym typeface="+mn-ea"/>
              </a:rPr>
              <a:t>2</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Rồi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ruộng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ruộng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vườn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cỏ</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quanh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 ta </a:t>
            </a:r>
            <a:r>
              <a:rPr lang="en-US" sz="2800" dirty="0" err="1">
                <a:solidFill>
                  <a:srgbClr val="7030A0"/>
                </a:solidFill>
                <a:latin typeface="Times New Roman" panose="02020603050405020304" pitchFamily="18" charset="0"/>
                <a:cs typeface="Times New Roman" panose="02020603050405020304" pitchFamily="18" charset="0"/>
              </a:rPr>
              <a:t>thấy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xuôi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00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1655</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Arial-Rounded</vt:lpstr>
      <vt:lpstr>Calibri</vt:lpstr>
      <vt:lpstr>Calibri Light</vt:lpstr>
      <vt:lpstr>Chivo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Clip miền Tây mùa nước nổi</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Admin</cp:lastModifiedBy>
  <cp:revision>94</cp:revision>
  <dcterms:created xsi:type="dcterms:W3CDTF">2021-05-10T11:43:51Z</dcterms:created>
  <dcterms:modified xsi:type="dcterms:W3CDTF">2024-02-22T17:21:25Z</dcterms:modified>
</cp:coreProperties>
</file>