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90" r:id="rId3"/>
    <p:sldId id="307" r:id="rId4"/>
    <p:sldId id="306" r:id="rId5"/>
    <p:sldId id="308" r:id="rId6"/>
    <p:sldId id="30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3E4CDB-3D27-403A-AFCE-8F079BFA5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6BAC27C-B1E1-4B0C-834C-E327917123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2C0961-4AA7-49FF-84DC-ECEE37DF0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3046735-3C6D-4794-97BE-C548BF102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3B1CAD5-C909-4C6D-9F29-A1BB247C0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4358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6D1890-97F7-4B7A-8550-D8A4B9993A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0E7BF5E-99ED-477C-8BBB-953F2CB67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7C9C9F3-4390-4658-9D1E-84FD62108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136773-AEF3-478D-B5C9-931DB808C9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582C30-6055-42AE-ACCB-2B623BB8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16197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88F5FA83-9C89-4146-B3FE-C1D253FADFA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2156D4D-7434-4BFC-A185-42762D1618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DCE9E5-44B8-47EA-B735-3CDDD69FA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C85617-3728-464F-8D5A-ADB7B9A91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00C3B3C-645C-4844-9032-42068DAE17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5975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xmlns="" id="{3E35BBCA-FB90-42AF-995A-AA6CE87BD6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b="13643"/>
          <a:stretch>
            <a:fillRect/>
          </a:stretch>
        </p:blipFill>
        <p:spPr>
          <a:xfrm>
            <a:off x="914400" y="466647"/>
            <a:ext cx="10563726" cy="6391353"/>
          </a:xfrm>
          <a:custGeom>
            <a:avLst/>
            <a:gdLst>
              <a:gd name="connsiteX0" fmla="*/ 0 w 10563726"/>
              <a:gd name="connsiteY0" fmla="*/ 0 h 6391353"/>
              <a:gd name="connsiteX1" fmla="*/ 10563726 w 10563726"/>
              <a:gd name="connsiteY1" fmla="*/ 0 h 6391353"/>
              <a:gd name="connsiteX2" fmla="*/ 10563726 w 10563726"/>
              <a:gd name="connsiteY2" fmla="*/ 6391353 h 6391353"/>
              <a:gd name="connsiteX3" fmla="*/ 0 w 10563726"/>
              <a:gd name="connsiteY3" fmla="*/ 6391353 h 63913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563726" h="6391353">
                <a:moveTo>
                  <a:pt x="0" y="0"/>
                </a:moveTo>
                <a:lnTo>
                  <a:pt x="10563726" y="0"/>
                </a:lnTo>
                <a:lnTo>
                  <a:pt x="10563726" y="6391353"/>
                </a:lnTo>
                <a:lnTo>
                  <a:pt x="0" y="6391353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F399BE-6A96-4D58-AF62-861F9AE20C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31718" y="1460692"/>
            <a:ext cx="7772402" cy="685800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xmlns="" id="{0AE12991-70DA-442D-98F3-67391464635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331720" y="2724912"/>
            <a:ext cx="7772401" cy="365760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xmlns="" id="{1F778D16-894A-4379-8B5B-DC242345151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flipH="1">
            <a:off x="3021930" y="2240374"/>
            <a:ext cx="6148139" cy="195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8463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xmlns="" id="{C0E11DAB-71A2-44C9-B830-25E19DC583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4400" y="914401"/>
            <a:ext cx="6400800" cy="685800"/>
          </a:xfrm>
        </p:spPr>
        <p:txBody>
          <a:bodyPr>
            <a:noAutofit/>
          </a:bodyPr>
          <a:lstStyle>
            <a:lvl1pPr>
              <a:defRPr sz="4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5F9B5FD0-EA88-4EA1-89FF-A0346C36D9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2203704"/>
            <a:ext cx="6400800" cy="4206240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87424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6696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4BB9A5-B511-4123-B464-A48C37071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CA699B1-FE7D-438F-981D-CE62489CA2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6C0F9F7-FC86-47F0-A626-B0FC4068D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DBC2B4E-BC74-4278-BAFA-38C28FEE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134F084-3B49-4433-9333-2A1F5ACF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2831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8DFCC9D-F989-4553-9F22-130424D03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904978-E121-4E40-BFB3-9EDCFA4552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23CB5E5-7822-4730-9776-D0B3F201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23150D-DC58-49F4-B0B9-6C69519B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CB75BA-6F57-402E-B848-A51237F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4752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0C569E9-0985-4192-B32E-920802E21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EBE3925-CC88-4410-A76B-41EFB529B4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8E7F24-2B9C-4295-89FA-7526840DD4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5743367-338B-4CCF-8B7B-F08344D86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1D021D7-2B83-4125-81F2-93C036F31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33ABC3-E84C-486E-BBA2-451939A05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3175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8C4D98-7174-44F7-B062-A236BD2A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211E7A9-57A8-436F-9D10-371A8ED40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CA5674B-0833-4FDA-AB8E-1E9E51D5C8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DB92E9-48A0-4BA8-A340-A88A5297CD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B5D8F14-B67B-456B-A3D5-317A9C2CE7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5B5AFFA-656E-4B24-9F7E-3D38D4A5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FA283B-145A-4CC3-A285-EE7930B80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23E3E72-9EB4-4CBB-B14B-72CD54EE0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2478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9252AD-A5FE-44B8-9FF0-8235A7CE92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3EABF71D-3943-4183-930B-C61AF59FF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990EE08-79BF-443B-8385-0D9930037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5721D-4FC5-47E1-B86C-ECC1456B3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1995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E9659D1-1FEC-4536-AEB1-0B19AAF4E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F325C8E-E921-41D4-95E1-16F418A4F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D5421DB-6B92-4E3C-8A8E-0E183284C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4055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F17D01-6006-4EED-879A-52C7C207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B176A70-FE97-4D17-9679-11C9AED86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FE61B3-78AD-43FA-B58B-2FEDDCBF1E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9C300E8-0E30-476D-841C-8DCD306B9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FC80C22-8828-4412-929A-988D6CD44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1B27DB2-812E-48E3-AF23-4235F726D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535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109495-296D-4EC3-9599-EB02F51E3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52D1F6B-7463-49F2-AEEC-C649019E5F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BF47013-DB06-452A-9F42-792BE8B56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AC2EEF-59E4-4192-AAEC-0E020AC9A6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DE94F3E-2885-41EA-A442-6FB696D021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13DCA7E-3A3F-4F75-AFE5-5588C32B5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9221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9450FAF-C5B0-47AE-B154-9DBC56F06C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C57EE9-E7B1-4C84-A308-A3D576C0B0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CEB1DD-5879-410B-B7E2-CA6C8BBE90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1AEDE-D44E-478C-AEDD-E082390F6860}" type="datetimeFigureOut">
              <a:rPr lang="vi-VN" smtClean="0"/>
              <a:t>09/07/2021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33FF047-4DC8-4F46-A1A8-C1FC2B8F39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2B6F6CF-B44B-4533-87EF-25CD9CF41D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5C06D-E9E8-4F04-A2E0-1A6816DBB7A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29923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10" Type="http://schemas.openxmlformats.org/officeDocument/2006/relationships/image" Target="../media/image60.png"/><Relationship Id="rId4" Type="http://schemas.openxmlformats.org/officeDocument/2006/relationships/image" Target="../media/image6.png"/><Relationship Id="rId9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0.png"/><Relationship Id="rId5" Type="http://schemas.microsoft.com/office/2007/relationships/hdphoto" Target="../media/hdphoto4.wdp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82D6D4F-FF14-448E-B156-231F63D136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347" y="1238194"/>
            <a:ext cx="4590840" cy="990655"/>
          </a:xfrm>
          <a:prstGeom prst="rect">
            <a:avLst/>
          </a:prstGeom>
        </p:spPr>
      </p:pic>
      <p:sp>
        <p:nvSpPr>
          <p:cNvPr id="12" name="Wave 11">
            <a:extLst>
              <a:ext uri="{FF2B5EF4-FFF2-40B4-BE49-F238E27FC236}">
                <a16:creationId xmlns:a16="http://schemas.microsoft.com/office/drawing/2014/main" xmlns="" id="{50A9CDD6-E465-4A8B-B310-64D4A9BD6458}"/>
              </a:ext>
            </a:extLst>
          </p:cNvPr>
          <p:cNvSpPr/>
          <p:nvPr/>
        </p:nvSpPr>
        <p:spPr>
          <a:xfrm>
            <a:off x="2361947" y="1882916"/>
            <a:ext cx="1771650" cy="833437"/>
          </a:xfrm>
          <a:prstGeom prst="wav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BÀI 38</a:t>
            </a:r>
            <a:endParaRPr lang="vi-VN" sz="28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C5D6319-6956-44EE-8E82-0F73FAD77456}"/>
              </a:ext>
            </a:extLst>
          </p:cNvPr>
          <p:cNvSpPr txBox="1"/>
          <p:nvPr/>
        </p:nvSpPr>
        <p:spPr>
          <a:xfrm>
            <a:off x="2828567" y="3845066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THỪA SỐ, TÍCH  </a:t>
            </a:r>
            <a:endParaRPr lang="vi-VN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939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644B6DCE-5DA1-42D0-95D4-14738A1F1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2970" y="2062014"/>
            <a:ext cx="4913642" cy="20146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01952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E8E9979-F41A-4F35-8FFF-E53B6EA4F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9449"/>
          <a:stretch/>
        </p:blipFill>
        <p:spPr bwMode="auto">
          <a:xfrm>
            <a:off x="717451" y="379826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CE9261C-C6C1-4220-BD06-1C4A5A07BB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17451" y="1455669"/>
            <a:ext cx="5364885" cy="4800160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BB3AA5C1-C3F9-4A2D-A8B4-0B474B756413}"/>
              </a:ext>
            </a:extLst>
          </p:cNvPr>
          <p:cNvGrpSpPr/>
          <p:nvPr/>
        </p:nvGrpSpPr>
        <p:grpSpPr>
          <a:xfrm>
            <a:off x="6109666" y="294495"/>
            <a:ext cx="5364885" cy="3561254"/>
            <a:chOff x="6109664" y="652175"/>
            <a:chExt cx="5364885" cy="356125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9B28AB4C-ACA9-4D61-8A25-93726888BA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109664" y="652175"/>
              <a:ext cx="5364885" cy="3561254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xmlns="" id="{436455E5-7ECA-4D54-9A80-C350A628F71A}"/>
                </a:ext>
              </a:extLst>
            </p:cNvPr>
            <p:cNvSpPr txBox="1"/>
            <p:nvPr/>
          </p:nvSpPr>
          <p:spPr>
            <a:xfrm>
              <a:off x="6321287" y="883720"/>
              <a:ext cx="36840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i="1" dirty="0"/>
                <a:t>Có tất cả </a:t>
              </a:r>
            </a:p>
            <a:p>
              <a:pPr algn="ctr"/>
              <a:r>
                <a:rPr lang="vi-VN" sz="2800" i="1" dirty="0"/>
                <a:t>bao nhiêu con cá?</a:t>
              </a: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ADCEB0CA-5CAC-48E0-9056-08CE950C444E}"/>
              </a:ext>
            </a:extLst>
          </p:cNvPr>
          <p:cNvSpPr txBox="1"/>
          <p:nvPr/>
        </p:nvSpPr>
        <p:spPr>
          <a:xfrm>
            <a:off x="2186612" y="1163806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CEDE63A1-9CF1-4D36-8BCD-7122625B5AA8}"/>
              </a:ext>
            </a:extLst>
          </p:cNvPr>
          <p:cNvSpPr/>
          <p:nvPr/>
        </p:nvSpPr>
        <p:spPr>
          <a:xfrm>
            <a:off x="1535782" y="2020564"/>
            <a:ext cx="1525470" cy="802149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82C874F-CC82-49E0-A4E2-DF9A3B5DA7F3}"/>
              </a:ext>
            </a:extLst>
          </p:cNvPr>
          <p:cNvSpPr txBox="1"/>
          <p:nvPr/>
        </p:nvSpPr>
        <p:spPr>
          <a:xfrm>
            <a:off x="2186612" y="297127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231D7D1A-CA2A-4D59-AE5E-E645F8422B38}"/>
              </a:ext>
            </a:extLst>
          </p:cNvPr>
          <p:cNvSpPr txBox="1"/>
          <p:nvPr/>
        </p:nvSpPr>
        <p:spPr>
          <a:xfrm>
            <a:off x="4471425" y="29712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52299A72-9CBC-4F10-AA61-B9FA24991E63}"/>
              </a:ext>
            </a:extLst>
          </p:cNvPr>
          <p:cNvSpPr txBox="1"/>
          <p:nvPr/>
        </p:nvSpPr>
        <p:spPr>
          <a:xfrm>
            <a:off x="3193747" y="434950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F0A1BF30-5710-4DA3-A8B9-8B1B3CAE292A}"/>
              </a:ext>
            </a:extLst>
          </p:cNvPr>
          <p:cNvSpPr txBox="1"/>
          <p:nvPr/>
        </p:nvSpPr>
        <p:spPr>
          <a:xfrm>
            <a:off x="2139494" y="58734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B4755E20-B4E6-4FF7-A6F5-CEBBAFC37B14}"/>
              </a:ext>
            </a:extLst>
          </p:cNvPr>
          <p:cNvSpPr txBox="1"/>
          <p:nvPr/>
        </p:nvSpPr>
        <p:spPr>
          <a:xfrm>
            <a:off x="4471425" y="587343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DC88E889-F6F2-4371-8F13-776AE55B7D42}"/>
              </a:ext>
            </a:extLst>
          </p:cNvPr>
          <p:cNvSpPr/>
          <p:nvPr/>
        </p:nvSpPr>
        <p:spPr>
          <a:xfrm>
            <a:off x="6206464" y="2081729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xmlns="" id="{F2F8D2A1-1B38-46F7-8C08-88E09E252A57}"/>
                  </a:ext>
                </a:extLst>
              </p:cNvPr>
              <p:cNvSpPr txBox="1"/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32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vi-VN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F2F8D2A1-1B38-46F7-8C08-88E09E25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2127894"/>
                <a:ext cx="407163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09CCCC13-129D-4D6C-AFD8-7D3494AE6A58}"/>
              </a:ext>
            </a:extLst>
          </p:cNvPr>
          <p:cNvSpPr/>
          <p:nvPr/>
        </p:nvSpPr>
        <p:spPr>
          <a:xfrm>
            <a:off x="7201637" y="207884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C21EC5F4-7E6C-49AE-AEEB-B22F63A665DD}"/>
              </a:ext>
            </a:extLst>
          </p:cNvPr>
          <p:cNvSpPr/>
          <p:nvPr/>
        </p:nvSpPr>
        <p:spPr>
          <a:xfrm>
            <a:off x="7690345" y="2078843"/>
            <a:ext cx="4251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xmlns="" id="{8EE6A297-4D48-4950-A492-C613F8395B18}"/>
              </a:ext>
            </a:extLst>
          </p:cNvPr>
          <p:cNvSpPr/>
          <p:nvPr/>
        </p:nvSpPr>
        <p:spPr>
          <a:xfrm>
            <a:off x="8179053" y="207884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1A15DEC4-0EE5-4429-B05B-9A5708A62330}"/>
              </a:ext>
            </a:extLst>
          </p:cNvPr>
          <p:cNvSpPr txBox="1"/>
          <p:nvPr/>
        </p:nvSpPr>
        <p:spPr>
          <a:xfrm>
            <a:off x="6158220" y="2740445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Có tất cả 15 con cá.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xmlns="" id="{8E304753-76FF-45FA-BA75-A1DA01BDFB19}"/>
                  </a:ext>
                </a:extLst>
              </p:cNvPr>
              <p:cNvSpPr txBox="1"/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chemeClr val="tx1"/>
                    </a:solidFill>
                  </a:rPr>
                  <a:t>3  </a:t>
                </a:r>
                <a14:m>
                  <m:oMath xmlns:m="http://schemas.openxmlformats.org/officeDocument/2006/math">
                    <m:r>
                      <a:rPr lang="vi-VN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  <m:r>
                      <a:rPr lang="vi-VN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3200" dirty="0">
                    <a:solidFill>
                      <a:schemeClr val="tx1"/>
                    </a:solidFill>
                  </a:rPr>
                  <a:t>     5     =     15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E304753-76FF-45FA-BA75-A1DA01BDF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8756" y="3764728"/>
                <a:ext cx="3833101" cy="584775"/>
              </a:xfrm>
              <a:prstGeom prst="rect">
                <a:avLst/>
              </a:prstGeom>
              <a:blipFill>
                <a:blip r:embed="rId9"/>
                <a:stretch>
                  <a:fillRect l="-4134" t="-13542" r="-2862" b="-333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60987CA6-B69B-406E-B1AA-38A1A8EC015B}"/>
              </a:ext>
            </a:extLst>
          </p:cNvPr>
          <p:cNvCxnSpPr/>
          <p:nvPr/>
        </p:nvCxnSpPr>
        <p:spPr>
          <a:xfrm flipV="1">
            <a:off x="6833865" y="4349503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xmlns="" id="{5DE0DE9F-1104-4304-AFC8-5EC63D10728B}"/>
              </a:ext>
            </a:extLst>
          </p:cNvPr>
          <p:cNvCxnSpPr/>
          <p:nvPr/>
        </p:nvCxnSpPr>
        <p:spPr>
          <a:xfrm flipV="1">
            <a:off x="8410598" y="4349502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1B99899C-F897-4DB8-917E-C7364A2C5C59}"/>
              </a:ext>
            </a:extLst>
          </p:cNvPr>
          <p:cNvCxnSpPr/>
          <p:nvPr/>
        </p:nvCxnSpPr>
        <p:spPr>
          <a:xfrm flipV="1">
            <a:off x="10146081" y="4349501"/>
            <a:ext cx="0" cy="302849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9E52B404-3B2A-4B64-A5CA-1E349F433DA2}"/>
              </a:ext>
            </a:extLst>
          </p:cNvPr>
          <p:cNvSpPr txBox="1"/>
          <p:nvPr/>
        </p:nvSpPr>
        <p:spPr>
          <a:xfrm>
            <a:off x="6206084" y="4867595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EB89E9D6-FFE6-4A6B-A865-21591B0AD5C8}"/>
              </a:ext>
            </a:extLst>
          </p:cNvPr>
          <p:cNvSpPr txBox="1"/>
          <p:nvPr/>
        </p:nvSpPr>
        <p:spPr>
          <a:xfrm>
            <a:off x="7744390" y="4861494"/>
            <a:ext cx="1332416" cy="461665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chemeClr val="bg1"/>
                </a:solidFill>
              </a:rPr>
              <a:t>Thừa số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5501271A-BE6B-4774-805F-2E8658625613}"/>
              </a:ext>
            </a:extLst>
          </p:cNvPr>
          <p:cNvSpPr txBox="1"/>
          <p:nvPr/>
        </p:nvSpPr>
        <p:spPr>
          <a:xfrm>
            <a:off x="9754787" y="4849066"/>
            <a:ext cx="782587" cy="461665"/>
          </a:xfrm>
          <a:prstGeom prst="rect">
            <a:avLst/>
          </a:prstGeom>
          <a:solidFill>
            <a:srgbClr val="C0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rtlCol="0">
            <a:spAutoFit/>
          </a:bodyPr>
          <a:lstStyle/>
          <a:p>
            <a:r>
              <a:rPr lang="vi-VN" sz="2400">
                <a:solidFill>
                  <a:schemeClr val="bg1"/>
                </a:solidFill>
              </a:rPr>
              <a:t>Tích</a:t>
            </a:r>
            <a:endParaRPr lang="vi-VN" sz="24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xmlns="" id="{AE79ABA0-12B4-4612-B2D2-CE85901FB81E}"/>
                  </a:ext>
                </a:extLst>
              </p:cNvPr>
              <p:cNvSpPr/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vi-VN" sz="2800" dirty="0"/>
                  <a:t>3</a:t>
                </a:r>
                <a14:m>
                  <m:oMath xmlns:m="http://schemas.openxmlformats.org/officeDocument/2006/math">
                    <m:r>
                      <a:rPr lang="vi-VN" sz="28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vi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800" dirty="0"/>
                  <a:t> 5 cũng gọi là tích.</a:t>
                </a:r>
              </a:p>
            </p:txBody>
          </p:sp>
        </mc:Choice>
        <mc:Fallback xmlns=""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AE79ABA0-12B4-4612-B2D2-CE85901FB8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8058" y="5611821"/>
                <a:ext cx="3637534" cy="523220"/>
              </a:xfrm>
              <a:prstGeom prst="rect">
                <a:avLst/>
              </a:prstGeom>
              <a:blipFill>
                <a:blip r:embed="rId10"/>
                <a:stretch>
                  <a:fillRect l="-3350" t="-12941" r="-2010" b="-3294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61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250"/>
                            </p:stCondLst>
                            <p:childTnLst>
                              <p:par>
                                <p:cTn id="5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750"/>
                            </p:stCondLst>
                            <p:childTnLst>
                              <p:par>
                                <p:cTn id="6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"/>
                            </p:stCondLst>
                            <p:childTnLst>
                              <p:par>
                                <p:cTn id="9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/>
      <p:bldP spid="36" grpId="0"/>
      <p:bldP spid="37" grpId="0"/>
      <p:bldP spid="38" grpId="0"/>
      <p:bldP spid="39" grpId="0"/>
      <p:bldP spid="40" grpId="0"/>
      <p:bldP spid="42" grpId="0"/>
      <p:bldP spid="47" grpId="0" animBg="1"/>
      <p:bldP spid="49" grpId="0" animBg="1"/>
      <p:bldP spid="50" grpId="0" animBg="1"/>
      <p:bldP spid="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xmlns="" id="{155DC304-4CC2-4AA6-99F0-241F19673CE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/>
        </p:nvSpPr>
        <p:spPr>
          <a:xfrm>
            <a:off x="8279457" y="0"/>
            <a:ext cx="3981702" cy="6858000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F7B272E-A82E-47EA-BF35-82AA5FA47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0663" y="2255887"/>
            <a:ext cx="4291224" cy="18681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31168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8259249B-A230-4437-826C-6EDDF157F352}"/>
              </a:ext>
            </a:extLst>
          </p:cNvPr>
          <p:cNvSpPr/>
          <p:nvPr/>
        </p:nvSpPr>
        <p:spPr>
          <a:xfrm>
            <a:off x="921091" y="1696279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26D7D62F-2C3B-476C-A9C9-180320A02C96}"/>
              </a:ext>
            </a:extLst>
          </p:cNvPr>
          <p:cNvGrpSpPr/>
          <p:nvPr/>
        </p:nvGrpSpPr>
        <p:grpSpPr>
          <a:xfrm>
            <a:off x="1538898" y="1716243"/>
            <a:ext cx="1116312" cy="472051"/>
            <a:chOff x="1870518" y="1440653"/>
            <a:chExt cx="1116312" cy="4616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F4BB235D-4388-4666-96CF-31B62005FBD7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10" name="Rectangle: Rounded Corners 9">
                <a:extLst>
                  <a:ext uri="{FF2B5EF4-FFF2-40B4-BE49-F238E27FC236}">
                    <a16:creationId xmlns:a16="http://schemas.microsoft.com/office/drawing/2014/main" xmlns="" id="{2F2A3703-C4EB-4B16-9175-D69D73D39986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35C76CAF-2EB9-44FF-98CE-7D810651647C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BF1C76B5-8D4E-4C7F-89EB-0A8D5930010E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xmlns="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15796874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xmlns="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xmlns="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6 = 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5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4 = 20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3 = 18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4 </a:t>
                          </a:r>
                          <a14:m>
                            <m:oMath xmlns:m="http://schemas.openxmlformats.org/officeDocument/2006/math">
                              <m:r>
                                <a:rPr lang="vi-VN" sz="28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</m:oMath>
                          </a14:m>
                          <a:r>
                            <a:rPr lang="vi-VN" sz="2800" dirty="0"/>
                            <a:t> 2 = 8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xmlns="" val="195293148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6">
                <a:extLst>
                  <a:ext uri="{FF2B5EF4-FFF2-40B4-BE49-F238E27FC236}">
                    <a16:creationId xmlns:a16="http://schemas.microsoft.com/office/drawing/2014/main" id="{0BA177BB-5191-4932-B137-0FCF18A60E08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717319471"/>
                  </p:ext>
                </p:extLst>
              </p:nvPr>
            </p:nvGraphicFramePr>
            <p:xfrm>
              <a:off x="1358413" y="2470363"/>
              <a:ext cx="9455915" cy="22120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891183">
                      <a:extLst>
                        <a:ext uri="{9D8B030D-6E8A-4147-A177-3AD203B41FA5}">
                          <a16:colId xmlns:a16="http://schemas.microsoft.com/office/drawing/2014/main" val="1361469278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4032243507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63178092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034653285"/>
                        </a:ext>
                      </a:extLst>
                    </a:gridCol>
                    <a:gridCol w="1891183">
                      <a:extLst>
                        <a:ext uri="{9D8B030D-6E8A-4147-A177-3AD203B41FA5}">
                          <a16:colId xmlns:a16="http://schemas.microsoft.com/office/drawing/2014/main" val="3963610807"/>
                        </a:ext>
                      </a:extLst>
                    </a:gridCol>
                  </a:tblGrid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Phép nhân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0968" t="-7692" r="-30193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200322" t="-7692" r="-200965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301290" t="-7692" r="-101613" b="-3263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vi-VN"/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400000" t="-7692" r="-1286" b="-32637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9979195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6520673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Thừa số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6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720694521"/>
                      </a:ext>
                    </a:extLst>
                  </a:tr>
                  <a:tr h="5530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400" dirty="0"/>
                            <a:t>Tích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rgbClr val="FFF79A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12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vi-VN" sz="2800" dirty="0"/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  <a:endParaRPr kumimoji="0" lang="vi-VN" sz="28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/>
                            <a:ea typeface="+mn-ea"/>
                            <a:cs typeface="+mn-cs"/>
                          </a:endParaRP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kumimoji="0" lang="vi-VN" sz="2800" b="0" i="0" u="none" strike="noStrike" kern="1200" cap="none" spc="0" normalizeH="0" baseline="0" noProof="0" dirty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Arial"/>
                              <a:ea typeface="+mn-ea"/>
                              <a:cs typeface="+mn-cs"/>
                            </a:rPr>
                            <a:t>?</a:t>
                          </a:r>
                        </a:p>
                      </a:txBody>
                      <a:tcPr anchor="ctr">
                        <a:lnL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95293148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D834039-7C5B-4644-B947-8C24ED0AF206}"/>
              </a:ext>
            </a:extLst>
          </p:cNvPr>
          <p:cNvSpPr txBox="1"/>
          <p:nvPr/>
        </p:nvSpPr>
        <p:spPr>
          <a:xfrm>
            <a:off x="5872263" y="3034547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5DEA15A5-74E7-44F7-915C-8E366945D3EE}"/>
              </a:ext>
            </a:extLst>
          </p:cNvPr>
          <p:cNvSpPr txBox="1"/>
          <p:nvPr/>
        </p:nvSpPr>
        <p:spPr>
          <a:xfrm>
            <a:off x="5872263" y="3617070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28670436-3DBB-4297-89EB-A17226518D66}"/>
              </a:ext>
            </a:extLst>
          </p:cNvPr>
          <p:cNvSpPr txBox="1"/>
          <p:nvPr/>
        </p:nvSpPr>
        <p:spPr>
          <a:xfrm>
            <a:off x="5795859" y="4150394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D90CB2E3-F165-4BF2-9148-E4B89825A486}"/>
              </a:ext>
            </a:extLst>
          </p:cNvPr>
          <p:cNvSpPr txBox="1"/>
          <p:nvPr/>
        </p:nvSpPr>
        <p:spPr>
          <a:xfrm>
            <a:off x="7784197" y="308654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53C61ACD-02D8-45E5-8A61-D9F8B9995A7E}"/>
              </a:ext>
            </a:extLst>
          </p:cNvPr>
          <p:cNvSpPr txBox="1"/>
          <p:nvPr/>
        </p:nvSpPr>
        <p:spPr>
          <a:xfrm>
            <a:off x="7784197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BAD96521-26CD-42B0-B0D5-7750B440058C}"/>
              </a:ext>
            </a:extLst>
          </p:cNvPr>
          <p:cNvSpPr txBox="1"/>
          <p:nvPr/>
        </p:nvSpPr>
        <p:spPr>
          <a:xfrm>
            <a:off x="7685600" y="4157481"/>
            <a:ext cx="606691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B8FA7547-FFF2-4347-952E-FB6FC8FE9976}"/>
              </a:ext>
            </a:extLst>
          </p:cNvPr>
          <p:cNvSpPr txBox="1"/>
          <p:nvPr/>
        </p:nvSpPr>
        <p:spPr>
          <a:xfrm>
            <a:off x="9696131" y="3058556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xmlns="" id="{EA92AE25-F172-4879-8EDA-50D75B5D275B}"/>
              </a:ext>
            </a:extLst>
          </p:cNvPr>
          <p:cNvSpPr txBox="1"/>
          <p:nvPr/>
        </p:nvSpPr>
        <p:spPr>
          <a:xfrm>
            <a:off x="9696131" y="3609763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2B8E654F-3DF3-4158-8C9A-36F90FD1B9E5}"/>
              </a:ext>
            </a:extLst>
          </p:cNvPr>
          <p:cNvSpPr txBox="1"/>
          <p:nvPr/>
        </p:nvSpPr>
        <p:spPr>
          <a:xfrm>
            <a:off x="9696131" y="4164299"/>
            <a:ext cx="409498" cy="52322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88138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70" grpId="0" animBg="1"/>
      <p:bldP spid="71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Không có mô tả.">
            <a:extLst>
              <a:ext uri="{FF2B5EF4-FFF2-40B4-BE49-F238E27FC236}">
                <a16:creationId xmlns:a16="http://schemas.microsoft.com/office/drawing/2014/main" xmlns="" id="{00CC883A-8EE7-4150-835E-E3EB8E94D3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2226" b="37223"/>
          <a:stretch/>
        </p:blipFill>
        <p:spPr bwMode="auto">
          <a:xfrm>
            <a:off x="721680" y="360129"/>
            <a:ext cx="2456827" cy="953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Oval 51">
            <a:extLst>
              <a:ext uri="{FF2B5EF4-FFF2-40B4-BE49-F238E27FC236}">
                <a16:creationId xmlns:a16="http://schemas.microsoft.com/office/drawing/2014/main" xmlns="" id="{5843F87D-4C25-4550-929F-932E2DC57EE5}"/>
              </a:ext>
            </a:extLst>
          </p:cNvPr>
          <p:cNvSpPr/>
          <p:nvPr/>
        </p:nvSpPr>
        <p:spPr>
          <a:xfrm>
            <a:off x="3086475" y="78425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xmlns="" id="{0585C150-977A-4AA5-A22B-6A2262ACC9E9}"/>
              </a:ext>
            </a:extLst>
          </p:cNvPr>
          <p:cNvGrpSpPr/>
          <p:nvPr/>
        </p:nvGrpSpPr>
        <p:grpSpPr>
          <a:xfrm>
            <a:off x="3704282" y="804765"/>
            <a:ext cx="1116312" cy="461666"/>
            <a:chOff x="1870518" y="1440653"/>
            <a:chExt cx="1116312" cy="461666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xmlns="" id="{5818FEA4-2599-47A9-A6F0-748E6B03344B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xmlns="" id="{303A5151-652D-4F1D-AE32-7E0F80D25704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xmlns="" id="{680A1E17-0872-4815-B397-BCB58AEBBB95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xmlns="" id="{0B38F0F2-CF86-4CF5-AF1E-A71572BF2F82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63888B9D-A61F-4790-85F8-2E79CAF36C9A}"/>
              </a:ext>
            </a:extLst>
          </p:cNvPr>
          <p:cNvSpPr txBox="1"/>
          <p:nvPr/>
        </p:nvSpPr>
        <p:spPr>
          <a:xfrm>
            <a:off x="1007898" y="1386585"/>
            <a:ext cx="7765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a) Trong mỗi nhóm hình có tất cả bao nhiêu chấm tròn?</a:t>
            </a:r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xmlns="" id="{4D2ED27B-487C-4BCA-B552-F825FAB7A6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21633"/>
          <a:stretch/>
        </p:blipFill>
        <p:spPr>
          <a:xfrm>
            <a:off x="1257419" y="1898205"/>
            <a:ext cx="9317815" cy="152907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xmlns="" id="{C36DE3F0-992A-454E-A58A-E61C51C876AE}"/>
                  </a:ext>
                </a:extLst>
              </p:cNvPr>
              <p:cNvSpPr txBox="1"/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>
                    <a:solidFill>
                      <a:srgbClr val="FF0066"/>
                    </a:solidFill>
                  </a:rPr>
                  <a:t>(A) </a:t>
                </a:r>
                <a:r>
                  <a:rPr lang="vi-VN" sz="2400" dirty="0"/>
                  <a:t>2 </a:t>
                </a:r>
                <a14:m>
                  <m:oMath xmlns:m="http://schemas.openxmlformats.org/officeDocument/2006/math">
                    <m:r>
                      <a:rPr lang="vi-VN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vi-VN" sz="2400" dirty="0"/>
                  <a:t> 5 = 10</a:t>
                </a:r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C36DE3F0-992A-454E-A58A-E61C51C87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8734" y="3362778"/>
                <a:ext cx="2105063" cy="461665"/>
              </a:xfrm>
              <a:prstGeom prst="rect">
                <a:avLst/>
              </a:prstGeom>
              <a:blipFill>
                <a:blip r:embed="rId6"/>
                <a:stretch>
                  <a:fillRect l="-4638" t="-9333" r="-3768" b="-32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7600C2D2-256D-4686-9F8B-157F938796B9}"/>
              </a:ext>
            </a:extLst>
          </p:cNvPr>
          <p:cNvGrpSpPr/>
          <p:nvPr/>
        </p:nvGrpSpPr>
        <p:grpSpPr>
          <a:xfrm>
            <a:off x="4376085" y="3354142"/>
            <a:ext cx="2693366" cy="478938"/>
            <a:chOff x="4609114" y="4170771"/>
            <a:chExt cx="2693366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xmlns="" id="{684EDA40-11FC-40C3-A7BC-808A0937604C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(B)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684EDA40-11FC-40C3-A7BC-808A0937604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693366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3620" t="-9211" r="-2489" b="-30263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xmlns="" id="{9CAF013C-9CF4-4C71-A1C4-9A374E771281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4" name="Rectangle: Rounded Corners 63">
              <a:extLst>
                <a:ext uri="{FF2B5EF4-FFF2-40B4-BE49-F238E27FC236}">
                  <a16:creationId xmlns:a16="http://schemas.microsoft.com/office/drawing/2014/main" xmlns="" id="{F6875AA4-4DDC-418D-A005-D3939BD664E5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xmlns="" id="{33ADE782-58A1-4A1F-A5EF-E14FB0DC300A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xmlns="" id="{6FDC1B4C-5843-4E34-BA53-1304924F7635}"/>
              </a:ext>
            </a:extLst>
          </p:cNvPr>
          <p:cNvGrpSpPr/>
          <p:nvPr/>
        </p:nvGrpSpPr>
        <p:grpSpPr>
          <a:xfrm>
            <a:off x="7869272" y="3362777"/>
            <a:ext cx="2710999" cy="478938"/>
            <a:chOff x="4609114" y="4170771"/>
            <a:chExt cx="2710999" cy="47893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xmlns="" id="{AEEAC8E6-F0DC-4C4A-A142-14457189EE79}"/>
                    </a:ext>
                  </a:extLst>
                </p:cNvPr>
                <p:cNvSpPr txBox="1"/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vi-VN" sz="2400" dirty="0">
                      <a:solidFill>
                        <a:srgbClr val="FF0066"/>
                      </a:solidFill>
                    </a:rPr>
                    <a:t>(C) </a:t>
                  </a:r>
                  <a:r>
                    <a:rPr lang="vi-VN" sz="2400" dirty="0"/>
                    <a:t>      </a:t>
                  </a:r>
                  <a14:m>
                    <m:oMath xmlns:m="http://schemas.openxmlformats.org/officeDocument/2006/math">
                      <m:r>
                        <a:rPr lang="vi-VN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a14:m>
                  <a:r>
                    <a:rPr lang="vi-VN" sz="2400" dirty="0"/>
                    <a:t>       =      </a:t>
                  </a:r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AEEAC8E6-F0DC-4C4A-A142-14457189EE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09114" y="4170771"/>
                  <a:ext cx="271099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3596" t="-9333" r="-2472" b="-32000"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xmlns="" id="{52B1CBF4-138D-4F20-8621-B407184D11CD}"/>
                </a:ext>
              </a:extLst>
            </p:cNvPr>
            <p:cNvSpPr/>
            <p:nvPr/>
          </p:nvSpPr>
          <p:spPr>
            <a:xfrm>
              <a:off x="515932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69" name="Rectangle: Rounded Corners 68">
              <a:extLst>
                <a:ext uri="{FF2B5EF4-FFF2-40B4-BE49-F238E27FC236}">
                  <a16:creationId xmlns:a16="http://schemas.microsoft.com/office/drawing/2014/main" xmlns="" id="{EC2851F1-C66F-4AF5-9C44-14117DF3E942}"/>
                </a:ext>
              </a:extLst>
            </p:cNvPr>
            <p:cNvSpPr/>
            <p:nvPr/>
          </p:nvSpPr>
          <p:spPr>
            <a:xfrm>
              <a:off x="595579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72" name="Rectangle: Rounded Corners 71">
              <a:extLst>
                <a:ext uri="{FF2B5EF4-FFF2-40B4-BE49-F238E27FC236}">
                  <a16:creationId xmlns:a16="http://schemas.microsoft.com/office/drawing/2014/main" xmlns="" id="{C72C8416-1D73-4095-9423-3DB3F9D25255}"/>
                </a:ext>
              </a:extLst>
            </p:cNvPr>
            <p:cNvSpPr/>
            <p:nvPr/>
          </p:nvSpPr>
          <p:spPr>
            <a:xfrm>
              <a:off x="6752267" y="4170771"/>
              <a:ext cx="506152" cy="478938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xmlns="" id="{2895397F-51B1-440F-899F-EEBC60AE52E2}"/>
              </a:ext>
            </a:extLst>
          </p:cNvPr>
          <p:cNvSpPr/>
          <p:nvPr/>
        </p:nvSpPr>
        <p:spPr>
          <a:xfrm>
            <a:off x="4936893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xmlns="" id="{19BA4F46-7C69-4083-89C4-2923F7D70E07}"/>
              </a:ext>
            </a:extLst>
          </p:cNvPr>
          <p:cNvSpPr/>
          <p:nvPr/>
        </p:nvSpPr>
        <p:spPr>
          <a:xfrm>
            <a:off x="5737960" y="335414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xmlns="" id="{94E4DFA8-985E-4DFF-8198-FDC551BA48FE}"/>
              </a:ext>
            </a:extLst>
          </p:cNvPr>
          <p:cNvSpPr/>
          <p:nvPr/>
        </p:nvSpPr>
        <p:spPr>
          <a:xfrm>
            <a:off x="6531406" y="3353127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xmlns="" id="{4765E574-F2FF-461C-8CC4-52FF32DD273C}"/>
              </a:ext>
            </a:extLst>
          </p:cNvPr>
          <p:cNvSpPr/>
          <p:nvPr/>
        </p:nvSpPr>
        <p:spPr>
          <a:xfrm>
            <a:off x="8430894" y="3371412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xmlns="" id="{29545C92-B464-4D4A-9B8D-CEE5E1522788}"/>
              </a:ext>
            </a:extLst>
          </p:cNvPr>
          <p:cNvSpPr/>
          <p:nvPr/>
        </p:nvSpPr>
        <p:spPr>
          <a:xfrm>
            <a:off x="9231961" y="3362777"/>
            <a:ext cx="484962" cy="46166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xmlns="" id="{C9F49F8B-E406-421B-A696-A38F2FC3DB2A}"/>
              </a:ext>
            </a:extLst>
          </p:cNvPr>
          <p:cNvSpPr/>
          <p:nvPr/>
        </p:nvSpPr>
        <p:spPr>
          <a:xfrm>
            <a:off x="10025407" y="3361762"/>
            <a:ext cx="669793" cy="47893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2410FA6C-5E42-4652-BD5C-8E5EC771386A}"/>
              </a:ext>
            </a:extLst>
          </p:cNvPr>
          <p:cNvSpPr txBox="1"/>
          <p:nvPr/>
        </p:nvSpPr>
        <p:spPr>
          <a:xfrm>
            <a:off x="1007898" y="4064415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b)</a:t>
            </a:r>
          </a:p>
        </p:txBody>
      </p:sp>
      <p:graphicFrame>
        <p:nvGraphicFramePr>
          <p:cNvPr id="93" name="Table 6">
            <a:extLst>
              <a:ext uri="{FF2B5EF4-FFF2-40B4-BE49-F238E27FC236}">
                <a16:creationId xmlns:a16="http://schemas.microsoft.com/office/drawing/2014/main" xmlns="" id="{90EED238-A815-4734-9311-9916A046C0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176137"/>
              </p:ext>
            </p:extLst>
          </p:nvPr>
        </p:nvGraphicFramePr>
        <p:xfrm>
          <a:off x="1699943" y="4218084"/>
          <a:ext cx="7978376" cy="1828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994594">
                  <a:extLst>
                    <a:ext uri="{9D8B030D-6E8A-4147-A177-3AD203B41FA5}">
                      <a16:colId xmlns:a16="http://schemas.microsoft.com/office/drawing/2014/main" xmlns="" val="1361469278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4032243507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63178092"/>
                    </a:ext>
                  </a:extLst>
                </a:gridCol>
                <a:gridCol w="1994594">
                  <a:extLst>
                    <a:ext uri="{9D8B030D-6E8A-4147-A177-3AD203B41FA5}">
                      <a16:colId xmlns:a16="http://schemas.microsoft.com/office/drawing/2014/main" xmlns="" val="3034653285"/>
                    </a:ext>
                  </a:extLst>
                </a:gridCol>
              </a:tblGrid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Phép nhân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(A)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(B)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>
                          <a:solidFill>
                            <a:srgbClr val="FF0066"/>
                          </a:solidFill>
                        </a:rPr>
                        <a:t>(C) </a:t>
                      </a:r>
                      <a:endParaRPr lang="vi-VN" sz="2400" dirty="0"/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9979195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66520673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Thừa số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  <a:endParaRPr kumimoji="0" lang="vi-VN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  <a:ea typeface="+mn-ea"/>
                        <a:cs typeface="+mn-cs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20694521"/>
                  </a:ext>
                </a:extLst>
              </a:tr>
              <a:tr h="446696">
                <a:tc>
                  <a:txBody>
                    <a:bodyPr/>
                    <a:lstStyle/>
                    <a:p>
                      <a:pPr algn="ctr"/>
                      <a:r>
                        <a:rPr lang="vi-VN" sz="2200" dirty="0"/>
                        <a:t>Tích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79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10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dirty="0"/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?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52931485"/>
                  </a:ext>
                </a:extLst>
              </a:tr>
            </a:tbl>
          </a:graphicData>
        </a:graphic>
      </p:graphicFrame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02E6BE56-9365-4651-A8F8-CCE2E9694C19}"/>
              </a:ext>
            </a:extLst>
          </p:cNvPr>
          <p:cNvSpPr txBox="1"/>
          <p:nvPr/>
        </p:nvSpPr>
        <p:spPr>
          <a:xfrm>
            <a:off x="6527258" y="467693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xmlns="" id="{C9ED8759-D818-4BA3-B757-E5E94BA44238}"/>
              </a:ext>
            </a:extLst>
          </p:cNvPr>
          <p:cNvSpPr txBox="1"/>
          <p:nvPr/>
        </p:nvSpPr>
        <p:spPr>
          <a:xfrm>
            <a:off x="6527258" y="513425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76A2CC1D-1ACD-4648-BE3F-E7AC74981D94}"/>
              </a:ext>
            </a:extLst>
          </p:cNvPr>
          <p:cNvSpPr txBox="1"/>
          <p:nvPr/>
        </p:nvSpPr>
        <p:spPr>
          <a:xfrm>
            <a:off x="6441497" y="5591569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FFF488FD-2D0D-4B9E-BE72-54E5D49A5B42}"/>
              </a:ext>
            </a:extLst>
          </p:cNvPr>
          <p:cNvSpPr txBox="1"/>
          <p:nvPr/>
        </p:nvSpPr>
        <p:spPr>
          <a:xfrm>
            <a:off x="8496750" y="4673764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xmlns="" id="{9ECE6BF8-5784-445C-A945-5056A45B466C}"/>
              </a:ext>
            </a:extLst>
          </p:cNvPr>
          <p:cNvSpPr txBox="1"/>
          <p:nvPr/>
        </p:nvSpPr>
        <p:spPr>
          <a:xfrm>
            <a:off x="8496750" y="5131079"/>
            <a:ext cx="356188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5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432E3B1B-9E61-4F5A-8125-4419B522A8C1}"/>
              </a:ext>
            </a:extLst>
          </p:cNvPr>
          <p:cNvSpPr txBox="1"/>
          <p:nvPr/>
        </p:nvSpPr>
        <p:spPr>
          <a:xfrm>
            <a:off x="8410989" y="5588394"/>
            <a:ext cx="527709" cy="46166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</a:rPr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22767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  <p:bldP spid="58" grpId="0"/>
      <p:bldP spid="60" grpId="0"/>
      <p:bldP spid="73" grpId="0" animBg="1"/>
      <p:bldP spid="74" grpId="0" animBg="1"/>
      <p:bldP spid="75" grpId="0" animBg="1"/>
      <p:bldP spid="76" grpId="0" animBg="1"/>
      <p:bldP spid="77" grpId="0" animBg="1"/>
      <p:bldP spid="91" grpId="0" animBg="1"/>
      <p:bldP spid="92" grpId="0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181</Words>
  <Application>Microsoft Office PowerPoint</Application>
  <PresentationFormat>Custom</PresentationFormat>
  <Paragraphs>95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 quynh anh</dc:creator>
  <cp:lastModifiedBy>Hien_Bui</cp:lastModifiedBy>
  <cp:revision>10</cp:revision>
  <dcterms:created xsi:type="dcterms:W3CDTF">2021-06-17T07:25:39Z</dcterms:created>
  <dcterms:modified xsi:type="dcterms:W3CDTF">2021-07-09T03:49:44Z</dcterms:modified>
</cp:coreProperties>
</file>